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2" r:id="rId14"/>
    <p:sldId id="273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22A578-F7E6-4D6C-A0BB-5D35A5B1B1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E6911-366B-49AF-8F30-172B76C46F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4E6201-5B8E-4A50-A99B-D04CA19759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F3F40-55AF-4AB2-9F7B-3551EA1452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A99B5-4190-4728-AC59-5C943A5AF5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99B15-6294-4EF3-8C45-2A15CD7433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5AE5B-3BA0-451F-96EB-87FBF939D3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108D0-F52D-49B3-AB51-78AD1A91D3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AD3F5-0508-4CF5-9A92-FED0EA83A7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7FFADF-54C1-4424-B97B-8DF3CEB533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42077-1C83-4A44-BEB0-6946A6CB46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4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4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DD059B7-09EE-451A-80B9-3BA5BAAF7F7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114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1145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9114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9114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9114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9115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9115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9115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9115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9115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9115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9115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 dirty="0"/>
                </a:p>
              </p:txBody>
            </p:sp>
            <p:sp>
              <p:nvSpPr>
                <p:cNvPr id="9115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 dirty="0"/>
                </a:p>
              </p:txBody>
            </p:sp>
            <p:sp>
              <p:nvSpPr>
                <p:cNvPr id="9116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 dirty="0"/>
                </a:p>
              </p:txBody>
            </p:sp>
          </p:grpSp>
          <p:sp>
            <p:nvSpPr>
              <p:cNvPr id="91161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91162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91163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91165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 dirty="0"/>
                </a:p>
              </p:txBody>
            </p:sp>
            <p:sp>
              <p:nvSpPr>
                <p:cNvPr id="91166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 dirty="0"/>
                </a:p>
              </p:txBody>
            </p:sp>
            <p:sp>
              <p:nvSpPr>
                <p:cNvPr id="91167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 dirty="0"/>
                </a:p>
              </p:txBody>
            </p:sp>
            <p:sp>
              <p:nvSpPr>
                <p:cNvPr id="91168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 dirty="0"/>
                </a:p>
              </p:txBody>
            </p:sp>
            <p:sp>
              <p:nvSpPr>
                <p:cNvPr id="91169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 dirty="0"/>
                </a:p>
              </p:txBody>
            </p:sp>
            <p:sp>
              <p:nvSpPr>
                <p:cNvPr id="91170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 dirty="0"/>
                </a:p>
              </p:txBody>
            </p:sp>
            <p:sp>
              <p:nvSpPr>
                <p:cNvPr id="91171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 dirty="0"/>
                </a:p>
              </p:txBody>
            </p:sp>
            <p:sp>
              <p:nvSpPr>
                <p:cNvPr id="91172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 dirty="0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91174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91175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91178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91180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 dirty="0"/>
                </a:p>
              </p:txBody>
            </p:sp>
            <p:sp>
              <p:nvSpPr>
                <p:cNvPr id="91181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2" y="328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 dirty="0"/>
                </a:p>
              </p:txBody>
            </p:sp>
            <p:sp>
              <p:nvSpPr>
                <p:cNvPr id="91182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2" y="178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 dirty="0"/>
                </a:p>
              </p:txBody>
            </p:sp>
            <p:sp>
              <p:nvSpPr>
                <p:cNvPr id="91183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 dirty="0"/>
                </a:p>
              </p:txBody>
            </p:sp>
            <p:sp>
              <p:nvSpPr>
                <p:cNvPr id="91184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301" y="893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 dirty="0"/>
                </a:p>
              </p:txBody>
            </p:sp>
            <p:sp>
              <p:nvSpPr>
                <p:cNvPr id="91185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2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 dirty="0"/>
                </a:p>
              </p:txBody>
            </p:sp>
            <p:sp>
              <p:nvSpPr>
                <p:cNvPr id="91186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 dirty="0"/>
                </a:p>
              </p:txBody>
            </p:sp>
            <p:sp>
              <p:nvSpPr>
                <p:cNvPr id="91187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51" y="138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 dirty="0"/>
                </a:p>
              </p:txBody>
            </p:sp>
          </p:grpSp>
        </p:grpSp>
        <p:sp>
          <p:nvSpPr>
            <p:cNvPr id="9118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 idx="4294967295"/>
          </p:nvPr>
        </p:nvSpPr>
        <p:spPr>
          <a:xfrm>
            <a:off x="323850" y="0"/>
            <a:ext cx="8210550" cy="1484313"/>
          </a:xfrm>
        </p:spPr>
        <p:txBody>
          <a:bodyPr anchor="ctr"/>
          <a:lstStyle/>
          <a:p>
            <a:pPr eaLnBrk="1" hangingPunct="1"/>
            <a:r>
              <a:rPr lang="en-US" sz="2800" dirty="0" smtClean="0">
                <a:solidFill>
                  <a:srgbClr val="FF0000"/>
                </a:solidFill>
              </a:rPr>
              <a:t/>
            </a:r>
            <a:br>
              <a:rPr lang="en-US" sz="2800" dirty="0" smtClean="0">
                <a:solidFill>
                  <a:srgbClr val="FF0000"/>
                </a:solidFill>
              </a:rPr>
            </a:b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3075" name="Content Placeholder 2"/>
          <p:cNvSpPr>
            <a:spLocks noGrp="1"/>
          </p:cNvSpPr>
          <p:nvPr>
            <p:ph idx="4294967295"/>
          </p:nvPr>
        </p:nvSpPr>
        <p:spPr>
          <a:xfrm>
            <a:off x="381000" y="1219200"/>
            <a:ext cx="8763000" cy="5715000"/>
          </a:xfrm>
        </p:spPr>
        <p:txBody>
          <a:bodyPr lIns="82296" tIns="41148" rIns="82296" bIns="41148"/>
          <a:lstStyle/>
          <a:p>
            <a:pPr marL="273050" indent="-273050" algn="ctr" eaLnBrk="1" hangingPunct="1">
              <a:lnSpc>
                <a:spcPct val="80000"/>
              </a:lnSpc>
              <a:buFontTx/>
              <a:buNone/>
            </a:pPr>
            <a:endParaRPr lang="en-US" sz="2700" dirty="0" smtClean="0">
              <a:solidFill>
                <a:srgbClr val="0070C0"/>
              </a:solidFill>
            </a:endParaRPr>
          </a:p>
          <a:p>
            <a:pPr marL="273050" indent="-273050" algn="ctr" eaLnBrk="1" hangingPunct="1">
              <a:lnSpc>
                <a:spcPct val="80000"/>
              </a:lnSpc>
              <a:buFontTx/>
              <a:buNone/>
            </a:pPr>
            <a:endParaRPr lang="en-US" sz="2700" b="1" i="1" dirty="0" smtClean="0">
              <a:solidFill>
                <a:srgbClr val="0070C0"/>
              </a:solidFill>
            </a:endParaRPr>
          </a:p>
          <a:p>
            <a:pPr marL="273050" indent="-273050" algn="ctr" eaLnBrk="1" hangingPunct="1">
              <a:lnSpc>
                <a:spcPct val="80000"/>
              </a:lnSpc>
              <a:buFontTx/>
              <a:buNone/>
            </a:pPr>
            <a:endParaRPr lang="en-US" sz="2700" b="1" i="1" dirty="0" smtClean="0">
              <a:solidFill>
                <a:srgbClr val="0070C0"/>
              </a:solidFill>
            </a:endParaRPr>
          </a:p>
          <a:p>
            <a:pPr marL="273050" indent="-273050" algn="ctr" eaLnBrk="1" hangingPunct="1">
              <a:lnSpc>
                <a:spcPct val="80000"/>
              </a:lnSpc>
              <a:buFontTx/>
              <a:buNone/>
            </a:pPr>
            <a:endParaRPr lang="en-US" sz="2700" b="1" i="1" dirty="0" smtClean="0">
              <a:solidFill>
                <a:srgbClr val="0070C0"/>
              </a:solidFill>
            </a:endParaRPr>
          </a:p>
          <a:p>
            <a:pPr marL="273050" indent="-273050" algn="ctr" eaLnBrk="1" hangingPunct="1">
              <a:lnSpc>
                <a:spcPct val="80000"/>
              </a:lnSpc>
              <a:buFontTx/>
              <a:buNone/>
            </a:pPr>
            <a:r>
              <a:rPr lang="en-US" sz="2700" b="1" i="1" dirty="0" smtClean="0">
                <a:solidFill>
                  <a:srgbClr val="0070C0"/>
                </a:solidFill>
              </a:rPr>
              <a:t>“</a:t>
            </a:r>
            <a:r>
              <a:rPr lang="en-US" sz="4800" b="1" i="1" dirty="0" smtClean="0">
                <a:solidFill>
                  <a:srgbClr val="0070C0"/>
                </a:solidFill>
              </a:rPr>
              <a:t>Packages </a:t>
            </a:r>
            <a:r>
              <a:rPr lang="en-US" sz="4800" b="1" i="1" dirty="0" smtClean="0">
                <a:solidFill>
                  <a:srgbClr val="0070C0"/>
                </a:solidFill>
              </a:rPr>
              <a:t>in Java</a:t>
            </a:r>
            <a:r>
              <a:rPr lang="en-US" sz="4800" b="1" dirty="0" smtClean="0">
                <a:solidFill>
                  <a:srgbClr val="0070C0"/>
                </a:solidFill>
              </a:rPr>
              <a:t>”</a:t>
            </a:r>
          </a:p>
          <a:p>
            <a:pPr marL="273050" indent="-273050" algn="ctr" eaLnBrk="1" hangingPunct="1">
              <a:lnSpc>
                <a:spcPct val="80000"/>
              </a:lnSpc>
              <a:buFontTx/>
              <a:buNone/>
            </a:pPr>
            <a:endParaRPr lang="en-US" sz="2700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mtClean="0">
                <a:solidFill>
                  <a:srgbClr val="00B050"/>
                </a:solidFill>
              </a:rPr>
              <a:t>Continued……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Store the listing as the classname .java file in the sub directory created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Compile the file.  This creates .class file in the sub directory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  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mtClean="0">
                <a:solidFill>
                  <a:srgbClr val="00B050"/>
                </a:solidFill>
              </a:rPr>
              <a:t>Accessing a Package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  import package1 [.package2]   </a:t>
            </a:r>
          </a:p>
          <a:p>
            <a:pPr eaLnBrk="1" hangingPunct="1">
              <a:buFontTx/>
              <a:buNone/>
            </a:pPr>
            <a:r>
              <a:rPr lang="en-US" smtClean="0"/>
              <a:t>        [.package3] .classname;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mtClean="0">
                <a:solidFill>
                  <a:srgbClr val="00B050"/>
                </a:solidFill>
              </a:rPr>
              <a:t>Using a Package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696200" cy="449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package package1;</a:t>
            </a:r>
          </a:p>
          <a:p>
            <a:pPr eaLnBrk="1" hangingPunct="1">
              <a:buFontTx/>
              <a:buNone/>
            </a:pPr>
            <a:r>
              <a:rPr lang="en-US" smtClean="0"/>
              <a:t>public class ClassA</a:t>
            </a:r>
          </a:p>
          <a:p>
            <a:pPr eaLnBrk="1" hangingPunct="1">
              <a:buFontTx/>
              <a:buNone/>
            </a:pPr>
            <a:r>
              <a:rPr lang="en-US" smtClean="0"/>
              <a:t>  {</a:t>
            </a:r>
          </a:p>
          <a:p>
            <a:pPr eaLnBrk="1" hangingPunct="1">
              <a:buFontTx/>
              <a:buNone/>
            </a:pPr>
            <a:r>
              <a:rPr lang="en-US" smtClean="0"/>
              <a:t>    public void displayA()</a:t>
            </a:r>
          </a:p>
          <a:p>
            <a:pPr eaLnBrk="1" hangingPunct="1">
              <a:buFontTx/>
              <a:buNone/>
            </a:pPr>
            <a:r>
              <a:rPr lang="en-US" smtClean="0"/>
              <a:t>	  {</a:t>
            </a:r>
          </a:p>
          <a:p>
            <a:pPr eaLnBrk="1" hangingPunct="1">
              <a:buFontTx/>
              <a:buNone/>
            </a:pPr>
            <a:r>
              <a:rPr lang="en-US" smtClean="0"/>
              <a:t>	   System.out.println(“welcome”);</a:t>
            </a:r>
          </a:p>
          <a:p>
            <a:pPr eaLnBrk="1" hangingPunct="1">
              <a:buFontTx/>
              <a:buNone/>
            </a:pPr>
            <a:r>
              <a:rPr lang="en-US" smtClean="0"/>
              <a:t>s         }</a:t>
            </a:r>
          </a:p>
          <a:p>
            <a:pPr eaLnBrk="1" hangingPunct="1">
              <a:buFontTx/>
              <a:buNone/>
            </a:pPr>
            <a:r>
              <a:rPr lang="en-US" smtClean="0"/>
              <a:t>       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Cont..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696200" cy="4800600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/>
              <a:t>import  package1.classA;</a:t>
            </a:r>
          </a:p>
          <a:p>
            <a:pPr>
              <a:buFontTx/>
              <a:buNone/>
            </a:pPr>
            <a:r>
              <a:rPr lang="en-US" smtClean="0"/>
              <a:t>class Test</a:t>
            </a:r>
          </a:p>
          <a:p>
            <a:pPr>
              <a:buFontTx/>
              <a:buNone/>
            </a:pPr>
            <a:r>
              <a:rPr lang="en-US" smtClean="0"/>
              <a:t>{</a:t>
            </a:r>
          </a:p>
          <a:p>
            <a:pPr>
              <a:buFontTx/>
              <a:buNone/>
            </a:pPr>
            <a:r>
              <a:rPr lang="en-US" smtClean="0"/>
              <a:t>    public static void main(String args[])</a:t>
            </a:r>
          </a:p>
          <a:p>
            <a:pPr>
              <a:buFontTx/>
              <a:buNone/>
            </a:pPr>
            <a:r>
              <a:rPr lang="en-US" smtClean="0"/>
              <a:t>      { </a:t>
            </a:r>
          </a:p>
          <a:p>
            <a:pPr>
              <a:buFontTx/>
              <a:buNone/>
            </a:pPr>
            <a:r>
              <a:rPr lang="en-US" smtClean="0"/>
              <a:t>         classA obj=new classA();</a:t>
            </a:r>
          </a:p>
          <a:p>
            <a:pPr>
              <a:buFontTx/>
              <a:buNone/>
            </a:pPr>
            <a:r>
              <a:rPr lang="en-US" smtClean="0"/>
              <a:t>          obj.displayA();</a:t>
            </a:r>
          </a:p>
          <a:p>
            <a:pPr>
              <a:buFontTx/>
              <a:buNone/>
            </a:pPr>
            <a:r>
              <a:rPr lang="en-US" smtClean="0"/>
              <a:t>        }</a:t>
            </a:r>
          </a:p>
          <a:p>
            <a:pPr>
              <a:buFontTx/>
              <a:buNone/>
            </a:pPr>
            <a:r>
              <a:rPr lang="en-US" smtClean="0"/>
              <a:t>}</a:t>
            </a:r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r>
              <a:rPr lang="en-US" smtClean="0"/>
              <a:t>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 conclusion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696200" cy="36576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smtClean="0"/>
              <a:t> </a:t>
            </a:r>
          </a:p>
          <a:p>
            <a:pPr>
              <a:buFontTx/>
              <a:buNone/>
            </a:pPr>
            <a:r>
              <a:rPr lang="en-US" smtClean="0"/>
              <a:t>        Ability to reuse the code within the same programs is achieved in oops by means of extending and implementing.</a:t>
            </a:r>
          </a:p>
          <a:p>
            <a:pPr>
              <a:buFontTx/>
              <a:buNone/>
            </a:pPr>
            <a:r>
              <a:rPr lang="en-US" dirty="0" smtClean="0"/>
              <a:t>        Including this property java also provides a </a:t>
            </a:r>
            <a:r>
              <a:rPr lang="en-US" dirty="0" err="1" smtClean="0"/>
              <a:t>mechanism,that</a:t>
            </a:r>
            <a:r>
              <a:rPr lang="en-US" dirty="0" smtClean="0"/>
              <a:t> is reuse of the code out side the program without physical copy, is achieved by using packages.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838200"/>
          </a:xfrm>
        </p:spPr>
        <p:txBody>
          <a:bodyPr/>
          <a:lstStyle/>
          <a:p>
            <a:pPr algn="l" eaLnBrk="1" hangingPunct="1"/>
            <a:r>
              <a:rPr lang="en-US" smtClean="0">
                <a:solidFill>
                  <a:schemeClr val="hlink"/>
                </a:solidFill>
              </a:rPr>
              <a:t>Contents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7924800" cy="4876800"/>
          </a:xfrm>
        </p:spPr>
        <p:txBody>
          <a:bodyPr/>
          <a:lstStyle/>
          <a:p>
            <a:pPr eaLnBrk="1" hangingPunct="1"/>
            <a:r>
              <a:rPr lang="en-US" sz="2800" smtClean="0"/>
              <a:t>Introduction </a:t>
            </a:r>
          </a:p>
          <a:p>
            <a:pPr eaLnBrk="1" hangingPunct="1"/>
            <a:r>
              <a:rPr lang="en-US" sz="2800" smtClean="0"/>
              <a:t>Classification</a:t>
            </a:r>
          </a:p>
          <a:p>
            <a:pPr eaLnBrk="1" hangingPunct="1"/>
            <a:r>
              <a:rPr lang="en-US" sz="2800" smtClean="0"/>
              <a:t>Java API packages</a:t>
            </a:r>
          </a:p>
          <a:p>
            <a:pPr eaLnBrk="1" hangingPunct="1"/>
            <a:r>
              <a:rPr lang="en-US" sz="2800" smtClean="0"/>
              <a:t>Using system packages</a:t>
            </a:r>
          </a:p>
          <a:p>
            <a:pPr eaLnBrk="1" hangingPunct="1"/>
            <a:r>
              <a:rPr lang="en-US" sz="2800" smtClean="0"/>
              <a:t>Naming conventions</a:t>
            </a:r>
          </a:p>
          <a:p>
            <a:pPr eaLnBrk="1" hangingPunct="1"/>
            <a:r>
              <a:rPr lang="en-US" sz="2800" smtClean="0"/>
              <a:t>Creating package</a:t>
            </a:r>
          </a:p>
          <a:p>
            <a:pPr eaLnBrk="1" hangingPunct="1"/>
            <a:r>
              <a:rPr lang="en-US" sz="2800" smtClean="0"/>
              <a:t>Accessing package</a:t>
            </a:r>
          </a:p>
          <a:p>
            <a:pPr eaLnBrk="1" hangingPunct="1"/>
            <a:r>
              <a:rPr lang="en-US" sz="2800" smtClean="0"/>
              <a:t>Using a package</a:t>
            </a:r>
          </a:p>
          <a:p>
            <a:pPr eaLnBrk="1" hangingPunct="1"/>
            <a:r>
              <a:rPr lang="en-US" sz="2800" smtClean="0"/>
              <a:t>Conclusion </a:t>
            </a:r>
          </a:p>
          <a:p>
            <a:pPr eaLnBrk="1" hangingPunct="1"/>
            <a:r>
              <a:rPr lang="en-US" sz="2800" smtClean="0"/>
              <a:t>Bibliography</a:t>
            </a:r>
          </a:p>
          <a:p>
            <a:pPr eaLnBrk="1" hangingPunct="1"/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mtClean="0">
                <a:solidFill>
                  <a:schemeClr val="hlink"/>
                </a:solidFill>
              </a:rPr>
              <a:t>Introduction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Packages are Java’s way of grouping a variety of classes and/or interfaces together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mtClean="0">
                <a:solidFill>
                  <a:schemeClr val="hlink"/>
                </a:solidFill>
              </a:rPr>
              <a:t>Classification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Java packages are classified into two types</a:t>
            </a:r>
          </a:p>
          <a:p>
            <a:pPr eaLnBrk="1" hangingPunct="1">
              <a:buFontTx/>
              <a:buNone/>
            </a:pPr>
            <a:r>
              <a:rPr lang="en-US" smtClean="0"/>
              <a:t>			1) Java API</a:t>
            </a:r>
          </a:p>
          <a:p>
            <a:pPr eaLnBrk="1" hangingPunct="1">
              <a:buFontTx/>
              <a:buNone/>
            </a:pPr>
            <a:r>
              <a:rPr lang="en-US" smtClean="0"/>
              <a:t>			2) User defined packages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mtClean="0">
                <a:solidFill>
                  <a:schemeClr val="hlink"/>
                </a:solidFill>
              </a:rPr>
              <a:t>Java API package</a:t>
            </a:r>
          </a:p>
        </p:txBody>
      </p:sp>
      <p:sp>
        <p:nvSpPr>
          <p:cNvPr id="7171" name="Oval 4"/>
          <p:cNvSpPr>
            <a:spLocks noChangeArrowheads="1"/>
          </p:cNvSpPr>
          <p:nvPr/>
        </p:nvSpPr>
        <p:spPr bwMode="auto">
          <a:xfrm>
            <a:off x="3200400" y="2209800"/>
            <a:ext cx="17526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JAVA</a:t>
            </a:r>
          </a:p>
        </p:txBody>
      </p:sp>
      <p:sp>
        <p:nvSpPr>
          <p:cNvPr id="7172" name="Oval 7"/>
          <p:cNvSpPr>
            <a:spLocks noChangeArrowheads="1"/>
          </p:cNvSpPr>
          <p:nvPr/>
        </p:nvSpPr>
        <p:spPr bwMode="auto">
          <a:xfrm>
            <a:off x="0" y="4800600"/>
            <a:ext cx="1143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lang</a:t>
            </a:r>
          </a:p>
        </p:txBody>
      </p:sp>
      <p:sp>
        <p:nvSpPr>
          <p:cNvPr id="7173" name="Line 8"/>
          <p:cNvSpPr>
            <a:spLocks noChangeShapeType="1"/>
          </p:cNvSpPr>
          <p:nvPr/>
        </p:nvSpPr>
        <p:spPr bwMode="auto">
          <a:xfrm>
            <a:off x="4038600" y="2667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7174" name="Line 9"/>
          <p:cNvSpPr>
            <a:spLocks noChangeShapeType="1"/>
          </p:cNvSpPr>
          <p:nvPr/>
        </p:nvSpPr>
        <p:spPr bwMode="auto">
          <a:xfrm>
            <a:off x="609600" y="3429000"/>
            <a:ext cx="800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7175" name="Line 10"/>
          <p:cNvSpPr>
            <a:spLocks noChangeShapeType="1"/>
          </p:cNvSpPr>
          <p:nvPr/>
        </p:nvSpPr>
        <p:spPr bwMode="auto">
          <a:xfrm>
            <a:off x="609600" y="34290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7176" name="Oval 11"/>
          <p:cNvSpPr>
            <a:spLocks noChangeArrowheads="1"/>
          </p:cNvSpPr>
          <p:nvPr/>
        </p:nvSpPr>
        <p:spPr bwMode="auto">
          <a:xfrm>
            <a:off x="1295400" y="4800600"/>
            <a:ext cx="1143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util</a:t>
            </a:r>
          </a:p>
        </p:txBody>
      </p:sp>
      <p:sp>
        <p:nvSpPr>
          <p:cNvPr id="7177" name="Oval 12"/>
          <p:cNvSpPr>
            <a:spLocks noChangeArrowheads="1"/>
          </p:cNvSpPr>
          <p:nvPr/>
        </p:nvSpPr>
        <p:spPr bwMode="auto">
          <a:xfrm>
            <a:off x="2667000" y="4800600"/>
            <a:ext cx="1143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io</a:t>
            </a:r>
          </a:p>
        </p:txBody>
      </p:sp>
      <p:sp>
        <p:nvSpPr>
          <p:cNvPr id="7178" name="Line 13"/>
          <p:cNvSpPr>
            <a:spLocks noChangeShapeType="1"/>
          </p:cNvSpPr>
          <p:nvPr/>
        </p:nvSpPr>
        <p:spPr bwMode="auto">
          <a:xfrm>
            <a:off x="1905000" y="34290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7179" name="Line 14"/>
          <p:cNvSpPr>
            <a:spLocks noChangeShapeType="1"/>
          </p:cNvSpPr>
          <p:nvPr/>
        </p:nvSpPr>
        <p:spPr bwMode="auto">
          <a:xfrm>
            <a:off x="3200400" y="34290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7180" name="Line 15"/>
          <p:cNvSpPr>
            <a:spLocks noChangeShapeType="1"/>
          </p:cNvSpPr>
          <p:nvPr/>
        </p:nvSpPr>
        <p:spPr bwMode="auto">
          <a:xfrm>
            <a:off x="8610600" y="34290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7181" name="Oval 16"/>
          <p:cNvSpPr>
            <a:spLocks noChangeArrowheads="1"/>
          </p:cNvSpPr>
          <p:nvPr/>
        </p:nvSpPr>
        <p:spPr bwMode="auto">
          <a:xfrm>
            <a:off x="7743825" y="4862513"/>
            <a:ext cx="1143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applet</a:t>
            </a:r>
          </a:p>
        </p:txBody>
      </p:sp>
      <p:sp>
        <p:nvSpPr>
          <p:cNvPr id="7182" name="Oval 17"/>
          <p:cNvSpPr>
            <a:spLocks noChangeArrowheads="1"/>
          </p:cNvSpPr>
          <p:nvPr/>
        </p:nvSpPr>
        <p:spPr bwMode="auto">
          <a:xfrm>
            <a:off x="4724400" y="4833938"/>
            <a:ext cx="1143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awt</a:t>
            </a:r>
          </a:p>
        </p:txBody>
      </p:sp>
      <p:sp>
        <p:nvSpPr>
          <p:cNvPr id="7183" name="Oval 18"/>
          <p:cNvSpPr>
            <a:spLocks noChangeArrowheads="1"/>
          </p:cNvSpPr>
          <p:nvPr/>
        </p:nvSpPr>
        <p:spPr bwMode="auto">
          <a:xfrm>
            <a:off x="6248400" y="4819650"/>
            <a:ext cx="11430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net</a:t>
            </a:r>
          </a:p>
        </p:txBody>
      </p:sp>
      <p:sp>
        <p:nvSpPr>
          <p:cNvPr id="7184" name="Line 19"/>
          <p:cNvSpPr>
            <a:spLocks noChangeShapeType="1"/>
          </p:cNvSpPr>
          <p:nvPr/>
        </p:nvSpPr>
        <p:spPr bwMode="auto">
          <a:xfrm>
            <a:off x="5272088" y="3452813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7185" name="Line 20"/>
          <p:cNvSpPr>
            <a:spLocks noChangeShapeType="1"/>
          </p:cNvSpPr>
          <p:nvPr/>
        </p:nvSpPr>
        <p:spPr bwMode="auto">
          <a:xfrm>
            <a:off x="6829425" y="34290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219200"/>
          </a:xfrm>
        </p:spPr>
        <p:txBody>
          <a:bodyPr/>
          <a:lstStyle/>
          <a:p>
            <a:pPr algn="l" eaLnBrk="1" hangingPunct="1"/>
            <a:r>
              <a:rPr lang="en-US" smtClean="0">
                <a:solidFill>
                  <a:schemeClr val="hlink"/>
                </a:solidFill>
              </a:rPr>
              <a:t>Using system package</a:t>
            </a:r>
          </a:p>
        </p:txBody>
      </p:sp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914400" y="1752600"/>
            <a:ext cx="4343400" cy="472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6"/>
          <p:cNvSpPr>
            <a:spLocks noChangeArrowheads="1"/>
          </p:cNvSpPr>
          <p:nvPr/>
        </p:nvSpPr>
        <p:spPr bwMode="auto">
          <a:xfrm>
            <a:off x="1371600" y="2209800"/>
            <a:ext cx="3276600" cy="388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8"/>
          <p:cNvSpPr>
            <a:spLocks noChangeArrowheads="1"/>
          </p:cNvSpPr>
          <p:nvPr/>
        </p:nvSpPr>
        <p:spPr bwMode="auto">
          <a:xfrm>
            <a:off x="1524000" y="2514600"/>
            <a:ext cx="1752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Color</a:t>
            </a:r>
          </a:p>
        </p:txBody>
      </p:sp>
      <p:sp>
        <p:nvSpPr>
          <p:cNvPr id="8198" name="Rectangle 9"/>
          <p:cNvSpPr>
            <a:spLocks noChangeArrowheads="1"/>
          </p:cNvSpPr>
          <p:nvPr/>
        </p:nvSpPr>
        <p:spPr bwMode="auto">
          <a:xfrm>
            <a:off x="1524000" y="3200400"/>
            <a:ext cx="1752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Graphics</a:t>
            </a:r>
          </a:p>
        </p:txBody>
      </p:sp>
      <p:sp>
        <p:nvSpPr>
          <p:cNvPr id="8199" name="Rectangle 10"/>
          <p:cNvSpPr>
            <a:spLocks noChangeArrowheads="1"/>
          </p:cNvSpPr>
          <p:nvPr/>
        </p:nvSpPr>
        <p:spPr bwMode="auto">
          <a:xfrm>
            <a:off x="1524000" y="3886200"/>
            <a:ext cx="1752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Font</a:t>
            </a:r>
          </a:p>
        </p:txBody>
      </p:sp>
      <p:sp>
        <p:nvSpPr>
          <p:cNvPr id="8200" name="Text Box 12"/>
          <p:cNvSpPr txBox="1">
            <a:spLocks noChangeArrowheads="1"/>
          </p:cNvSpPr>
          <p:nvPr/>
        </p:nvSpPr>
        <p:spPr bwMode="auto">
          <a:xfrm>
            <a:off x="838200" y="14478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Java</a:t>
            </a:r>
          </a:p>
        </p:txBody>
      </p:sp>
      <p:sp>
        <p:nvSpPr>
          <p:cNvPr id="8201" name="Text Box 13"/>
          <p:cNvSpPr txBox="1">
            <a:spLocks noChangeArrowheads="1"/>
          </p:cNvSpPr>
          <p:nvPr/>
        </p:nvSpPr>
        <p:spPr bwMode="auto">
          <a:xfrm>
            <a:off x="1371600" y="18288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awt</a:t>
            </a:r>
          </a:p>
        </p:txBody>
      </p:sp>
      <p:sp>
        <p:nvSpPr>
          <p:cNvPr id="8202" name="Rectangle 14"/>
          <p:cNvSpPr>
            <a:spLocks noChangeArrowheads="1"/>
          </p:cNvSpPr>
          <p:nvPr/>
        </p:nvSpPr>
        <p:spPr bwMode="auto">
          <a:xfrm>
            <a:off x="1600200" y="5562600"/>
            <a:ext cx="1752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Image</a:t>
            </a:r>
          </a:p>
        </p:txBody>
      </p:sp>
      <p:sp>
        <p:nvSpPr>
          <p:cNvPr id="8203" name="Line 16"/>
          <p:cNvSpPr>
            <a:spLocks noChangeShapeType="1"/>
          </p:cNvSpPr>
          <p:nvPr/>
        </p:nvSpPr>
        <p:spPr bwMode="auto">
          <a:xfrm>
            <a:off x="5257800" y="24003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8204" name="Text Box 17"/>
          <p:cNvSpPr txBox="1">
            <a:spLocks noChangeArrowheads="1"/>
          </p:cNvSpPr>
          <p:nvPr/>
        </p:nvSpPr>
        <p:spPr bwMode="auto">
          <a:xfrm>
            <a:off x="6705600" y="2133600"/>
            <a:ext cx="2209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Package containing awt package</a:t>
            </a:r>
          </a:p>
        </p:txBody>
      </p:sp>
      <p:sp>
        <p:nvSpPr>
          <p:cNvPr id="8205" name="Line 18"/>
          <p:cNvSpPr>
            <a:spLocks noChangeShapeType="1"/>
          </p:cNvSpPr>
          <p:nvPr/>
        </p:nvSpPr>
        <p:spPr bwMode="auto">
          <a:xfrm>
            <a:off x="4648200" y="4038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8206" name="Text Box 19"/>
          <p:cNvSpPr txBox="1">
            <a:spLocks noChangeArrowheads="1"/>
          </p:cNvSpPr>
          <p:nvPr/>
        </p:nvSpPr>
        <p:spPr bwMode="auto">
          <a:xfrm>
            <a:off x="6781800" y="3886200"/>
            <a:ext cx="198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207" name="Text Box 20"/>
          <p:cNvSpPr txBox="1">
            <a:spLocks noChangeArrowheads="1"/>
          </p:cNvSpPr>
          <p:nvPr/>
        </p:nvSpPr>
        <p:spPr bwMode="auto">
          <a:xfrm>
            <a:off x="6705600" y="3733800"/>
            <a:ext cx="2209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Package containing classes</a:t>
            </a:r>
          </a:p>
        </p:txBody>
      </p:sp>
      <p:sp>
        <p:nvSpPr>
          <p:cNvPr id="8208" name="Line 21"/>
          <p:cNvSpPr>
            <a:spLocks noChangeShapeType="1"/>
          </p:cNvSpPr>
          <p:nvPr/>
        </p:nvSpPr>
        <p:spPr bwMode="auto">
          <a:xfrm>
            <a:off x="3352800" y="57150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8209" name="Text Box 22"/>
          <p:cNvSpPr txBox="1">
            <a:spLocks noChangeArrowheads="1"/>
          </p:cNvSpPr>
          <p:nvPr/>
        </p:nvSpPr>
        <p:spPr bwMode="auto">
          <a:xfrm>
            <a:off x="6781800" y="5562600"/>
            <a:ext cx="198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210" name="Text Box 23"/>
          <p:cNvSpPr txBox="1">
            <a:spLocks noChangeArrowheads="1"/>
          </p:cNvSpPr>
          <p:nvPr/>
        </p:nvSpPr>
        <p:spPr bwMode="auto">
          <a:xfrm>
            <a:off x="6705600" y="5410200"/>
            <a:ext cx="2209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Classes containing methods</a:t>
            </a:r>
          </a:p>
        </p:txBody>
      </p:sp>
      <p:cxnSp>
        <p:nvCxnSpPr>
          <p:cNvPr id="8211" name="Straight Connector 21"/>
          <p:cNvCxnSpPr>
            <a:cxnSpLocks noChangeShapeType="1"/>
          </p:cNvCxnSpPr>
          <p:nvPr/>
        </p:nvCxnSpPr>
        <p:spPr bwMode="auto">
          <a:xfrm rot="5400000">
            <a:off x="1295400" y="4876800"/>
            <a:ext cx="1371600" cy="0"/>
          </a:xfrm>
          <a:prstGeom prst="line">
            <a:avLst/>
          </a:prstGeom>
          <a:noFill/>
          <a:ln w="34925" cap="rnd" algn="ctr">
            <a:solidFill>
              <a:schemeClr val="tx1"/>
            </a:solidFill>
            <a:prstDash val="sysDash"/>
            <a:bevel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mtClean="0">
                <a:solidFill>
                  <a:schemeClr val="hlink"/>
                </a:solidFill>
              </a:rPr>
              <a:t>Naming convention</a:t>
            </a:r>
            <a:r>
              <a:rPr lang="en-US" smtClean="0"/>
              <a:t> </a:t>
            </a: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1219200" y="2362200"/>
            <a:ext cx="563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double  y =  java . lang . Math . sqrt (x);</a:t>
            </a:r>
          </a:p>
        </p:txBody>
      </p:sp>
      <p:sp>
        <p:nvSpPr>
          <p:cNvPr id="9220" name="Line 7"/>
          <p:cNvSpPr>
            <a:spLocks noChangeShapeType="1"/>
          </p:cNvSpPr>
          <p:nvPr/>
        </p:nvSpPr>
        <p:spPr bwMode="auto">
          <a:xfrm>
            <a:off x="3276600" y="2652713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9221" name="Line 9"/>
          <p:cNvSpPr>
            <a:spLocks noChangeShapeType="1"/>
          </p:cNvSpPr>
          <p:nvPr/>
        </p:nvSpPr>
        <p:spPr bwMode="auto">
          <a:xfrm>
            <a:off x="3962400" y="2643188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9222" name="Line 10"/>
          <p:cNvSpPr>
            <a:spLocks noChangeShapeType="1"/>
          </p:cNvSpPr>
          <p:nvPr/>
        </p:nvSpPr>
        <p:spPr bwMode="auto">
          <a:xfrm>
            <a:off x="4648200" y="264795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9223" name="Text Box 12"/>
          <p:cNvSpPr txBox="1">
            <a:spLocks noChangeArrowheads="1"/>
          </p:cNvSpPr>
          <p:nvPr/>
        </p:nvSpPr>
        <p:spPr bwMode="auto">
          <a:xfrm>
            <a:off x="2514600" y="3657600"/>
            <a:ext cx="1066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Package name</a:t>
            </a:r>
          </a:p>
        </p:txBody>
      </p:sp>
      <p:sp>
        <p:nvSpPr>
          <p:cNvPr id="9224" name="Text Box 13"/>
          <p:cNvSpPr txBox="1">
            <a:spLocks noChangeArrowheads="1"/>
          </p:cNvSpPr>
          <p:nvPr/>
        </p:nvSpPr>
        <p:spPr bwMode="auto">
          <a:xfrm>
            <a:off x="3581400" y="3657600"/>
            <a:ext cx="83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Class name</a:t>
            </a:r>
          </a:p>
        </p:txBody>
      </p:sp>
      <p:sp>
        <p:nvSpPr>
          <p:cNvPr id="9225" name="Text Box 14"/>
          <p:cNvSpPr txBox="1">
            <a:spLocks noChangeArrowheads="1"/>
          </p:cNvSpPr>
          <p:nvPr/>
        </p:nvSpPr>
        <p:spPr bwMode="auto">
          <a:xfrm>
            <a:off x="4419600" y="3657600"/>
            <a:ext cx="1066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Method name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mtClean="0">
                <a:solidFill>
                  <a:schemeClr val="hlink"/>
                </a:solidFill>
              </a:rPr>
              <a:t>Creating package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696200" cy="441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   package firstPackage;</a:t>
            </a:r>
          </a:p>
          <a:p>
            <a:pPr eaLnBrk="1" hangingPunct="1">
              <a:buFontTx/>
              <a:buNone/>
            </a:pPr>
            <a:r>
              <a:rPr lang="en-US" smtClean="0"/>
              <a:t>    public class  FirstClass</a:t>
            </a:r>
          </a:p>
          <a:p>
            <a:pPr eaLnBrk="1" hangingPunct="1">
              <a:buFontTx/>
              <a:buNone/>
            </a:pPr>
            <a:r>
              <a:rPr lang="en-US" smtClean="0"/>
              <a:t>        {</a:t>
            </a:r>
          </a:p>
          <a:p>
            <a:pPr eaLnBrk="1" hangingPunct="1">
              <a:buFontTx/>
              <a:buNone/>
            </a:pPr>
            <a:r>
              <a:rPr lang="en-US" smtClean="0"/>
              <a:t>		</a:t>
            </a:r>
            <a:r>
              <a:rPr lang="en-US" sz="2400" smtClean="0"/>
              <a:t>	………………………</a:t>
            </a:r>
          </a:p>
          <a:p>
            <a:pPr eaLnBrk="1" hangingPunct="1">
              <a:buFontTx/>
              <a:buNone/>
            </a:pPr>
            <a:r>
              <a:rPr lang="en-US" sz="2400" smtClean="0"/>
              <a:t>                     ………………………</a:t>
            </a:r>
          </a:p>
          <a:p>
            <a:pPr eaLnBrk="1" hangingPunct="1">
              <a:buFontTx/>
              <a:buNone/>
            </a:pPr>
            <a:endParaRPr lang="en-US" sz="2400" smtClean="0"/>
          </a:p>
          <a:p>
            <a:pPr eaLnBrk="1" hangingPunct="1">
              <a:buFontTx/>
              <a:buNone/>
            </a:pPr>
            <a:r>
              <a:rPr lang="en-US" sz="2400" smtClean="0"/>
              <a:t>	         }		</a:t>
            </a:r>
          </a:p>
          <a:p>
            <a:pPr eaLnBrk="1" hangingPunct="1">
              <a:buFontTx/>
              <a:buNone/>
            </a:pPr>
            <a:r>
              <a:rPr lang="en-US" smtClean="0"/>
              <a:t>          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  <p:sp>
        <p:nvSpPr>
          <p:cNvPr id="10244" name="Text Box 6"/>
          <p:cNvSpPr txBox="1">
            <a:spLocks noChangeArrowheads="1"/>
          </p:cNvSpPr>
          <p:nvPr/>
        </p:nvSpPr>
        <p:spPr bwMode="auto">
          <a:xfrm>
            <a:off x="4572000" y="4038600"/>
            <a:ext cx="198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(Body of class)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838200"/>
          </a:xfrm>
        </p:spPr>
        <p:txBody>
          <a:bodyPr/>
          <a:lstStyle/>
          <a:p>
            <a:pPr algn="l" eaLnBrk="1" hangingPunct="1"/>
            <a:r>
              <a:rPr lang="en-US" smtClean="0">
                <a:solidFill>
                  <a:schemeClr val="hlink"/>
                </a:solidFill>
              </a:rPr>
              <a:t>Continued….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143000"/>
            <a:ext cx="8686800" cy="5715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Declare the package at the beginning of a file using the form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Define the class that is to be put it the package and declare it public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Create a sub directory under the directory where the main source files are stored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	</a:t>
            </a:r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2438400" y="2819400"/>
            <a:ext cx="373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package packagename</a:t>
            </a:r>
            <a:r>
              <a:rPr lang="en-US" sz="2400"/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211</TotalTime>
  <Words>303</Words>
  <Application>Microsoft Office PowerPoint</Application>
  <PresentationFormat>On-screen Show (4:3)</PresentationFormat>
  <Paragraphs>102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Comic Sans MS</vt:lpstr>
      <vt:lpstr>Arial</vt:lpstr>
      <vt:lpstr>Calibri</vt:lpstr>
      <vt:lpstr>Crayons</vt:lpstr>
      <vt:lpstr> </vt:lpstr>
      <vt:lpstr>Contents </vt:lpstr>
      <vt:lpstr>Introduction </vt:lpstr>
      <vt:lpstr>Classification </vt:lpstr>
      <vt:lpstr>Java API package</vt:lpstr>
      <vt:lpstr>Using system package</vt:lpstr>
      <vt:lpstr>Naming convention </vt:lpstr>
      <vt:lpstr>Creating package</vt:lpstr>
      <vt:lpstr>Continued….</vt:lpstr>
      <vt:lpstr>Continued……</vt:lpstr>
      <vt:lpstr>Accessing a Package</vt:lpstr>
      <vt:lpstr>Using a Package</vt:lpstr>
      <vt:lpstr>Cont..</vt:lpstr>
      <vt:lpstr> conclusion</vt:lpstr>
    </vt:vector>
  </TitlesOfParts>
  <Company>KUV UNI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KUVEMPU        UNIVERSITY Department of MCA and Computer Science</dc:title>
  <dc:creator>MCA LAB</dc:creator>
  <cp:lastModifiedBy>sathi</cp:lastModifiedBy>
  <cp:revision>72</cp:revision>
  <dcterms:created xsi:type="dcterms:W3CDTF">2011-05-09T09:15:20Z</dcterms:created>
  <dcterms:modified xsi:type="dcterms:W3CDTF">2016-12-14T15:41:31Z</dcterms:modified>
</cp:coreProperties>
</file>