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Default Extension="gif" ContentType="image/gif"/>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2" r:id="rId1"/>
  </p:sldMasterIdLst>
  <p:notesMasterIdLst>
    <p:notesMasterId r:id="rId23"/>
  </p:notesMasterIdLst>
  <p:sldIdLst>
    <p:sldId id="256" r:id="rId2"/>
    <p:sldId id="257" r:id="rId3"/>
    <p:sldId id="287" r:id="rId4"/>
    <p:sldId id="291" r:id="rId5"/>
    <p:sldId id="292" r:id="rId6"/>
    <p:sldId id="290" r:id="rId7"/>
    <p:sldId id="289" r:id="rId8"/>
    <p:sldId id="261" r:id="rId9"/>
    <p:sldId id="262" r:id="rId10"/>
    <p:sldId id="263" r:id="rId11"/>
    <p:sldId id="264" r:id="rId12"/>
    <p:sldId id="259" r:id="rId13"/>
    <p:sldId id="270" r:id="rId14"/>
    <p:sldId id="271" r:id="rId15"/>
    <p:sldId id="272" r:id="rId16"/>
    <p:sldId id="273" r:id="rId17"/>
    <p:sldId id="277" r:id="rId18"/>
    <p:sldId id="283" r:id="rId19"/>
    <p:sldId id="274" r:id="rId20"/>
    <p:sldId id="276" r:id="rId21"/>
    <p:sldId id="26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16222" autoAdjust="0"/>
    <p:restoredTop sz="94660"/>
  </p:normalViewPr>
  <p:slideViewPr>
    <p:cSldViewPr>
      <p:cViewPr varScale="1">
        <p:scale>
          <a:sx n="64" d="100"/>
          <a:sy n="64" d="100"/>
        </p:scale>
        <p:origin x="-1248"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30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FD40FC-24A7-4E7E-B9D4-13856AEB8121}" type="datetimeFigureOut">
              <a:rPr lang="en-US" smtClean="0"/>
              <a:pPr/>
              <a:t>12/9/2016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5154A5-8887-4F8E-98A2-D6A205F7B50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5154A5-8887-4F8E-98A2-D6A205F7B506}"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5154A5-8887-4F8E-98A2-D6A205F7B506}"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5154A5-8887-4F8E-98A2-D6A205F7B506}"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5154A5-8887-4F8E-98A2-D6A205F7B506}"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5154A5-8887-4F8E-98A2-D6A205F7B506}"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5154A5-8887-4F8E-98A2-D6A205F7B506}"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5154A5-8887-4F8E-98A2-D6A205F7B506}"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5154A5-8887-4F8E-98A2-D6A205F7B506}"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5154A5-8887-4F8E-98A2-D6A205F7B506}"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5154A5-8887-4F8E-98A2-D6A205F7B506}"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5154A5-8887-4F8E-98A2-D6A205F7B506}"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5154A5-8887-4F8E-98A2-D6A205F7B506}"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5154A5-8887-4F8E-98A2-D6A205F7B506}"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5154A5-8887-4F8E-98A2-D6A205F7B506}" type="slidenum">
              <a:rPr lang="en-US" smtClean="0"/>
              <a:pPr/>
              <a:t>21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5154A5-8887-4F8E-98A2-D6A205F7B506}"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5154A5-8887-4F8E-98A2-D6A205F7B506}"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5154A5-8887-4F8E-98A2-D6A205F7B506}"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5154A5-8887-4F8E-98A2-D6A205F7B506}"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5154A5-8887-4F8E-98A2-D6A205F7B506}"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5154A5-8887-4F8E-98A2-D6A205F7B506}"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5154A5-8887-4F8E-98A2-D6A205F7B506}"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F93ED0AE-0A4D-4995-8F18-BA995E739104}" type="datetimeFigureOut">
              <a:rPr lang="en-US" smtClean="0"/>
              <a:pPr/>
              <a:t>12/9/2016</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90BAA1CF-8BCB-4A39-898D-B0E05749B1A7}"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93ED0AE-0A4D-4995-8F18-BA995E739104}" type="datetimeFigureOut">
              <a:rPr lang="en-US" smtClean="0"/>
              <a:pPr/>
              <a:t>12/9/2016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0BAA1CF-8BCB-4A39-898D-B0E05749B1A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93ED0AE-0A4D-4995-8F18-BA995E739104}" type="datetimeFigureOut">
              <a:rPr lang="en-US" smtClean="0"/>
              <a:pPr/>
              <a:t>12/9/2016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0BAA1CF-8BCB-4A39-898D-B0E05749B1A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93ED0AE-0A4D-4995-8F18-BA995E739104}" type="datetimeFigureOut">
              <a:rPr lang="en-US" smtClean="0"/>
              <a:pPr/>
              <a:t>12/9/2016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0BAA1CF-8BCB-4A39-898D-B0E05749B1A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93ED0AE-0A4D-4995-8F18-BA995E739104}" type="datetimeFigureOut">
              <a:rPr lang="en-US" smtClean="0"/>
              <a:pPr/>
              <a:t>12/9/2016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0BAA1CF-8BCB-4A39-898D-B0E05749B1A7}"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93ED0AE-0A4D-4995-8F18-BA995E739104}" type="datetimeFigureOut">
              <a:rPr lang="en-US" smtClean="0"/>
              <a:pPr/>
              <a:t>12/9/2016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0BAA1CF-8BCB-4A39-898D-B0E05749B1A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93ED0AE-0A4D-4995-8F18-BA995E739104}" type="datetimeFigureOut">
              <a:rPr lang="en-US" smtClean="0"/>
              <a:pPr/>
              <a:t>12/9/2016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0BAA1CF-8BCB-4A39-898D-B0E05749B1A7}"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93ED0AE-0A4D-4995-8F18-BA995E739104}" type="datetimeFigureOut">
              <a:rPr lang="en-US" smtClean="0"/>
              <a:pPr/>
              <a:t>12/9/2016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0BAA1CF-8BCB-4A39-898D-B0E05749B1A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93ED0AE-0A4D-4995-8F18-BA995E739104}" type="datetimeFigureOut">
              <a:rPr lang="en-US" smtClean="0"/>
              <a:pPr/>
              <a:t>12/9/2016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0BAA1CF-8BCB-4A39-898D-B0E05749B1A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93ED0AE-0A4D-4995-8F18-BA995E739104}" type="datetimeFigureOut">
              <a:rPr lang="en-US" smtClean="0"/>
              <a:pPr/>
              <a:t>12/9/2016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0BAA1CF-8BCB-4A39-898D-B0E05749B1A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F93ED0AE-0A4D-4995-8F18-BA995E739104}" type="datetimeFigureOut">
              <a:rPr lang="en-US" smtClean="0"/>
              <a:pPr/>
              <a:t>12/9/2016</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90BAA1CF-8BCB-4A39-898D-B0E05749B1A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F93ED0AE-0A4D-4995-8F18-BA995E739104}" type="datetimeFigureOut">
              <a:rPr lang="en-US" smtClean="0"/>
              <a:pPr/>
              <a:t>12/9/2016</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90BAA1CF-8BCB-4A39-898D-B0E05749B1A7}"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4033" r:id="rId1"/>
    <p:sldLayoutId id="2147484034" r:id="rId2"/>
    <p:sldLayoutId id="2147484035" r:id="rId3"/>
    <p:sldLayoutId id="2147484036" r:id="rId4"/>
    <p:sldLayoutId id="2147484037" r:id="rId5"/>
    <p:sldLayoutId id="2147484038" r:id="rId6"/>
    <p:sldLayoutId id="2147484039" r:id="rId7"/>
    <p:sldLayoutId id="2147484040" r:id="rId8"/>
    <p:sldLayoutId id="2147484041" r:id="rId9"/>
    <p:sldLayoutId id="2147484042" r:id="rId10"/>
    <p:sldLayoutId id="2147484043"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524000"/>
            <a:ext cx="6480048" cy="2301240"/>
          </a:xfrm>
        </p:spPr>
        <p:txBody>
          <a:bodyPr>
            <a:noAutofit/>
          </a:bodyPr>
          <a:lstStyle/>
          <a:p>
            <a:pPr algn="ctr"/>
            <a:r>
              <a:rPr lang="en-US" sz="8000" dirty="0" smtClean="0"/>
              <a:t>Business ethics </a:t>
            </a:r>
            <a:endParaRPr lang="en-US" sz="8000" dirty="0"/>
          </a:p>
        </p:txBody>
      </p:sp>
      <p:sp>
        <p:nvSpPr>
          <p:cNvPr id="3" name="Subtitle 2"/>
          <p:cNvSpPr>
            <a:spLocks noGrp="1"/>
          </p:cNvSpPr>
          <p:nvPr>
            <p:ph type="subTitle" idx="1"/>
          </p:nvPr>
        </p:nvSpPr>
        <p:spPr>
          <a:xfrm>
            <a:off x="1295400" y="4800600"/>
            <a:ext cx="6480048" cy="1752600"/>
          </a:xfrm>
        </p:spPr>
        <p:txBody>
          <a:bodyPr/>
          <a:lstStyle/>
          <a:p>
            <a:endParaRPr lang="en-US" dirty="0" smtClean="0"/>
          </a:p>
        </p:txBody>
      </p:sp>
      <p:pic>
        <p:nvPicPr>
          <p:cNvPr id="1026" name="Picture 2" descr="See full size image"/>
          <p:cNvPicPr>
            <a:picLocks noChangeAspect="1" noChangeArrowheads="1"/>
          </p:cNvPicPr>
          <p:nvPr/>
        </p:nvPicPr>
        <p:blipFill>
          <a:blip r:embed="rId3"/>
          <a:srcRect/>
          <a:stretch>
            <a:fillRect/>
          </a:stretch>
        </p:blipFill>
        <p:spPr bwMode="auto">
          <a:xfrm>
            <a:off x="5486400" y="914400"/>
            <a:ext cx="3429000" cy="3429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5800" y="2362200"/>
            <a:ext cx="7162800" cy="3962400"/>
          </a:xfrm>
        </p:spPr>
        <p:txBody>
          <a:bodyPr>
            <a:normAutofit/>
          </a:bodyPr>
          <a:lstStyle/>
          <a:p>
            <a:pPr algn="l"/>
            <a:r>
              <a:rPr lang="en-US" sz="2400" dirty="0" smtClean="0">
                <a:latin typeface="Arial" pitchFamily="34" charset="0"/>
                <a:cs typeface="Arial" pitchFamily="34" charset="0"/>
              </a:rPr>
              <a:t>A company’s managers play an  important role in establishing its ethical tone. If managers behave as if the only thing that matters is profit, employees are likely to act in a like manner. A company’s leaders are responsible for setting standards for what is and is not acceptable employee behavior. It’s vital for managers to play an active role in creating a working environment where employees are encouraged and rewarded for acting in an ethical manner</a:t>
            </a:r>
            <a:r>
              <a:rPr lang="en-US" dirty="0" smtClean="0">
                <a:latin typeface="Arial" pitchFamily="34" charset="0"/>
                <a:cs typeface="Arial" pitchFamily="34" charset="0"/>
              </a:rPr>
              <a:t>. </a:t>
            </a:r>
          </a:p>
        </p:txBody>
      </p:sp>
      <p:sp>
        <p:nvSpPr>
          <p:cNvPr id="2" name="Title 1"/>
          <p:cNvSpPr>
            <a:spLocks noGrp="1"/>
          </p:cNvSpPr>
          <p:nvPr>
            <p:ph type="title"/>
          </p:nvPr>
        </p:nvSpPr>
        <p:spPr>
          <a:xfrm>
            <a:off x="685800" y="457200"/>
            <a:ext cx="6255488" cy="1362075"/>
          </a:xfrm>
        </p:spPr>
        <p:txBody>
          <a:bodyPr>
            <a:normAutofit fontScale="90000"/>
          </a:bodyPr>
          <a:lstStyle/>
          <a:p>
            <a:pPr algn="ctr"/>
            <a:r>
              <a:rPr lang="en-US" dirty="0" smtClean="0"/>
              <a:t>WHO IS RESPONSIBLE FOR CREATING ETHICS IN AN ORGANIZATION ?</a:t>
            </a:r>
            <a:br>
              <a:rPr lang="en-US" dirty="0" smtClean="0"/>
            </a:b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81000" y="304800"/>
            <a:ext cx="8153400" cy="1219200"/>
          </a:xfrm>
        </p:spPr>
        <p:txBody>
          <a:bodyPr>
            <a:normAutofit/>
          </a:bodyPr>
          <a:lstStyle/>
          <a:p>
            <a:pPr algn="ctr"/>
            <a:r>
              <a:rPr lang="en-US" sz="3600" dirty="0" smtClean="0"/>
              <a:t>Other Factors Impacting Organizational Ethics</a:t>
            </a:r>
            <a:endParaRPr lang="en-US" sz="3600" dirty="0"/>
          </a:p>
        </p:txBody>
      </p:sp>
      <p:sp>
        <p:nvSpPr>
          <p:cNvPr id="5" name="Subtitle 4"/>
          <p:cNvSpPr>
            <a:spLocks noGrp="1"/>
          </p:cNvSpPr>
          <p:nvPr>
            <p:ph type="subTitle" idx="1"/>
          </p:nvPr>
        </p:nvSpPr>
        <p:spPr>
          <a:xfrm>
            <a:off x="457200" y="1066800"/>
            <a:ext cx="8686800" cy="5486400"/>
          </a:xfrm>
        </p:spPr>
        <p:txBody>
          <a:bodyPr>
            <a:normAutofit/>
          </a:bodyPr>
          <a:lstStyle/>
          <a:p>
            <a:pPr algn="l">
              <a:buFont typeface="Wingdings" pitchFamily="2" charset="2"/>
              <a:buChar char="Ø"/>
            </a:pPr>
            <a:r>
              <a:rPr lang="en-US" dirty="0" smtClean="0"/>
              <a:t>Corporate culture </a:t>
            </a:r>
          </a:p>
          <a:p>
            <a:pPr algn="l">
              <a:buFont typeface="Wingdings" pitchFamily="2" charset="2"/>
              <a:buChar char="Ø"/>
            </a:pPr>
            <a:r>
              <a:rPr lang="en-US" dirty="0" smtClean="0"/>
              <a:t>Existence and application of a written code of ethics </a:t>
            </a:r>
          </a:p>
          <a:p>
            <a:pPr algn="l">
              <a:buFont typeface="Wingdings" pitchFamily="2" charset="2"/>
              <a:buChar char="Ø"/>
            </a:pPr>
            <a:r>
              <a:rPr lang="en-US" dirty="0" smtClean="0"/>
              <a:t>Formal and informal policies and rules </a:t>
            </a:r>
          </a:p>
          <a:p>
            <a:pPr algn="l">
              <a:buFont typeface="Wingdings" pitchFamily="2" charset="2"/>
              <a:buChar char="Ø"/>
            </a:pPr>
            <a:r>
              <a:rPr lang="en-US" dirty="0" smtClean="0"/>
              <a:t>Norms for acceptable behavior </a:t>
            </a:r>
          </a:p>
          <a:p>
            <a:pPr algn="l">
              <a:buFont typeface="Wingdings" pitchFamily="2" charset="2"/>
              <a:buChar char="Ø"/>
            </a:pPr>
            <a:r>
              <a:rPr lang="en-US" dirty="0" smtClean="0"/>
              <a:t>Financial reward system </a:t>
            </a:r>
          </a:p>
          <a:p>
            <a:pPr algn="l">
              <a:buFont typeface="Wingdings" pitchFamily="2" charset="2"/>
              <a:buChar char="Ø"/>
            </a:pPr>
            <a:r>
              <a:rPr lang="en-US" dirty="0" smtClean="0"/>
              <a:t>System for recognizing accomplishment </a:t>
            </a:r>
          </a:p>
          <a:p>
            <a:pPr algn="l">
              <a:buFont typeface="Wingdings" pitchFamily="2" charset="2"/>
              <a:buChar char="Ø"/>
            </a:pPr>
            <a:r>
              <a:rPr lang="en-US" dirty="0" smtClean="0"/>
              <a:t>Company attitude toward employees </a:t>
            </a:r>
          </a:p>
          <a:p>
            <a:pPr algn="l">
              <a:buFont typeface="Wingdings" pitchFamily="2" charset="2"/>
              <a:buChar char="Ø"/>
            </a:pPr>
            <a:r>
              <a:rPr lang="en-US" dirty="0" smtClean="0"/>
              <a:t>How employees are selected for promotions </a:t>
            </a:r>
          </a:p>
          <a:p>
            <a:pPr algn="l">
              <a:buFont typeface="Wingdings" pitchFamily="2" charset="2"/>
              <a:buChar char="Ø"/>
            </a:pPr>
            <a:r>
              <a:rPr lang="en-US" dirty="0" smtClean="0"/>
              <a:t>Hiring practices </a:t>
            </a:r>
          </a:p>
          <a:p>
            <a:pPr algn="l">
              <a:buFont typeface="Wingdings" pitchFamily="2" charset="2"/>
              <a:buChar char="Ø"/>
            </a:pPr>
            <a:r>
              <a:rPr lang="en-US" dirty="0" smtClean="0"/>
              <a:t>Applications of legal behavior </a:t>
            </a:r>
          </a:p>
          <a:p>
            <a:pPr algn="l">
              <a:buFont typeface="Wingdings" pitchFamily="2" charset="2"/>
              <a:buChar char="Ø"/>
            </a:pPr>
            <a:r>
              <a:rPr lang="en-US" dirty="0" smtClean="0"/>
              <a:t>Degree to which professionalism is emphasized </a:t>
            </a:r>
          </a:p>
          <a:p>
            <a:pPr algn="l">
              <a:buFont typeface="Wingdings" pitchFamily="2" charset="2"/>
              <a:buChar char="Ø"/>
            </a:pPr>
            <a:r>
              <a:rPr lang="en-US" dirty="0" smtClean="0"/>
              <a:t>The company’s decision making processes </a:t>
            </a:r>
          </a:p>
          <a:p>
            <a:pPr algn="l">
              <a:buFont typeface="Wingdings" pitchFamily="2" charset="2"/>
              <a:buChar char="Ø"/>
            </a:pPr>
            <a:r>
              <a:rPr lang="en-US" dirty="0" smtClean="0"/>
              <a:t>Behaviors and attitudes of the organization’s leaders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idx="4294967295"/>
          </p:nvPr>
        </p:nvSpPr>
        <p:spPr>
          <a:xfrm>
            <a:off x="0" y="274638"/>
            <a:ext cx="7467600" cy="1143000"/>
          </a:xfrm>
        </p:spPr>
        <p:txBody>
          <a:bodyPr>
            <a:normAutofit fontScale="90000"/>
          </a:bodyPr>
          <a:lstStyle/>
          <a:p>
            <a:pPr algn="ctr"/>
            <a:r>
              <a:rPr lang="en-US" i="1" dirty="0" smtClean="0"/>
              <a:t>7 Principles of Admirable Business Ethics</a:t>
            </a:r>
            <a:endParaRPr lang="en-US" i="1" dirty="0"/>
          </a:p>
        </p:txBody>
      </p:sp>
      <p:sp>
        <p:nvSpPr>
          <p:cNvPr id="6" name="Content Placeholder 5"/>
          <p:cNvSpPr>
            <a:spLocks noGrp="1"/>
          </p:cNvSpPr>
          <p:nvPr>
            <p:ph idx="4294967295"/>
          </p:nvPr>
        </p:nvSpPr>
        <p:spPr>
          <a:xfrm>
            <a:off x="0" y="1752600"/>
            <a:ext cx="7467600" cy="4525963"/>
          </a:xfrm>
        </p:spPr>
        <p:txBody>
          <a:bodyPr>
            <a:normAutofit/>
          </a:bodyPr>
          <a:lstStyle/>
          <a:p>
            <a:r>
              <a:rPr lang="en-US" sz="2800" b="1" dirty="0" smtClean="0"/>
              <a:t>1. Be Trustful</a:t>
            </a:r>
          </a:p>
          <a:p>
            <a:r>
              <a:rPr lang="en-US" sz="2800" b="1" dirty="0" smtClean="0"/>
              <a:t>2. Keep An Open Mind</a:t>
            </a:r>
          </a:p>
          <a:p>
            <a:r>
              <a:rPr lang="en-US" sz="2800" b="1" dirty="0" smtClean="0"/>
              <a:t>3. Meet Obligations</a:t>
            </a:r>
          </a:p>
          <a:p>
            <a:r>
              <a:rPr lang="en-US" sz="2800" b="1" dirty="0" smtClean="0"/>
              <a:t>4. Have Clear Documents</a:t>
            </a:r>
          </a:p>
          <a:p>
            <a:r>
              <a:rPr lang="en-US" sz="2800" b="1" dirty="0" smtClean="0"/>
              <a:t>5. Become Community Involved</a:t>
            </a:r>
          </a:p>
          <a:p>
            <a:r>
              <a:rPr lang="en-US" sz="2800" b="1" dirty="0" smtClean="0"/>
              <a:t>6. Maintain Accounting Control</a:t>
            </a:r>
          </a:p>
          <a:p>
            <a:r>
              <a:rPr lang="en-US" sz="2800" b="1" dirty="0" smtClean="0"/>
              <a:t>7. Be Respectful</a:t>
            </a:r>
            <a:endParaRPr lang="en-US"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i="1" dirty="0" smtClean="0">
                <a:latin typeface="Arial" pitchFamily="34" charset="0"/>
                <a:cs typeface="Arial" pitchFamily="34" charset="0"/>
              </a:rPr>
              <a:t>Overview of issues in business ethics</a:t>
            </a:r>
            <a:endParaRPr lang="en-US" b="1" i="1" dirty="0">
              <a:latin typeface="Arial" pitchFamily="34" charset="0"/>
              <a:cs typeface="Arial" pitchFamily="34" charset="0"/>
            </a:endParaRPr>
          </a:p>
        </p:txBody>
      </p:sp>
      <p:sp>
        <p:nvSpPr>
          <p:cNvPr id="3" name="Content Placeholder 2"/>
          <p:cNvSpPr>
            <a:spLocks noGrp="1"/>
          </p:cNvSpPr>
          <p:nvPr>
            <p:ph idx="1"/>
          </p:nvPr>
        </p:nvSpPr>
        <p:spPr/>
        <p:txBody>
          <a:bodyPr/>
          <a:lstStyle/>
          <a:p>
            <a:pPr>
              <a:buFont typeface="Wingdings" pitchFamily="2" charset="2"/>
              <a:buChar char="Ø"/>
            </a:pPr>
            <a:r>
              <a:rPr lang="en-US" sz="4000" dirty="0" smtClean="0"/>
              <a:t>Corporate social responsibility</a:t>
            </a:r>
          </a:p>
          <a:p>
            <a:pPr>
              <a:buFont typeface="Wingdings" pitchFamily="2" charset="2"/>
              <a:buChar char="Ø"/>
            </a:pPr>
            <a:r>
              <a:rPr lang="en-US" sz="4000" dirty="0" smtClean="0"/>
              <a:t>fiduciary responsibility, stakeholder concept v. shareholder concept</a:t>
            </a:r>
          </a:p>
          <a:p>
            <a:pPr lvl="0">
              <a:buFont typeface="Wingdings" pitchFamily="2" charset="2"/>
              <a:buChar char="Ø"/>
            </a:pPr>
            <a:r>
              <a:rPr lang="en-US" sz="4000" dirty="0" smtClean="0"/>
              <a:t>industrial espionage. </a:t>
            </a:r>
          </a:p>
          <a:p>
            <a:pPr>
              <a:buFont typeface="Wingdings" pitchFamily="2" charset="2"/>
              <a:buChar char="Ø"/>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i="1" dirty="0" smtClean="0">
                <a:latin typeface="Arial Black" pitchFamily="34" charset="0"/>
              </a:rPr>
              <a:t>General business ethics</a:t>
            </a:r>
            <a:endParaRPr lang="en-US" b="1" i="1" dirty="0">
              <a:latin typeface="Arial Black" pitchFamily="34" charset="0"/>
            </a:endParaRPr>
          </a:p>
        </p:txBody>
      </p:sp>
      <p:sp>
        <p:nvSpPr>
          <p:cNvPr id="3" name="Content Placeholder 2"/>
          <p:cNvSpPr>
            <a:spLocks noGrp="1"/>
          </p:cNvSpPr>
          <p:nvPr>
            <p:ph idx="1"/>
          </p:nvPr>
        </p:nvSpPr>
        <p:spPr/>
        <p:txBody>
          <a:bodyPr/>
          <a:lstStyle/>
          <a:p>
            <a:r>
              <a:rPr lang="en-US" b="1" dirty="0" smtClean="0"/>
              <a:t>Ethics of human resource management</a:t>
            </a:r>
          </a:p>
          <a:p>
            <a:r>
              <a:rPr lang="en-US" b="1" dirty="0" smtClean="0"/>
              <a:t>Ethics of sales and marketing</a:t>
            </a:r>
          </a:p>
          <a:p>
            <a:r>
              <a:rPr lang="en-US" b="1" dirty="0" smtClean="0"/>
              <a:t> Ethics of production</a:t>
            </a:r>
          </a:p>
          <a:p>
            <a:r>
              <a:rPr lang="en-US" b="1" dirty="0" smtClean="0"/>
              <a:t>Ethics of intellectual property, knowledge and skills</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IMPORTANCE OF ETHICS</a:t>
            </a:r>
            <a:endParaRPr lang="en-US" b="1" i="1" dirty="0"/>
          </a:p>
        </p:txBody>
      </p:sp>
      <p:pic>
        <p:nvPicPr>
          <p:cNvPr id="4" name="Picture 2" descr="ethics"/>
          <p:cNvPicPr>
            <a:picLocks noGrp="1" noChangeAspect="1" noChangeArrowheads="1"/>
          </p:cNvPicPr>
          <p:nvPr>
            <p:ph idx="1"/>
          </p:nvPr>
        </p:nvPicPr>
        <p:blipFill>
          <a:blip r:embed="rId3"/>
          <a:stretch>
            <a:fillRect/>
          </a:stretch>
        </p:blipFill>
        <p:spPr bwMode="auto">
          <a:xfrm>
            <a:off x="2786062" y="2641600"/>
            <a:ext cx="4029075" cy="2857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1295400" y="152400"/>
            <a:ext cx="6629400" cy="1066688"/>
          </a:xfrm>
        </p:spPr>
        <p:txBody>
          <a:bodyPr>
            <a:normAutofit/>
          </a:bodyPr>
          <a:lstStyle/>
          <a:p>
            <a:pPr algn="ctr"/>
            <a:r>
              <a:rPr lang="en-US" sz="3200" b="1" dirty="0" smtClean="0"/>
              <a:t>IMPORTANCE OF BUSINESS ETHICS</a:t>
            </a:r>
            <a:endParaRPr lang="en-US" sz="3200" b="1" dirty="0"/>
          </a:p>
        </p:txBody>
      </p:sp>
      <p:sp>
        <p:nvSpPr>
          <p:cNvPr id="10" name="Rectangle 3"/>
          <p:cNvSpPr>
            <a:spLocks noGrp="1" noChangeArrowheads="1"/>
          </p:cNvSpPr>
          <p:nvPr>
            <p:ph type="title"/>
          </p:nvPr>
        </p:nvSpPr>
        <p:spPr>
          <a:xfrm>
            <a:off x="457200" y="1219200"/>
            <a:ext cx="7696200" cy="5410200"/>
          </a:xfrm>
        </p:spPr>
        <p:txBody>
          <a:bodyPr>
            <a:normAutofit fontScale="90000"/>
          </a:bodyPr>
          <a:lstStyle/>
          <a:p>
            <a:pPr>
              <a:buFont typeface="Wingdings" pitchFamily="2" charset="2"/>
              <a:buChar char="ü"/>
            </a:pPr>
            <a:r>
              <a:rPr lang="en-US" sz="3000" dirty="0"/>
              <a:t>Public expects business to exhibit high levels of ethical performance and social responsibility.</a:t>
            </a:r>
          </a:p>
          <a:p>
            <a:pPr>
              <a:buFont typeface="Wingdings" pitchFamily="2" charset="2"/>
              <a:buChar char="ü"/>
            </a:pPr>
            <a:r>
              <a:rPr lang="en-US" sz="3000" dirty="0"/>
              <a:t>Encouraging business firms and their employees to behave ethically is to prevent harm to society.</a:t>
            </a:r>
          </a:p>
          <a:p>
            <a:pPr>
              <a:buFont typeface="Wingdings" pitchFamily="2" charset="2"/>
              <a:buChar char="ü"/>
            </a:pPr>
            <a:r>
              <a:rPr lang="en-US" sz="3000" dirty="0"/>
              <a:t>Promoting ethical behavior is to protect business from abuse by unethical employees or unethical competitors.</a:t>
            </a:r>
          </a:p>
          <a:p>
            <a:pPr>
              <a:buFont typeface="Wingdings" pitchFamily="2" charset="2"/>
              <a:buChar char="ü"/>
            </a:pPr>
            <a:r>
              <a:rPr lang="en-US" sz="3000" dirty="0"/>
              <a:t>High ethical performance also protects the individuals who work in business.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i="1" dirty="0" smtClean="0"/>
              <a:t>Coke &amp; Pepsi in India</a:t>
            </a:r>
            <a:br>
              <a:rPr lang="en-US" b="1" i="1" dirty="0" smtClean="0"/>
            </a:br>
            <a:endParaRPr lang="en-US" b="1" i="1" dirty="0"/>
          </a:p>
        </p:txBody>
      </p:sp>
      <p:sp>
        <p:nvSpPr>
          <p:cNvPr id="3" name="Content Placeholder 2"/>
          <p:cNvSpPr>
            <a:spLocks noGrp="1"/>
          </p:cNvSpPr>
          <p:nvPr>
            <p:ph idx="1"/>
          </p:nvPr>
        </p:nvSpPr>
        <p:spPr>
          <a:xfrm>
            <a:off x="457200" y="1600200"/>
            <a:ext cx="5257800" cy="4525963"/>
          </a:xfrm>
        </p:spPr>
        <p:txBody>
          <a:bodyPr>
            <a:normAutofit fontScale="70000" lnSpcReduction="20000"/>
          </a:bodyPr>
          <a:lstStyle/>
          <a:p>
            <a:pPr>
              <a:buNone/>
            </a:pPr>
            <a:r>
              <a:rPr lang="en-US" dirty="0" smtClean="0"/>
              <a:t>    </a:t>
            </a:r>
            <a:r>
              <a:rPr lang="en-US" sz="3600" dirty="0" smtClean="0"/>
              <a:t>Today, more from the world of product safety. This time the story is about Coke and Pepsi, and allegations that the versions of their products manufactured in India contain unacceptably high levels of pesticides.</a:t>
            </a:r>
          </a:p>
          <a:p>
            <a:pPr>
              <a:buNone/>
            </a:pPr>
            <a:r>
              <a:rPr lang="en-US" sz="3600" dirty="0" smtClean="0"/>
              <a:t>    world’s biggest brand names, known for wooing customers around the world, are facing a credibility crisis in one of their crucial emerging markets</a:t>
            </a:r>
            <a:r>
              <a:rPr lang="en-US" dirty="0" smtClean="0"/>
              <a:t>.</a:t>
            </a:r>
            <a:br>
              <a:rPr lang="en-US" dirty="0" smtClean="0"/>
            </a:br>
            <a:r>
              <a:rPr lang="en-US" dirty="0" smtClean="0"/>
              <a:t/>
            </a:r>
            <a:br>
              <a:rPr lang="en-US" dirty="0" smtClean="0"/>
            </a:br>
            <a:endParaRPr lang="en-US" dirty="0"/>
          </a:p>
        </p:txBody>
      </p:sp>
      <p:pic>
        <p:nvPicPr>
          <p:cNvPr id="4" name="Picture 3" descr="http://www.businessethics.ca/blog/uploaded_images/Coke-Pepsi-india-770036.jpg"/>
          <p:cNvPicPr/>
          <p:nvPr/>
        </p:nvPicPr>
        <p:blipFill>
          <a:blip r:embed="rId3"/>
          <a:srcRect/>
          <a:stretch>
            <a:fillRect/>
          </a:stretch>
        </p:blipFill>
        <p:spPr bwMode="auto">
          <a:xfrm>
            <a:off x="6324600" y="2514600"/>
            <a:ext cx="2590800" cy="2362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2438400"/>
            <a:ext cx="7470648" cy="1143000"/>
          </a:xfrm>
        </p:spPr>
        <p:txBody>
          <a:bodyPr>
            <a:noAutofit/>
          </a:bodyPr>
          <a:lstStyle/>
          <a:p>
            <a:pPr algn="ctr"/>
            <a:r>
              <a:rPr lang="en-US" sz="6000" dirty="0" smtClean="0"/>
              <a:t>RELIGIOUS VIEWS ON BUSINESS ETHICS</a:t>
            </a:r>
            <a:endParaRPr lang="en-US" sz="6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SWAMI VIVEKANAND VIEWS ON ETHICS</a:t>
            </a:r>
            <a:endParaRPr lang="en-US" dirty="0"/>
          </a:p>
        </p:txBody>
      </p:sp>
      <p:sp>
        <p:nvSpPr>
          <p:cNvPr id="3" name="Content Placeholder 2"/>
          <p:cNvSpPr>
            <a:spLocks noGrp="1"/>
          </p:cNvSpPr>
          <p:nvPr>
            <p:ph idx="1"/>
          </p:nvPr>
        </p:nvSpPr>
        <p:spPr>
          <a:xfrm>
            <a:off x="381000" y="1600200"/>
            <a:ext cx="4419600" cy="5257800"/>
          </a:xfrm>
        </p:spPr>
        <p:txBody>
          <a:bodyPr>
            <a:normAutofit lnSpcReduction="10000"/>
          </a:bodyPr>
          <a:lstStyle/>
          <a:p>
            <a:r>
              <a:rPr lang="en-US" dirty="0" smtClean="0"/>
              <a:t>THE BASIS OF INDIAN SUBJECTIVITY LIES IN THE BELIEF OF GOD.</a:t>
            </a:r>
          </a:p>
          <a:p>
            <a:r>
              <a:rPr lang="en-US" dirty="0" smtClean="0"/>
              <a:t>HE SUGGESTED THE FUNDAMENTAL LAW OF ETHICS</a:t>
            </a:r>
          </a:p>
          <a:p>
            <a:r>
              <a:rPr lang="en-US" dirty="0" smtClean="0"/>
              <a:t>“DON’T INJURE OTHERS, LOVE EVERYONE AS YOUR OWNSELF UNIVERSE IS ONE”</a:t>
            </a:r>
            <a:endParaRPr lang="en-US" dirty="0"/>
          </a:p>
        </p:txBody>
      </p:sp>
      <p:pic>
        <p:nvPicPr>
          <p:cNvPr id="2050" name="Picture 2" descr="swami-vivekananda"/>
          <p:cNvPicPr>
            <a:picLocks noChangeAspect="1" noChangeArrowheads="1"/>
          </p:cNvPicPr>
          <p:nvPr/>
        </p:nvPicPr>
        <p:blipFill>
          <a:blip r:embed="rId3"/>
          <a:srcRect/>
          <a:stretch>
            <a:fillRect/>
          </a:stretch>
        </p:blipFill>
        <p:spPr bwMode="auto">
          <a:xfrm>
            <a:off x="4800600" y="1676400"/>
            <a:ext cx="4343400" cy="5181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304800"/>
            <a:ext cx="3491132" cy="1066800"/>
          </a:xfrm>
        </p:spPr>
        <p:txBody>
          <a:bodyPr>
            <a:normAutofit/>
          </a:bodyPr>
          <a:lstStyle/>
          <a:p>
            <a:pPr algn="ctr"/>
            <a:r>
              <a:rPr lang="en-US" sz="5400" i="1" dirty="0" smtClean="0"/>
              <a:t>MEANING</a:t>
            </a:r>
            <a:endParaRPr lang="en-US" sz="5400" i="1" dirty="0"/>
          </a:p>
        </p:txBody>
      </p:sp>
      <p:sp>
        <p:nvSpPr>
          <p:cNvPr id="5" name="Subtitle 4"/>
          <p:cNvSpPr>
            <a:spLocks noGrp="1"/>
          </p:cNvSpPr>
          <p:nvPr>
            <p:ph type="subTitle" idx="1"/>
          </p:nvPr>
        </p:nvSpPr>
        <p:spPr>
          <a:xfrm>
            <a:off x="990600" y="1371600"/>
            <a:ext cx="5114778" cy="1143000"/>
          </a:xfrm>
        </p:spPr>
        <p:txBody>
          <a:bodyPr>
            <a:normAutofit/>
          </a:bodyPr>
          <a:lstStyle/>
          <a:p>
            <a:pPr algn="l"/>
            <a:r>
              <a:rPr lang="en-US" sz="2800" dirty="0" smtClean="0"/>
              <a:t>Ethics is a set of rules that define right and wrong conduct.</a:t>
            </a:r>
            <a:endParaRPr lang="en-US" sz="2800" dirty="0"/>
          </a:p>
        </p:txBody>
      </p:sp>
      <p:sp>
        <p:nvSpPr>
          <p:cNvPr id="6" name="Subtitle 4"/>
          <p:cNvSpPr txBox="1">
            <a:spLocks/>
          </p:cNvSpPr>
          <p:nvPr/>
        </p:nvSpPr>
        <p:spPr>
          <a:xfrm>
            <a:off x="2438400" y="2743200"/>
            <a:ext cx="6248400" cy="3810000"/>
          </a:xfrm>
          <a:prstGeom prst="rect">
            <a:avLst/>
          </a:prstGeom>
        </p:spPr>
        <p:txBody>
          <a:bodyPr vert="horz" lIns="45720" tIns="0" rIns="45720" bIns="0">
            <a:noAutofit/>
          </a:bodyPr>
          <a:lstStyle/>
          <a:p>
            <a:r>
              <a:rPr lang="en-US" sz="2400" dirty="0"/>
              <a:t>Business </a:t>
            </a:r>
            <a:r>
              <a:rPr lang="en-US" sz="2400" dirty="0" smtClean="0"/>
              <a:t>ethics can </a:t>
            </a:r>
            <a:r>
              <a:rPr lang="en-US" sz="2400" dirty="0"/>
              <a:t>be defined as written and unwritten codes of principles and values that govern decisions and actions within a company. In the business world, the organization’s culture sets standards for determining the difference between good and bad decision making and behavior.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7543800" cy="4191000"/>
          </a:xfrm>
        </p:spPr>
        <p:txBody>
          <a:bodyPr>
            <a:noAutofit/>
          </a:bodyPr>
          <a:lstStyle/>
          <a:p>
            <a:r>
              <a:rPr lang="en-US" sz="3200" dirty="0" smtClean="0"/>
              <a:t>In order to win the game, you need to plan. To plan information is imperative. Get it through legal &amp; ethical means. In life and business, ethical standard must be set,</a:t>
            </a:r>
            <a:br>
              <a:rPr lang="en-US" sz="3200" dirty="0" smtClean="0"/>
            </a:br>
            <a:r>
              <a:rPr lang="en-US" sz="3200" dirty="0" smtClean="0"/>
              <a:t>ETHICAL STANDARD MUST BE SET,</a:t>
            </a:r>
            <a:br>
              <a:rPr lang="en-US" sz="3200" dirty="0" smtClean="0"/>
            </a:br>
            <a:r>
              <a:rPr lang="en-US" sz="3200" dirty="0" smtClean="0"/>
              <a:t>ETHICAL STANDARD MUST BE MET.</a:t>
            </a:r>
            <a:endParaRPr lang="en-US" sz="32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14800" y="1447800"/>
            <a:ext cx="4419600" cy="5257800"/>
          </a:xfrm>
        </p:spPr>
        <p:txBody>
          <a:bodyPr>
            <a:normAutofit fontScale="90000"/>
          </a:bodyPr>
          <a:lstStyle/>
          <a:p>
            <a:r>
              <a:rPr lang="en-US" sz="3200" dirty="0" smtClean="0">
                <a:latin typeface="Cambria" pitchFamily="18" charset="0"/>
                <a:ea typeface="Arial Unicode MS" pitchFamily="34" charset="-128"/>
                <a:cs typeface="Tahoma" pitchFamily="34" charset="0"/>
              </a:rPr>
              <a:t>Ethics are important not only in business but in all aspects of life because it is an essential part of the foundation on which of a civilized society is build. A business or society that lacks ethical principles is bound to fail sooner or later.</a:t>
            </a:r>
            <a:r>
              <a:rPr lang="en-US" sz="3200" dirty="0" smtClean="0">
                <a:latin typeface="Cambria" pitchFamily="18" charset="0"/>
                <a:ea typeface="Arial Unicode MS" pitchFamily="34" charset="-128"/>
                <a:cs typeface="Arial Unicode MS" pitchFamily="34" charset="-128"/>
              </a:rPr>
              <a:t/>
            </a:r>
            <a:br>
              <a:rPr lang="en-US" sz="3200" dirty="0" smtClean="0">
                <a:latin typeface="Cambria" pitchFamily="18" charset="0"/>
                <a:ea typeface="Arial Unicode MS" pitchFamily="34" charset="-128"/>
                <a:cs typeface="Arial Unicode MS" pitchFamily="34" charset="-128"/>
              </a:rPr>
            </a:br>
            <a:r>
              <a:rPr lang="en-US" sz="3200" dirty="0" smtClean="0">
                <a:latin typeface="Cambria" pitchFamily="18" charset="0"/>
                <a:ea typeface="Arial Unicode MS" pitchFamily="34" charset="-128"/>
                <a:cs typeface="Arial Unicode MS" pitchFamily="34" charset="-128"/>
              </a:rPr>
              <a:t> </a:t>
            </a:r>
            <a:r>
              <a:rPr lang="en-US" dirty="0" smtClean="0">
                <a:latin typeface="Arial Unicode MS" pitchFamily="34" charset="-128"/>
                <a:ea typeface="Arial Unicode MS" pitchFamily="34" charset="-128"/>
                <a:cs typeface="Arial Unicode MS" pitchFamily="34" charset="-128"/>
              </a:rPr>
              <a:t/>
            </a:r>
            <a:br>
              <a:rPr lang="en-US" dirty="0" smtClean="0">
                <a:latin typeface="Arial Unicode MS" pitchFamily="34" charset="-128"/>
                <a:ea typeface="Arial Unicode MS" pitchFamily="34" charset="-128"/>
                <a:cs typeface="Arial Unicode MS" pitchFamily="34" charset="-128"/>
              </a:rPr>
            </a:br>
            <a:endParaRPr lang="en-US" dirty="0">
              <a:latin typeface="Arial Unicode MS" pitchFamily="34" charset="-128"/>
              <a:ea typeface="Arial Unicode MS" pitchFamily="34" charset="-128"/>
              <a:cs typeface="Arial Unicode MS" pitchFamily="34" charset="-128"/>
            </a:endParaRPr>
          </a:p>
        </p:txBody>
      </p:sp>
      <p:pic>
        <p:nvPicPr>
          <p:cNvPr id="8" name="Picture Placeholder 7" descr="http://www.asqsandiego.org/images/devil_pointing_right_md_wht.gif"/>
          <p:cNvPicPr>
            <a:picLocks noGrp="1"/>
          </p:cNvPicPr>
          <p:nvPr>
            <p:ph type="pic" idx="1"/>
          </p:nvPr>
        </p:nvPicPr>
        <p:blipFill>
          <a:blip r:embed="rId3"/>
          <a:srcRect l="3333" r="3333"/>
          <a:stretch>
            <a:fillRect/>
          </a:stretch>
        </p:blipFill>
        <p:spPr bwMode="auto">
          <a:xfrm>
            <a:off x="152400" y="1828800"/>
            <a:ext cx="3581400" cy="3352800"/>
          </a:xfrm>
          <a:prstGeom prst="rect">
            <a:avLst/>
          </a:prstGeom>
          <a:noFill/>
          <a:ln w="9525">
            <a:solidFill>
              <a:schemeClr val="accent1">
                <a:lumMod val="50000"/>
              </a:schemeClr>
            </a:solidFill>
            <a:miter lim="800000"/>
            <a:headEnd/>
            <a:tailEnd/>
          </a:ln>
        </p:spPr>
      </p:pic>
      <p:graphicFrame>
        <p:nvGraphicFramePr>
          <p:cNvPr id="4" name="Table 3"/>
          <p:cNvGraphicFramePr>
            <a:graphicFrameLocks noGrp="1"/>
          </p:cNvGraphicFramePr>
          <p:nvPr/>
        </p:nvGraphicFramePr>
        <p:xfrm>
          <a:off x="3124200" y="685800"/>
          <a:ext cx="3629025" cy="600075"/>
        </p:xfrm>
        <a:graphic>
          <a:graphicData uri="http://schemas.openxmlformats.org/drawingml/2006/table">
            <a:tbl>
              <a:tblPr/>
              <a:tblGrid>
                <a:gridCol w="3629025"/>
              </a:tblGrid>
              <a:tr h="600075">
                <a:tc>
                  <a:txBody>
                    <a:bodyPr/>
                    <a:lstStyle/>
                    <a:p>
                      <a:pPr algn="ctr"/>
                      <a:r>
                        <a:rPr lang="en-US" sz="2800" b="1" dirty="0" smtClean="0"/>
                        <a:t>CONCLUSION</a:t>
                      </a:r>
                      <a:endParaRPr lang="en-US" sz="2800" b="1"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t>Long termism in business</a:t>
            </a:r>
          </a:p>
        </p:txBody>
      </p:sp>
      <p:sp>
        <p:nvSpPr>
          <p:cNvPr id="30723" name="Rectangle 3"/>
          <p:cNvSpPr>
            <a:spLocks noGrp="1" noChangeArrowheads="1"/>
          </p:cNvSpPr>
          <p:nvPr>
            <p:ph idx="1"/>
          </p:nvPr>
        </p:nvSpPr>
        <p:spPr/>
        <p:txBody>
          <a:bodyPr>
            <a:normAutofit/>
          </a:bodyPr>
          <a:lstStyle/>
          <a:p>
            <a:pPr>
              <a:lnSpc>
                <a:spcPct val="80000"/>
              </a:lnSpc>
            </a:pPr>
            <a:r>
              <a:rPr lang="en-US" sz="2000"/>
              <a:t>Issues of corporate ethics have taken the form of short-termism vs. long-termism</a:t>
            </a:r>
          </a:p>
          <a:p>
            <a:pPr>
              <a:lnSpc>
                <a:spcPct val="80000"/>
              </a:lnSpc>
            </a:pPr>
            <a:r>
              <a:rPr lang="en-US" sz="2000"/>
              <a:t>If businesses are focused on long term stability and growth, they are ethical:</a:t>
            </a:r>
          </a:p>
          <a:p>
            <a:pPr lvl="1">
              <a:lnSpc>
                <a:spcPct val="80000"/>
              </a:lnSpc>
            </a:pPr>
            <a:r>
              <a:rPr lang="en-US" sz="1800"/>
              <a:t>Short term strategies, aimed at earning per share for the year in question, compromise on longer interests</a:t>
            </a:r>
          </a:p>
          <a:p>
            <a:pPr>
              <a:lnSpc>
                <a:spcPct val="80000"/>
              </a:lnSpc>
            </a:pPr>
            <a:r>
              <a:rPr lang="en-US" sz="2000"/>
              <a:t>Warren Buffet has often stressed on long term strategies</a:t>
            </a:r>
          </a:p>
          <a:p>
            <a:pPr>
              <a:lnSpc>
                <a:spcPct val="80000"/>
              </a:lnSpc>
            </a:pPr>
            <a:r>
              <a:rPr lang="en-US" sz="2000"/>
              <a:t>Investigations into Fannie Mae suggested that the entire senior management was intensively focused on earnings guidance</a:t>
            </a:r>
          </a:p>
          <a:p>
            <a:pPr>
              <a:lnSpc>
                <a:spcPct val="80000"/>
              </a:lnSpc>
            </a:pPr>
            <a:r>
              <a:rPr lang="en-US" sz="2000"/>
              <a:t>Capital market orientation of companies force them to be tempted by short term targets:</a:t>
            </a:r>
          </a:p>
          <a:p>
            <a:pPr lvl="1">
              <a:lnSpc>
                <a:spcPct val="80000"/>
              </a:lnSpc>
            </a:pPr>
            <a:r>
              <a:rPr lang="en-US" sz="1800"/>
              <a:t>Increasingly, the entire system of how companies are evaluated by analysts, investors and stock markets leads to a short term approach</a:t>
            </a:r>
          </a:p>
          <a:p>
            <a:pPr lvl="1">
              <a:lnSpc>
                <a:spcPct val="80000"/>
              </a:lnSpc>
            </a:pPr>
            <a:r>
              <a:rPr lang="en-US" sz="1800"/>
              <a:t>McKinsey survey [March 2006] shows that companies are focused on short term strategies due to market pressures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rmAutofit fontScale="90000"/>
          </a:bodyPr>
          <a:lstStyle/>
          <a:p>
            <a:r>
              <a:rPr lang="en-US"/>
              <a:t>3 Models of Management Ethics</a:t>
            </a:r>
          </a:p>
        </p:txBody>
      </p:sp>
      <p:sp>
        <p:nvSpPr>
          <p:cNvPr id="12" name="Slide Number Placeholder 4"/>
          <p:cNvSpPr>
            <a:spLocks noGrp="1"/>
          </p:cNvSpPr>
          <p:nvPr>
            <p:ph type="sldNum" sz="quarter" idx="12"/>
          </p:nvPr>
        </p:nvSpPr>
        <p:spPr/>
        <p:txBody>
          <a:bodyPr/>
          <a:lstStyle/>
          <a:p>
            <a:fld id="{8327C0C2-C756-4148-9115-38F37D2696AA}" type="slidenum">
              <a:rPr lang="en-US"/>
              <a:pPr/>
              <a:t>4</a:t>
            </a:fld>
            <a:endParaRPr lang="en-US"/>
          </a:p>
        </p:txBody>
      </p:sp>
      <p:sp>
        <p:nvSpPr>
          <p:cNvPr id="34822" name="Text Box 6"/>
          <p:cNvSpPr txBox="1">
            <a:spLocks noChangeArrowheads="1"/>
          </p:cNvSpPr>
          <p:nvPr/>
        </p:nvSpPr>
        <p:spPr bwMode="auto">
          <a:xfrm>
            <a:off x="1371600" y="1828800"/>
            <a:ext cx="7299325" cy="641350"/>
          </a:xfrm>
          <a:prstGeom prst="rect">
            <a:avLst/>
          </a:prstGeom>
          <a:noFill/>
          <a:ln w="12700">
            <a:noFill/>
            <a:miter lim="800000"/>
            <a:headEnd/>
            <a:tailEnd/>
          </a:ln>
          <a:effectLst/>
        </p:spPr>
        <p:txBody>
          <a:bodyPr wrap="none">
            <a:spAutoFit/>
          </a:bodyPr>
          <a:lstStyle/>
          <a:p>
            <a:r>
              <a:rPr lang="en-US" sz="3600" b="1">
                <a:latin typeface="Garamond" pitchFamily="18" charset="0"/>
              </a:rPr>
              <a:t>Three Types Of Management Ethics</a:t>
            </a:r>
          </a:p>
        </p:txBody>
      </p:sp>
      <p:sp>
        <p:nvSpPr>
          <p:cNvPr id="34823" name="Rectangle 7"/>
          <p:cNvSpPr>
            <a:spLocks noChangeArrowheads="1"/>
          </p:cNvSpPr>
          <p:nvPr/>
        </p:nvSpPr>
        <p:spPr bwMode="auto">
          <a:xfrm>
            <a:off x="3810000" y="2971800"/>
            <a:ext cx="1905000" cy="1752600"/>
          </a:xfrm>
          <a:prstGeom prst="rect">
            <a:avLst/>
          </a:prstGeom>
          <a:solidFill>
            <a:srgbClr val="CCFFFF"/>
          </a:solidFill>
          <a:ln w="12700">
            <a:solidFill>
              <a:schemeClr val="tx1"/>
            </a:solidFill>
            <a:miter lim="800000"/>
            <a:headEnd/>
            <a:tailEnd/>
          </a:ln>
          <a:effectLst/>
        </p:spPr>
        <p:txBody>
          <a:bodyPr wrap="none" anchor="ctr"/>
          <a:lstStyle/>
          <a:p>
            <a:pPr algn="ctr"/>
            <a:endParaRPr lang="en-US" sz="3200">
              <a:latin typeface="Garamond" pitchFamily="18" charset="0"/>
            </a:endParaRPr>
          </a:p>
        </p:txBody>
      </p:sp>
      <p:sp>
        <p:nvSpPr>
          <p:cNvPr id="34824" name="Rectangle 8"/>
          <p:cNvSpPr>
            <a:spLocks noChangeArrowheads="1"/>
          </p:cNvSpPr>
          <p:nvPr/>
        </p:nvSpPr>
        <p:spPr bwMode="auto">
          <a:xfrm>
            <a:off x="6705600" y="2971800"/>
            <a:ext cx="1905000" cy="1752600"/>
          </a:xfrm>
          <a:prstGeom prst="rect">
            <a:avLst/>
          </a:prstGeom>
          <a:solidFill>
            <a:srgbClr val="99CC00"/>
          </a:solidFill>
          <a:ln w="12700">
            <a:solidFill>
              <a:schemeClr val="tx1"/>
            </a:solidFill>
            <a:miter lim="800000"/>
            <a:headEnd/>
            <a:tailEnd/>
          </a:ln>
          <a:effectLst/>
        </p:spPr>
        <p:txBody>
          <a:bodyPr wrap="none" anchor="ctr"/>
          <a:lstStyle/>
          <a:p>
            <a:pPr algn="ctr"/>
            <a:endParaRPr lang="en-US" sz="3200">
              <a:latin typeface="Garamond" pitchFamily="18" charset="0"/>
            </a:endParaRPr>
          </a:p>
        </p:txBody>
      </p:sp>
      <p:sp>
        <p:nvSpPr>
          <p:cNvPr id="34825" name="Rectangle 9"/>
          <p:cNvSpPr>
            <a:spLocks noChangeArrowheads="1"/>
          </p:cNvSpPr>
          <p:nvPr/>
        </p:nvSpPr>
        <p:spPr bwMode="auto">
          <a:xfrm>
            <a:off x="1066800" y="2971800"/>
            <a:ext cx="1905000" cy="1752600"/>
          </a:xfrm>
          <a:prstGeom prst="rect">
            <a:avLst/>
          </a:prstGeom>
          <a:solidFill>
            <a:srgbClr val="FFFF99"/>
          </a:solidFill>
          <a:ln w="12700">
            <a:solidFill>
              <a:schemeClr val="tx1"/>
            </a:solidFill>
            <a:miter lim="800000"/>
            <a:headEnd/>
            <a:tailEnd/>
          </a:ln>
          <a:effectLst/>
        </p:spPr>
        <p:txBody>
          <a:bodyPr wrap="none" anchor="ctr"/>
          <a:lstStyle/>
          <a:p>
            <a:pPr algn="ctr"/>
            <a:endParaRPr lang="en-US" sz="3200">
              <a:ln w="18415" cmpd="sng">
                <a:solidFill>
                  <a:srgbClr val="FFFFFF"/>
                </a:solidFill>
                <a:prstDash val="solid"/>
              </a:ln>
              <a:solidFill>
                <a:srgbClr val="FFFFFF"/>
              </a:solidFill>
              <a:effectLst>
                <a:outerShdw blurRad="63500" dir="3600000" algn="tl" rotWithShape="0">
                  <a:srgbClr val="000000">
                    <a:alpha val="70000"/>
                  </a:srgbClr>
                </a:outerShdw>
              </a:effectLst>
              <a:latin typeface="Garamond" pitchFamily="18" charset="0"/>
            </a:endParaRPr>
          </a:p>
        </p:txBody>
      </p:sp>
      <p:sp>
        <p:nvSpPr>
          <p:cNvPr id="34826" name="WordArt 10"/>
          <p:cNvSpPr>
            <a:spLocks noChangeArrowheads="1" noChangeShapeType="1" noTextEdit="1"/>
          </p:cNvSpPr>
          <p:nvPr/>
        </p:nvSpPr>
        <p:spPr bwMode="auto">
          <a:xfrm>
            <a:off x="1295400" y="3505200"/>
            <a:ext cx="1095375" cy="611188"/>
          </a:xfrm>
          <a:prstGeom prst="rect">
            <a:avLst/>
          </a:prstGeom>
        </p:spPr>
        <p:txBody>
          <a:bodyPr wrap="none" fromWordArt="1">
            <a:prstTxWarp prst="textCanDown">
              <a:avLst>
                <a:gd name="adj" fmla="val 33333"/>
              </a:avLst>
            </a:prstTxWarp>
          </a:bodyPr>
          <a:lstStyle/>
          <a:p>
            <a:pPr algn="ctr"/>
            <a:r>
              <a:rPr lang="en-US" sz="3600" kern="10" dirty="0">
                <a:ln w="9525">
                  <a:solidFill>
                    <a:srgbClr val="000000"/>
                  </a:solidFill>
                  <a:round/>
                  <a:headEnd/>
                  <a:tailEnd/>
                </a:ln>
                <a:solidFill>
                  <a:srgbClr val="000000"/>
                </a:solidFill>
                <a:latin typeface="Times New Roman"/>
                <a:cs typeface="Times New Roman"/>
              </a:rPr>
              <a:t>Moral</a:t>
            </a:r>
          </a:p>
        </p:txBody>
      </p:sp>
      <p:sp>
        <p:nvSpPr>
          <p:cNvPr id="34827" name="WordArt 11"/>
          <p:cNvSpPr>
            <a:spLocks noChangeArrowheads="1" noChangeShapeType="1" noTextEdit="1"/>
          </p:cNvSpPr>
          <p:nvPr/>
        </p:nvSpPr>
        <p:spPr bwMode="auto">
          <a:xfrm>
            <a:off x="4038600" y="3505200"/>
            <a:ext cx="1362075" cy="611188"/>
          </a:xfrm>
          <a:prstGeom prst="rect">
            <a:avLst/>
          </a:prstGeom>
        </p:spPr>
        <p:txBody>
          <a:bodyPr wrap="none" fromWordArt="1">
            <a:prstTxWarp prst="textCanDown">
              <a:avLst>
                <a:gd name="adj" fmla="val 33333"/>
              </a:avLst>
            </a:prstTxWarp>
          </a:bodyPr>
          <a:lstStyle/>
          <a:p>
            <a:pPr algn="ctr"/>
            <a:r>
              <a:rPr lang="en-US" sz="3600" kern="10">
                <a:ln w="9525">
                  <a:solidFill>
                    <a:srgbClr val="000000"/>
                  </a:solidFill>
                  <a:round/>
                  <a:headEnd/>
                  <a:tailEnd/>
                </a:ln>
                <a:solidFill>
                  <a:srgbClr val="000000"/>
                </a:solidFill>
                <a:latin typeface="Times New Roman"/>
                <a:cs typeface="Times New Roman"/>
              </a:rPr>
              <a:t>Amoral</a:t>
            </a:r>
          </a:p>
        </p:txBody>
      </p:sp>
      <p:sp>
        <p:nvSpPr>
          <p:cNvPr id="34828" name="WordArt 12"/>
          <p:cNvSpPr>
            <a:spLocks noChangeArrowheads="1" noChangeShapeType="1" noTextEdit="1"/>
          </p:cNvSpPr>
          <p:nvPr/>
        </p:nvSpPr>
        <p:spPr bwMode="auto">
          <a:xfrm>
            <a:off x="6934200" y="3581400"/>
            <a:ext cx="1533525" cy="611188"/>
          </a:xfrm>
          <a:prstGeom prst="rect">
            <a:avLst/>
          </a:prstGeom>
        </p:spPr>
        <p:txBody>
          <a:bodyPr wrap="none" fromWordArt="1">
            <a:prstTxWarp prst="textCanDown">
              <a:avLst>
                <a:gd name="adj" fmla="val 33333"/>
              </a:avLst>
            </a:prstTxWarp>
          </a:bodyPr>
          <a:lstStyle/>
          <a:p>
            <a:pPr algn="ctr"/>
            <a:r>
              <a:rPr lang="en-US" sz="3600" kern="10">
                <a:ln w="9525">
                  <a:solidFill>
                    <a:srgbClr val="000000"/>
                  </a:solidFill>
                  <a:round/>
                  <a:headEnd/>
                  <a:tailEnd/>
                </a:ln>
                <a:solidFill>
                  <a:srgbClr val="000000"/>
                </a:solidFill>
                <a:latin typeface="Times New Roman"/>
                <a:cs typeface="Times New Roman"/>
              </a:rPr>
              <a:t>Immoral</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fontScale="90000"/>
          </a:bodyPr>
          <a:lstStyle/>
          <a:p>
            <a:r>
              <a:rPr lang="en-US"/>
              <a:t>3 Models of Management Ethics</a:t>
            </a:r>
          </a:p>
        </p:txBody>
      </p:sp>
      <p:sp>
        <p:nvSpPr>
          <p:cNvPr id="19459" name="Rectangle 3"/>
          <p:cNvSpPr>
            <a:spLocks noGrp="1" noChangeArrowheads="1"/>
          </p:cNvSpPr>
          <p:nvPr>
            <p:ph idx="1"/>
          </p:nvPr>
        </p:nvSpPr>
        <p:spPr>
          <a:xfrm>
            <a:off x="914400" y="1981200"/>
            <a:ext cx="7772400" cy="4572000"/>
          </a:xfrm>
        </p:spPr>
        <p:txBody>
          <a:bodyPr>
            <a:normAutofit fontScale="92500"/>
          </a:bodyPr>
          <a:lstStyle/>
          <a:p>
            <a:pPr marL="533400" indent="-533400">
              <a:buFontTx/>
              <a:buAutoNum type="arabicPeriod"/>
            </a:pPr>
            <a:r>
              <a:rPr lang="en-US" sz="2800" b="1" dirty="0" smtClean="0"/>
              <a:t>Moral Management</a:t>
            </a:r>
            <a:r>
              <a:rPr lang="en-US" sz="2800" dirty="0" smtClean="0"/>
              <a:t>—Conforms to high standards of ethical behavior.</a:t>
            </a:r>
          </a:p>
          <a:p>
            <a:pPr marL="533400" indent="-533400">
              <a:buFontTx/>
              <a:buAutoNum type="arabicPeriod"/>
            </a:pPr>
            <a:endParaRPr lang="en-US" sz="2800" b="1" dirty="0" smtClean="0"/>
          </a:p>
          <a:p>
            <a:pPr marL="533400" indent="-533400">
              <a:buFontTx/>
              <a:buAutoNum type="arabicPeriod"/>
            </a:pPr>
            <a:r>
              <a:rPr lang="en-US" sz="2800" b="1" dirty="0" smtClean="0"/>
              <a:t>Immoral </a:t>
            </a:r>
            <a:r>
              <a:rPr lang="en-US" sz="2800" b="1" dirty="0"/>
              <a:t>Management</a:t>
            </a:r>
            <a:r>
              <a:rPr lang="en-US" sz="2800" dirty="0"/>
              <a:t>—A style devoid of ethical principles and active opposition to what is ethical</a:t>
            </a:r>
            <a:r>
              <a:rPr lang="en-US" sz="2800" dirty="0" smtClean="0"/>
              <a:t>.</a:t>
            </a:r>
          </a:p>
          <a:p>
            <a:pPr marL="533400" indent="-533400">
              <a:buNone/>
            </a:pPr>
            <a:endParaRPr lang="en-US" sz="2800" dirty="0"/>
          </a:p>
          <a:p>
            <a:pPr marL="533400" indent="-533400">
              <a:buNone/>
            </a:pPr>
            <a:r>
              <a:rPr lang="en-US" sz="2800" b="1" dirty="0" smtClean="0"/>
              <a:t>3.     Amoral Management</a:t>
            </a:r>
            <a:r>
              <a:rPr lang="en-US" sz="2800" dirty="0" smtClean="0"/>
              <a:t>—</a:t>
            </a:r>
            <a:endParaRPr lang="en-US" sz="2800" b="1" dirty="0"/>
          </a:p>
          <a:p>
            <a:pPr marL="914400" lvl="1" indent="-457200"/>
            <a:r>
              <a:rPr lang="en-US" sz="2400" b="1" dirty="0"/>
              <a:t>Intentional - does not  consider ethical factors</a:t>
            </a:r>
          </a:p>
          <a:p>
            <a:pPr marL="914400" lvl="1" indent="-457200"/>
            <a:r>
              <a:rPr lang="en-US" sz="2400" b="1" dirty="0"/>
              <a:t>Unintentional - casual or careless about ethical considerations in business </a:t>
            </a:r>
          </a:p>
        </p:txBody>
      </p:sp>
      <p:sp>
        <p:nvSpPr>
          <p:cNvPr id="7" name="Slide Number Placeholder 5"/>
          <p:cNvSpPr>
            <a:spLocks noGrp="1"/>
          </p:cNvSpPr>
          <p:nvPr>
            <p:ph type="sldNum" sz="quarter" idx="12"/>
          </p:nvPr>
        </p:nvSpPr>
        <p:spPr/>
        <p:txBody>
          <a:bodyPr/>
          <a:lstStyle/>
          <a:p>
            <a:fld id="{2C3CE91F-A4A6-49B5-994F-7F3DF3736EF0}" type="slidenum">
              <a:rPr lang="en-US"/>
              <a:pPr/>
              <a:t>5</a:t>
            </a:fld>
            <a:endParaRPr lang="en-US"/>
          </a:p>
        </p:txBody>
      </p:sp>
      <p:sp>
        <p:nvSpPr>
          <p:cNvPr id="19460" name="Rectangle 4"/>
          <p:cNvSpPr>
            <a:spLocks noChangeArrowheads="1"/>
          </p:cNvSpPr>
          <p:nvPr/>
        </p:nvSpPr>
        <p:spPr bwMode="auto">
          <a:xfrm>
            <a:off x="609600" y="228600"/>
            <a:ext cx="4264025" cy="514350"/>
          </a:xfrm>
          <a:prstGeom prst="rect">
            <a:avLst/>
          </a:prstGeom>
          <a:noFill/>
          <a:ln w="12700">
            <a:noFill/>
            <a:miter lim="800000"/>
            <a:headEnd/>
            <a:tailEnd/>
          </a:ln>
          <a:effectLst/>
        </p:spPr>
        <p:txBody>
          <a:bodyPr lIns="90488" tIns="44450" rIns="90488" bIns="44450">
            <a:spAutoFit/>
          </a:bodyPr>
          <a:lstStyle/>
          <a:p>
            <a:pPr>
              <a:spcBef>
                <a:spcPct val="50000"/>
              </a:spcBef>
            </a:pPr>
            <a:r>
              <a:rPr lang="en-US" sz="1400" b="1"/>
              <a:t/>
            </a:r>
            <a:br>
              <a:rPr lang="en-US" sz="1400" b="1"/>
            </a:br>
            <a:endParaRPr lang="en-US" sz="1400" b="1"/>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20713" y="379413"/>
            <a:ext cx="6805612" cy="533400"/>
          </a:xfrm>
        </p:spPr>
        <p:txBody>
          <a:bodyPr>
            <a:normAutofit fontScale="90000"/>
          </a:bodyPr>
          <a:lstStyle/>
          <a:p>
            <a:r>
              <a:rPr lang="en-US"/>
              <a:t>Developing Moral Judgment</a:t>
            </a:r>
          </a:p>
        </p:txBody>
      </p:sp>
      <p:pic>
        <p:nvPicPr>
          <p:cNvPr id="41987" name="Picture 3" descr="msotw9_temp0"/>
          <p:cNvPicPr>
            <a:picLocks noChangeAspect="1" noChangeArrowheads="1"/>
          </p:cNvPicPr>
          <p:nvPr/>
        </p:nvPicPr>
        <p:blipFill>
          <a:blip r:embed="rId3">
            <a:lum bright="18000" contrast="18000"/>
          </a:blip>
          <a:srcRect l="2942" t="8441" r="1260" b="3247"/>
          <a:stretch>
            <a:fillRect/>
          </a:stretch>
        </p:blipFill>
        <p:spPr bwMode="auto">
          <a:xfrm>
            <a:off x="381000" y="1752600"/>
            <a:ext cx="8534400" cy="4724400"/>
          </a:xfrm>
          <a:prstGeom prst="rect">
            <a:avLst/>
          </a:prstGeom>
          <a:noFill/>
          <a:ln w="9525">
            <a:noFill/>
            <a:miter lim="800000"/>
            <a:headEnd/>
            <a:tailEnd/>
          </a:ln>
          <a:effectLst/>
        </p:spPr>
      </p:pic>
      <p:sp>
        <p:nvSpPr>
          <p:cNvPr id="41988" name="Text Box 4"/>
          <p:cNvSpPr txBox="1">
            <a:spLocks noChangeArrowheads="1"/>
          </p:cNvSpPr>
          <p:nvPr/>
        </p:nvSpPr>
        <p:spPr bwMode="auto">
          <a:xfrm>
            <a:off x="7848600" y="6172200"/>
            <a:ext cx="538163" cy="336550"/>
          </a:xfrm>
          <a:prstGeom prst="rect">
            <a:avLst/>
          </a:prstGeom>
          <a:noFill/>
          <a:ln w="12700">
            <a:noFill/>
            <a:miter lim="800000"/>
            <a:headEnd/>
            <a:tailEnd/>
          </a:ln>
          <a:effectLst/>
        </p:spPr>
        <p:txBody>
          <a:bodyPr wrap="none">
            <a:spAutoFit/>
          </a:bodyPr>
          <a:lstStyle/>
          <a:p>
            <a:r>
              <a:rPr lang="en-US" sz="1600" b="1">
                <a:solidFill>
                  <a:srgbClr val="000000"/>
                </a:solidFill>
                <a:latin typeface="Garamond" pitchFamily="18" charset="0"/>
              </a:rPr>
              <a:t>6-23</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t>Making Ethical Judgments</a:t>
            </a:r>
          </a:p>
        </p:txBody>
      </p:sp>
      <p:sp>
        <p:nvSpPr>
          <p:cNvPr id="13" name="Slide Number Placeholder 4"/>
          <p:cNvSpPr>
            <a:spLocks noGrp="1"/>
          </p:cNvSpPr>
          <p:nvPr>
            <p:ph type="sldNum" sz="quarter" idx="12"/>
          </p:nvPr>
        </p:nvSpPr>
        <p:spPr/>
        <p:txBody>
          <a:bodyPr/>
          <a:lstStyle/>
          <a:p>
            <a:fld id="{B3A68716-D356-4344-8CC3-A82BF931B992}" type="slidenum">
              <a:rPr lang="en-US"/>
              <a:pPr/>
              <a:t>7</a:t>
            </a:fld>
            <a:endParaRPr lang="en-US"/>
          </a:p>
        </p:txBody>
      </p:sp>
      <p:sp>
        <p:nvSpPr>
          <p:cNvPr id="18435" name="Rectangle 3"/>
          <p:cNvSpPr>
            <a:spLocks noChangeArrowheads="1"/>
          </p:cNvSpPr>
          <p:nvPr/>
        </p:nvSpPr>
        <p:spPr bwMode="auto">
          <a:xfrm>
            <a:off x="609600" y="228600"/>
            <a:ext cx="4264025" cy="514350"/>
          </a:xfrm>
          <a:prstGeom prst="rect">
            <a:avLst/>
          </a:prstGeom>
          <a:noFill/>
          <a:ln w="12700">
            <a:noFill/>
            <a:miter lim="800000"/>
            <a:headEnd/>
            <a:tailEnd/>
          </a:ln>
          <a:effectLst/>
        </p:spPr>
        <p:txBody>
          <a:bodyPr lIns="90488" tIns="44450" rIns="90488" bIns="44450">
            <a:spAutoFit/>
          </a:bodyPr>
          <a:lstStyle/>
          <a:p>
            <a:pPr>
              <a:spcBef>
                <a:spcPct val="50000"/>
              </a:spcBef>
            </a:pPr>
            <a:r>
              <a:rPr lang="en-US" sz="1400" b="1"/>
              <a:t/>
            </a:r>
            <a:br>
              <a:rPr lang="en-US" sz="1400" b="1"/>
            </a:br>
            <a:endParaRPr lang="en-US" sz="1400" b="1"/>
          </a:p>
        </p:txBody>
      </p:sp>
      <p:sp>
        <p:nvSpPr>
          <p:cNvPr id="18436" name="Text Box 4"/>
          <p:cNvSpPr txBox="1">
            <a:spLocks noChangeArrowheads="1"/>
          </p:cNvSpPr>
          <p:nvPr/>
        </p:nvSpPr>
        <p:spPr bwMode="auto">
          <a:xfrm>
            <a:off x="1524000" y="1905000"/>
            <a:ext cx="1905000" cy="1371600"/>
          </a:xfrm>
          <a:prstGeom prst="rect">
            <a:avLst/>
          </a:prstGeom>
          <a:solidFill>
            <a:srgbClr val="FFFFCC"/>
          </a:solidFill>
          <a:ln w="12700">
            <a:solidFill>
              <a:srgbClr val="000000"/>
            </a:solidFill>
            <a:miter lim="800000"/>
            <a:headEnd/>
            <a:tailEnd/>
          </a:ln>
          <a:effectLst/>
        </p:spPr>
        <p:txBody>
          <a:bodyPr anchor="ctr" anchorCtr="1"/>
          <a:lstStyle/>
          <a:p>
            <a:pPr>
              <a:spcBef>
                <a:spcPct val="50000"/>
              </a:spcBef>
            </a:pPr>
            <a:r>
              <a:rPr lang="en-US" dirty="0">
                <a:solidFill>
                  <a:schemeClr val="bg1"/>
                </a:solidFill>
                <a:latin typeface="Times New Roman" pitchFamily="18" charset="0"/>
              </a:rPr>
              <a:t>Behavior or act that has been committed</a:t>
            </a:r>
          </a:p>
        </p:txBody>
      </p:sp>
      <p:sp>
        <p:nvSpPr>
          <p:cNvPr id="18437" name="Text Box 5"/>
          <p:cNvSpPr txBox="1">
            <a:spLocks noChangeArrowheads="1"/>
          </p:cNvSpPr>
          <p:nvPr/>
        </p:nvSpPr>
        <p:spPr bwMode="auto">
          <a:xfrm>
            <a:off x="5715000" y="1905000"/>
            <a:ext cx="1905000" cy="1371600"/>
          </a:xfrm>
          <a:prstGeom prst="rect">
            <a:avLst/>
          </a:prstGeom>
          <a:solidFill>
            <a:srgbClr val="FFFFCC"/>
          </a:solidFill>
          <a:ln w="12700">
            <a:solidFill>
              <a:srgbClr val="000000"/>
            </a:solidFill>
            <a:miter lim="800000"/>
            <a:headEnd/>
            <a:tailEnd/>
          </a:ln>
          <a:effectLst/>
        </p:spPr>
        <p:txBody>
          <a:bodyPr anchor="ctr" anchorCtr="1"/>
          <a:lstStyle/>
          <a:p>
            <a:pPr>
              <a:spcBef>
                <a:spcPct val="50000"/>
              </a:spcBef>
            </a:pPr>
            <a:r>
              <a:rPr lang="en-US" dirty="0">
                <a:solidFill>
                  <a:schemeClr val="bg1"/>
                </a:solidFill>
                <a:latin typeface="Times New Roman" pitchFamily="18" charset="0"/>
              </a:rPr>
              <a:t>Prevailing norms of acceptability</a:t>
            </a:r>
          </a:p>
        </p:txBody>
      </p:sp>
      <p:sp>
        <p:nvSpPr>
          <p:cNvPr id="18438" name="Text Box 6"/>
          <p:cNvSpPr txBox="1">
            <a:spLocks noChangeArrowheads="1"/>
          </p:cNvSpPr>
          <p:nvPr/>
        </p:nvSpPr>
        <p:spPr bwMode="auto">
          <a:xfrm>
            <a:off x="3657600" y="4114800"/>
            <a:ext cx="1905000" cy="1371600"/>
          </a:xfrm>
          <a:prstGeom prst="rect">
            <a:avLst/>
          </a:prstGeom>
          <a:solidFill>
            <a:srgbClr val="FFFFCC"/>
          </a:solidFill>
          <a:ln w="12700">
            <a:solidFill>
              <a:srgbClr val="000000"/>
            </a:solidFill>
            <a:miter lim="800000"/>
            <a:headEnd/>
            <a:tailEnd/>
          </a:ln>
          <a:effectLst/>
        </p:spPr>
        <p:txBody>
          <a:bodyPr anchor="ctr" anchorCtr="1"/>
          <a:lstStyle/>
          <a:p>
            <a:pPr>
              <a:spcBef>
                <a:spcPct val="50000"/>
              </a:spcBef>
            </a:pPr>
            <a:r>
              <a:rPr lang="en-US" dirty="0">
                <a:solidFill>
                  <a:schemeClr val="bg1"/>
                </a:solidFill>
                <a:latin typeface="Times New Roman" pitchFamily="18" charset="0"/>
              </a:rPr>
              <a:t>Value judgments and perceptions of the observer</a:t>
            </a:r>
          </a:p>
        </p:txBody>
      </p:sp>
      <p:cxnSp>
        <p:nvCxnSpPr>
          <p:cNvPr id="18439" name="AutoShape 7"/>
          <p:cNvCxnSpPr>
            <a:cxnSpLocks noChangeShapeType="1"/>
            <a:stCxn id="18438" idx="1"/>
            <a:endCxn id="18436" idx="2"/>
          </p:cNvCxnSpPr>
          <p:nvPr/>
        </p:nvCxnSpPr>
        <p:spPr bwMode="auto">
          <a:xfrm rot="10800000">
            <a:off x="2476500" y="3276600"/>
            <a:ext cx="1181100" cy="1524000"/>
          </a:xfrm>
          <a:prstGeom prst="bentConnector2">
            <a:avLst/>
          </a:prstGeom>
          <a:noFill/>
          <a:ln w="12700">
            <a:solidFill>
              <a:schemeClr val="tx1"/>
            </a:solidFill>
            <a:miter lim="800000"/>
            <a:headEnd/>
            <a:tailEnd type="triangle" w="med" len="med"/>
          </a:ln>
          <a:effectLst/>
        </p:spPr>
      </p:cxnSp>
      <p:cxnSp>
        <p:nvCxnSpPr>
          <p:cNvPr id="18440" name="AutoShape 8"/>
          <p:cNvCxnSpPr>
            <a:cxnSpLocks noChangeShapeType="1"/>
            <a:stCxn id="18438" idx="3"/>
            <a:endCxn id="18437" idx="2"/>
          </p:cNvCxnSpPr>
          <p:nvPr/>
        </p:nvCxnSpPr>
        <p:spPr bwMode="auto">
          <a:xfrm flipV="1">
            <a:off x="5562600" y="3276600"/>
            <a:ext cx="1104900" cy="1524000"/>
          </a:xfrm>
          <a:prstGeom prst="bentConnector2">
            <a:avLst/>
          </a:prstGeom>
          <a:noFill/>
          <a:ln w="12700">
            <a:solidFill>
              <a:schemeClr val="tx1"/>
            </a:solidFill>
            <a:miter lim="800000"/>
            <a:headEnd/>
            <a:tailEnd type="triangle" w="med" len="med"/>
          </a:ln>
          <a:effectLst/>
        </p:spPr>
      </p:cxnSp>
      <p:sp>
        <p:nvSpPr>
          <p:cNvPr id="18441" name="Text Box 9"/>
          <p:cNvSpPr txBox="1">
            <a:spLocks noChangeArrowheads="1"/>
          </p:cNvSpPr>
          <p:nvPr/>
        </p:nvSpPr>
        <p:spPr bwMode="auto">
          <a:xfrm>
            <a:off x="3733800" y="2133600"/>
            <a:ext cx="1676400" cy="369332"/>
          </a:xfrm>
          <a:prstGeom prst="rect">
            <a:avLst/>
          </a:prstGeom>
          <a:noFill/>
          <a:ln w="12700">
            <a:noFill/>
            <a:miter lim="800000"/>
            <a:headEnd/>
            <a:tailEnd/>
          </a:ln>
          <a:effectLst/>
        </p:spPr>
        <p:txBody>
          <a:bodyPr>
            <a:spAutoFit/>
          </a:bodyPr>
          <a:lstStyle/>
          <a:p>
            <a:pPr>
              <a:spcBef>
                <a:spcPct val="50000"/>
              </a:spcBef>
            </a:pPr>
            <a:r>
              <a:rPr lang="en-US" dirty="0">
                <a:latin typeface="Times New Roman" pitchFamily="18" charset="0"/>
              </a:rPr>
              <a:t>compared with</a:t>
            </a:r>
          </a:p>
        </p:txBody>
      </p:sp>
      <p:cxnSp>
        <p:nvCxnSpPr>
          <p:cNvPr id="18442" name="AutoShape 10"/>
          <p:cNvCxnSpPr>
            <a:cxnSpLocks noChangeShapeType="1"/>
          </p:cNvCxnSpPr>
          <p:nvPr/>
        </p:nvCxnSpPr>
        <p:spPr bwMode="auto">
          <a:xfrm>
            <a:off x="3429000" y="2667000"/>
            <a:ext cx="2286000" cy="0"/>
          </a:xfrm>
          <a:prstGeom prst="straightConnector1">
            <a:avLst/>
          </a:prstGeom>
          <a:noFill/>
          <a:ln w="12700">
            <a:solidFill>
              <a:schemeClr val="tx1"/>
            </a:solidFill>
            <a:round/>
            <a:headEnd type="triangle" w="med" len="med"/>
            <a:tailEnd type="triangle" w="med" len="med"/>
          </a:ln>
          <a:effectLst/>
        </p:spPr>
      </p:cxn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228600" y="533400"/>
            <a:ext cx="8229600" cy="717550"/>
          </a:xfrm>
        </p:spPr>
        <p:txBody>
          <a:bodyPr>
            <a:normAutofit fontScale="90000"/>
          </a:bodyPr>
          <a:lstStyle/>
          <a:p>
            <a:pPr algn="ctr"/>
            <a:r>
              <a:rPr lang="en-US" dirty="0" smtClean="0"/>
              <a:t>Stakeholder Versus Shareholder</a:t>
            </a:r>
            <a:br>
              <a:rPr lang="en-US" dirty="0" smtClean="0"/>
            </a:br>
            <a:endParaRPr lang="en-US" dirty="0"/>
          </a:p>
        </p:txBody>
      </p:sp>
      <p:sp>
        <p:nvSpPr>
          <p:cNvPr id="12" name="Text Placeholder 11"/>
          <p:cNvSpPr>
            <a:spLocks noGrp="1"/>
          </p:cNvSpPr>
          <p:nvPr>
            <p:ph type="body" idx="1"/>
          </p:nvPr>
        </p:nvSpPr>
        <p:spPr>
          <a:xfrm>
            <a:off x="533400" y="1676400"/>
            <a:ext cx="3520440" cy="609600"/>
          </a:xfrm>
        </p:spPr>
        <p:txBody>
          <a:bodyPr>
            <a:normAutofit/>
          </a:bodyPr>
          <a:lstStyle/>
          <a:p>
            <a:r>
              <a:rPr lang="en-US" sz="2400" b="0" dirty="0" smtClean="0"/>
              <a:t>Shareholder Perspective</a:t>
            </a:r>
          </a:p>
          <a:p>
            <a:endParaRPr lang="en-US" dirty="0"/>
          </a:p>
        </p:txBody>
      </p:sp>
      <p:sp>
        <p:nvSpPr>
          <p:cNvPr id="13" name="Text Placeholder 12"/>
          <p:cNvSpPr>
            <a:spLocks noGrp="1"/>
          </p:cNvSpPr>
          <p:nvPr>
            <p:ph type="body" sz="half" idx="3"/>
          </p:nvPr>
        </p:nvSpPr>
        <p:spPr>
          <a:xfrm>
            <a:off x="4876800" y="1600200"/>
            <a:ext cx="3520440" cy="609600"/>
          </a:xfrm>
        </p:spPr>
        <p:txBody>
          <a:bodyPr>
            <a:normAutofit/>
          </a:bodyPr>
          <a:lstStyle/>
          <a:p>
            <a:r>
              <a:rPr lang="en-US" sz="2400" b="0" dirty="0" smtClean="0"/>
              <a:t>Stakeholder Perspective</a:t>
            </a:r>
            <a:endParaRPr lang="en-US" sz="2400" b="0" dirty="0"/>
          </a:p>
        </p:txBody>
      </p:sp>
      <p:sp>
        <p:nvSpPr>
          <p:cNvPr id="10" name="Content Placeholder 9"/>
          <p:cNvSpPr>
            <a:spLocks noGrp="1"/>
          </p:cNvSpPr>
          <p:nvPr>
            <p:ph sz="quarter" idx="2"/>
          </p:nvPr>
        </p:nvSpPr>
        <p:spPr>
          <a:xfrm>
            <a:off x="228600" y="2286000"/>
            <a:ext cx="4040188" cy="3941763"/>
          </a:xfrm>
        </p:spPr>
        <p:txBody>
          <a:bodyPr>
            <a:normAutofit fontScale="92500"/>
          </a:bodyPr>
          <a:lstStyle/>
          <a:p>
            <a:pPr>
              <a:buFont typeface="Wingdings" pitchFamily="2" charset="2"/>
              <a:buChar char="Ø"/>
            </a:pPr>
            <a:r>
              <a:rPr lang="en-US" dirty="0" smtClean="0"/>
              <a:t>Those who approach ethical decision making from a shareholder perspective focus on making decisions that are in the owners' best interest. Decisions are guided by a need to maximize return on investment for the organization’s shareholders. </a:t>
            </a:r>
          </a:p>
          <a:p>
            <a:endParaRPr lang="en-US" dirty="0"/>
          </a:p>
        </p:txBody>
      </p:sp>
      <p:sp>
        <p:nvSpPr>
          <p:cNvPr id="14" name="Content Placeholder 13"/>
          <p:cNvSpPr>
            <a:spLocks noGrp="1"/>
          </p:cNvSpPr>
          <p:nvPr>
            <p:ph sz="quarter" idx="4"/>
          </p:nvPr>
        </p:nvSpPr>
        <p:spPr>
          <a:xfrm>
            <a:off x="4800600" y="2174360"/>
            <a:ext cx="3962400" cy="4683640"/>
          </a:xfrm>
        </p:spPr>
        <p:txBody>
          <a:bodyPr>
            <a:normAutofit/>
          </a:bodyPr>
          <a:lstStyle/>
          <a:p>
            <a:pPr>
              <a:buFont typeface="Wingdings" pitchFamily="2" charset="2"/>
              <a:buChar char="Ø"/>
            </a:pPr>
            <a:r>
              <a:rPr lang="en-US" dirty="0" smtClean="0"/>
              <a:t>Stakeholders may include: employees, suppliers, customers, competitors, government agencies, the news media, community residents and others. The idea behind stakeholder based ethical decision making is to make sound business decisions that work for the good of all affected parties</a:t>
            </a:r>
            <a:endParaRPr lang="en-US" dirty="0"/>
          </a:p>
        </p:txBody>
      </p:sp>
      <p:graphicFrame>
        <p:nvGraphicFramePr>
          <p:cNvPr id="16" name="Table 15"/>
          <p:cNvGraphicFramePr>
            <a:graphicFrameLocks noGrp="1"/>
          </p:cNvGraphicFramePr>
          <p:nvPr/>
        </p:nvGraphicFramePr>
        <p:xfrm>
          <a:off x="4419600" y="1565564"/>
          <a:ext cx="208280" cy="5043054"/>
        </p:xfrm>
        <a:graphic>
          <a:graphicData uri="http://schemas.openxmlformats.org/drawingml/2006/table">
            <a:tbl>
              <a:tblPr/>
              <a:tblGrid>
                <a:gridCol w="208280"/>
              </a:tblGrid>
              <a:tr h="5043054">
                <a:tc>
                  <a:txBody>
                    <a:bodyPr/>
                    <a:lstStyle/>
                    <a:p>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1">
                        <a:lumMod val="50000"/>
                      </a:schemeClr>
                    </a:solid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28600" y="0"/>
            <a:ext cx="8915400" cy="1600200"/>
          </a:xfrm>
        </p:spPr>
        <p:txBody>
          <a:bodyPr>
            <a:normAutofit fontScale="90000"/>
          </a:bodyPr>
          <a:lstStyle/>
          <a:p>
            <a:pPr algn="l"/>
            <a:r>
              <a:rPr lang="en-US" sz="5400" dirty="0" smtClean="0"/>
              <a:t>What is Ethical Behavior?</a:t>
            </a:r>
            <a:r>
              <a:rPr lang="en-US" dirty="0" smtClean="0"/>
              <a:t/>
            </a:r>
            <a:br>
              <a:rPr lang="en-US" dirty="0" smtClean="0"/>
            </a:br>
            <a:endParaRPr lang="en-US" dirty="0"/>
          </a:p>
        </p:txBody>
      </p:sp>
      <p:sp>
        <p:nvSpPr>
          <p:cNvPr id="8" name="Text Placeholder 7"/>
          <p:cNvSpPr>
            <a:spLocks noGrp="1"/>
          </p:cNvSpPr>
          <p:nvPr>
            <p:ph type="body" sz="half" idx="2"/>
          </p:nvPr>
        </p:nvSpPr>
        <p:spPr>
          <a:xfrm>
            <a:off x="457200" y="1600200"/>
            <a:ext cx="8153400" cy="1828800"/>
          </a:xfrm>
        </p:spPr>
        <p:txBody>
          <a:bodyPr>
            <a:normAutofit/>
          </a:bodyPr>
          <a:lstStyle/>
          <a:p>
            <a:pPr algn="l"/>
            <a:r>
              <a:rPr lang="en-US" sz="1800" dirty="0" smtClean="0"/>
              <a:t>. </a:t>
            </a:r>
            <a:r>
              <a:rPr lang="en-US" sz="1800" dirty="0" smtClean="0">
                <a:latin typeface="Arial" pitchFamily="34" charset="0"/>
                <a:cs typeface="Arial" pitchFamily="34" charset="0"/>
              </a:rPr>
              <a:t>In many situations lines between right and wrong are blurred. Such situations can lead to ethical dilemmas. </a:t>
            </a:r>
          </a:p>
          <a:p>
            <a:pPr algn="l"/>
            <a:r>
              <a:rPr lang="en-US" sz="1800" dirty="0" smtClean="0">
                <a:latin typeface="Arial" pitchFamily="34" charset="0"/>
                <a:cs typeface="Arial" pitchFamily="34" charset="0"/>
              </a:rPr>
              <a:t>When faced with ethical dilemmas, it’s important to consider outcomes of the decision-making process. One way of dealing with ethical dilemmas is by using the four way test to evaluate decisions. This test involves asking four questions</a:t>
            </a:r>
            <a:r>
              <a:rPr lang="en-US" dirty="0" smtClean="0">
                <a:latin typeface="Arial" pitchFamily="34" charset="0"/>
                <a:cs typeface="Arial" pitchFamily="34" charset="0"/>
              </a:rPr>
              <a:t>: </a:t>
            </a:r>
          </a:p>
          <a:p>
            <a:pPr algn="l"/>
            <a:endParaRPr lang="en-US" sz="2800" dirty="0"/>
          </a:p>
        </p:txBody>
      </p:sp>
      <p:sp>
        <p:nvSpPr>
          <p:cNvPr id="5" name="Title 6"/>
          <p:cNvSpPr txBox="1">
            <a:spLocks/>
          </p:cNvSpPr>
          <p:nvPr/>
        </p:nvSpPr>
        <p:spPr>
          <a:xfrm>
            <a:off x="228600" y="3657600"/>
            <a:ext cx="8686800" cy="2590800"/>
          </a:xfrm>
          <a:prstGeom prst="rect">
            <a:avLst/>
          </a:prstGeom>
          <a:solidFill>
            <a:schemeClr val="accent1">
              <a:lumMod val="75000"/>
            </a:schemeClr>
          </a:solidFill>
          <a:ln>
            <a:solidFill>
              <a:schemeClr val="accent1"/>
            </a:solidFill>
          </a:ln>
        </p:spPr>
        <p:txBody>
          <a:bodyPr vert="horz" lIns="45720" rIns="45720" anchor="b">
            <a:normAutofit fontScale="47500" lnSpcReduction="20000"/>
          </a:bodyPr>
          <a:lstStyle/>
          <a:p>
            <a:pPr>
              <a:buFont typeface="Wingdings" pitchFamily="2" charset="2"/>
              <a:buChar char="ü"/>
            </a:pPr>
            <a:r>
              <a:rPr lang="en-US" sz="6000" b="1" dirty="0" smtClean="0">
                <a:latin typeface="Bell MT" pitchFamily="18" charset="0"/>
              </a:rPr>
              <a:t>Is my decision a truthful one? </a:t>
            </a:r>
          </a:p>
          <a:p>
            <a:pPr>
              <a:buFont typeface="Wingdings" pitchFamily="2" charset="2"/>
              <a:buChar char="ü"/>
            </a:pPr>
            <a:r>
              <a:rPr lang="en-US" sz="6000" b="1" dirty="0" smtClean="0">
                <a:latin typeface="Bell MT" pitchFamily="18" charset="0"/>
              </a:rPr>
              <a:t>Is my decision fair to everyone affected? </a:t>
            </a:r>
          </a:p>
          <a:p>
            <a:pPr>
              <a:buFont typeface="Wingdings" pitchFamily="2" charset="2"/>
              <a:buChar char="ü"/>
            </a:pPr>
            <a:r>
              <a:rPr lang="en-US" sz="6000" b="1" dirty="0" smtClean="0">
                <a:latin typeface="Bell MT" pitchFamily="18" charset="0"/>
              </a:rPr>
              <a:t>Will it build goodwill for the organization? </a:t>
            </a:r>
          </a:p>
          <a:p>
            <a:pPr>
              <a:buFont typeface="Wingdings" pitchFamily="2" charset="2"/>
              <a:buChar char="ü"/>
            </a:pPr>
            <a:r>
              <a:rPr lang="en-US" sz="6000" b="1" dirty="0" smtClean="0">
                <a:latin typeface="Bell MT" pitchFamily="18" charset="0"/>
              </a:rPr>
              <a:t>Is the decision beneficial to all parties who have a vested interest in the outcome? </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6000" b="1" i="0" u="none" strike="noStrike" kern="1200" cap="none" spc="0" normalizeH="0" baseline="0" noProof="0" dirty="0" smtClean="0">
                <a:ln>
                  <a:noFill/>
                </a:ln>
                <a:solidFill>
                  <a:schemeClr val="accent1"/>
                </a:solidFill>
                <a:effectLst/>
                <a:uLnTx/>
                <a:uFillTx/>
                <a:latin typeface="Bell MT" pitchFamily="18" charset="0"/>
                <a:ea typeface="+mj-ea"/>
                <a:cs typeface="+mj-cs"/>
              </a:rPr>
              <a:t/>
            </a:r>
            <a:br>
              <a:rPr kumimoji="0" lang="en-US" sz="6000" b="1" i="0" u="none" strike="noStrike" kern="1200" cap="none" spc="0" normalizeH="0" baseline="0" noProof="0" dirty="0" smtClean="0">
                <a:ln>
                  <a:noFill/>
                </a:ln>
                <a:solidFill>
                  <a:schemeClr val="accent1"/>
                </a:solidFill>
                <a:effectLst/>
                <a:uLnTx/>
                <a:uFillTx/>
                <a:latin typeface="Bell MT" pitchFamily="18" charset="0"/>
                <a:ea typeface="+mj-ea"/>
                <a:cs typeface="+mj-cs"/>
              </a:rPr>
            </a:br>
            <a:endParaRPr kumimoji="0" lang="en-US" sz="6000" b="1" i="0" u="none" strike="noStrike" kern="1200" cap="none" spc="0" normalizeH="0" baseline="0" noProof="0" dirty="0">
              <a:ln>
                <a:noFill/>
              </a:ln>
              <a:solidFill>
                <a:schemeClr val="accent1"/>
              </a:solidFill>
              <a:effectLst/>
              <a:uLnTx/>
              <a:uFillTx/>
              <a:latin typeface="Bell MT" pitchFamily="18"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wipe(down)">
                                      <p:cBhvr>
                                        <p:cTn id="7" dur="500"/>
                                        <p:tgtEl>
                                          <p:spTgt spid="5">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ipe(down)">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wipe(down)">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wipe(down)">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wipe(down)">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wipe(down)">
                                      <p:cBhvr>
                                        <p:cTn id="3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1255</TotalTime>
  <Words>1015</Words>
  <Application>Microsoft Office PowerPoint</Application>
  <PresentationFormat>On-screen Show (4:3)</PresentationFormat>
  <Paragraphs>122</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Metro</vt:lpstr>
      <vt:lpstr>Business ethics </vt:lpstr>
      <vt:lpstr>MEANING</vt:lpstr>
      <vt:lpstr>Long termism in business</vt:lpstr>
      <vt:lpstr>3 Models of Management Ethics</vt:lpstr>
      <vt:lpstr>3 Models of Management Ethics</vt:lpstr>
      <vt:lpstr>Developing Moral Judgment</vt:lpstr>
      <vt:lpstr>Making Ethical Judgments</vt:lpstr>
      <vt:lpstr>Stakeholder Versus Shareholder </vt:lpstr>
      <vt:lpstr>What is Ethical Behavior? </vt:lpstr>
      <vt:lpstr>WHO IS RESPONSIBLE FOR CREATING ETHICS IN AN ORGANIZATION ? </vt:lpstr>
      <vt:lpstr>Other Factors Impacting Organizational Ethics</vt:lpstr>
      <vt:lpstr>7 Principles of Admirable Business Ethics</vt:lpstr>
      <vt:lpstr>Overview of issues in business ethics</vt:lpstr>
      <vt:lpstr>General business ethics</vt:lpstr>
      <vt:lpstr>IMPORTANCE OF ETHICS</vt:lpstr>
      <vt:lpstr>Public expects business to exhibit high levels of ethical performance and social responsibility. Encouraging business firms and their employees to behave ethically is to prevent harm to society. Promoting ethical behavior is to protect business from abuse by unethical employees or unethical competitors. High ethical performance also protects the individuals who work in business.</vt:lpstr>
      <vt:lpstr>Coke &amp; Pepsi in India </vt:lpstr>
      <vt:lpstr>RELIGIOUS VIEWS ON BUSINESS ETHICS</vt:lpstr>
      <vt:lpstr>SWAMI VIVEKANAND VIEWS ON ETHICS</vt:lpstr>
      <vt:lpstr>In order to win the game, you need to plan. To plan information is imperative. Get it through legal &amp; ethical means. In life and business, ethical standard must be set, ETHICAL STANDARD MUST BE SET, ETHICAL STANDARD MUST BE MET.</vt:lpstr>
      <vt:lpstr>Ethics are important not only in business but in all aspects of life because it is an essential part of the foundation on which of a civilized society is build. A business or society that lacks ethical principles is bound to fail sooner or later.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ethics</dc:title>
  <dc:creator>DOG</dc:creator>
  <cp:lastModifiedBy>MCOM</cp:lastModifiedBy>
  <cp:revision>127</cp:revision>
  <dcterms:created xsi:type="dcterms:W3CDTF">2010-03-19T12:39:34Z</dcterms:created>
  <dcterms:modified xsi:type="dcterms:W3CDTF">2016-12-09T06:25:35Z</dcterms:modified>
</cp:coreProperties>
</file>