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doc" ContentType="application/msword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0"/>
  </p:notesMasterIdLst>
  <p:handoutMasterIdLst>
    <p:handoutMasterId r:id="rId21"/>
  </p:handoutMasterIdLst>
  <p:sldIdLst>
    <p:sldId id="376" r:id="rId2"/>
    <p:sldId id="359" r:id="rId3"/>
    <p:sldId id="360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372" r:id="rId16"/>
    <p:sldId id="373" r:id="rId17"/>
    <p:sldId id="374" r:id="rId18"/>
    <p:sldId id="375" r:id="rId19"/>
  </p:sldIdLst>
  <p:sldSz cx="9144000" cy="6858000" type="screen4x3"/>
  <p:notesSz cx="6858000" cy="8699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9900"/>
    <a:srgbClr val="00CC00"/>
    <a:srgbClr val="FF822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264525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264525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9FC714-C061-4EE0-931B-51849A0E15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57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652463"/>
            <a:ext cx="4349750" cy="3262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132263"/>
            <a:ext cx="5486400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62938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262938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F9E6629E-9A48-45F7-A483-AB0D3716977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133078-A3A6-4A2A-B459-F484CDFD8794}" type="slidenum">
              <a:rPr lang="en-US"/>
              <a:pPr/>
              <a:t>2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53CAB-2366-46C2-BF4D-704D30C1A59F}" type="slidenum">
              <a:rPr lang="en-US"/>
              <a:pPr/>
              <a:t>11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C2EE0-CAD4-4083-A494-526DFC1089A5}" type="slidenum">
              <a:rPr lang="en-US"/>
              <a:pPr/>
              <a:t>12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2B0983-7E1C-4DB2-995D-942C3D5AF9C9}" type="slidenum">
              <a:rPr lang="en-US"/>
              <a:pPr/>
              <a:t>13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722930-544C-4AF4-BC87-C7C987FBA349}" type="slidenum">
              <a:rPr lang="en-US"/>
              <a:pPr/>
              <a:t>14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E0F11F-0A2B-4258-809A-F9FA6F984874}" type="slidenum">
              <a:rPr lang="en-US"/>
              <a:pPr/>
              <a:t>15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E8DDF2-8CEF-4D10-A3F6-34054DD01CBE}" type="slidenum">
              <a:rPr lang="en-US"/>
              <a:pPr/>
              <a:t>16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925783-D2AA-489F-A5D9-74CE3357F40F}" type="slidenum">
              <a:rPr lang="en-US"/>
              <a:pPr/>
              <a:t>17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D76720-8D11-45D0-8298-3734B3E92C3C}" type="slidenum">
              <a:rPr lang="en-US"/>
              <a:pPr/>
              <a:t>18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D6672-DAAA-427E-A743-4F6639D846CF}" type="slidenum">
              <a:rPr lang="en-US"/>
              <a:pPr/>
              <a:t>3</a:t>
            </a:fld>
            <a:endParaRPr lang="en-US"/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8EB208-FB75-4DE3-975E-85B2E90B19F4}" type="slidenum">
              <a:rPr lang="en-US"/>
              <a:pPr/>
              <a:t>4</a:t>
            </a:fld>
            <a:endParaRPr lang="en-US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9EB96-58E4-44E1-9679-9D3CF9A69532}" type="slidenum">
              <a:rPr lang="en-US"/>
              <a:pPr/>
              <a:t>5</a:t>
            </a:fld>
            <a:endParaRPr lang="en-US"/>
          </a:p>
        </p:txBody>
      </p:sp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D5DB95-6832-47CC-9FDE-ADA6CC9ECF99}" type="slidenum">
              <a:rPr lang="en-US"/>
              <a:pPr/>
              <a:t>6</a:t>
            </a:fld>
            <a:endParaRPr lang="en-U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A509E4-5353-4A0D-B955-F4A3A616122C}" type="slidenum">
              <a:rPr lang="en-US"/>
              <a:pPr/>
              <a:t>7</a:t>
            </a:fld>
            <a:endParaRPr lang="en-US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DE5DAB-4589-4656-B40A-B21426494FF1}" type="slidenum">
              <a:rPr lang="en-US"/>
              <a:pPr/>
              <a:t>8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4B7D67-CDFE-47BE-A00A-721524D1390E}" type="slidenum">
              <a:rPr lang="en-US"/>
              <a:pPr/>
              <a:t>9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C689EB-E9BB-47C5-8935-92F717B08E93}" type="slidenum">
              <a:rPr lang="en-US"/>
              <a:pPr/>
              <a:t>10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ChangeArrowheads="1"/>
          </p:cNvSpPr>
          <p:nvPr/>
        </p:nvSpPr>
        <p:spPr bwMode="hidden">
          <a:xfrm>
            <a:off x="1752600" y="1600200"/>
            <a:ext cx="7391400" cy="5257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50268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981200" y="1676400"/>
            <a:ext cx="6934200" cy="23622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269" name="Rectangle 9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343400"/>
            <a:ext cx="6934200" cy="12954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0270" name="Rectangle 94"/>
          <p:cNvSpPr>
            <a:spLocks noGrp="1" noChangeArrowheads="1"/>
          </p:cNvSpPr>
          <p:nvPr>
            <p:ph type="dt" sz="half" idx="2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0271" name="Rectangle 95"/>
          <p:cNvSpPr>
            <a:spLocks noGrp="1" noChangeArrowheads="1"/>
          </p:cNvSpPr>
          <p:nvPr>
            <p:ph type="ftr" sz="quarter" idx="3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0272" name="Rectangle 9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A0A0340-1A1D-4FAF-B850-EF9954C5661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0276" name="Line 100"/>
          <p:cNvSpPr>
            <a:spLocks noChangeShapeType="1"/>
          </p:cNvSpPr>
          <p:nvPr userDrawn="1"/>
        </p:nvSpPr>
        <p:spPr bwMode="auto">
          <a:xfrm>
            <a:off x="838200" y="4267200"/>
            <a:ext cx="8077200" cy="0"/>
          </a:xfrm>
          <a:prstGeom prst="line">
            <a:avLst/>
          </a:prstGeom>
          <a:noFill/>
          <a:ln w="539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IN"/>
          </a:p>
        </p:txBody>
      </p:sp>
      <p:pic>
        <p:nvPicPr>
          <p:cNvPr id="50277" name="Picture 101" descr="D:\aka\eagl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90600"/>
            <a:ext cx="4114800" cy="123348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ACFB1-A54D-4424-A33D-825F34F030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685800"/>
            <a:ext cx="2076450" cy="5576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6076950" cy="5576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2A472-2FBE-4289-A46D-E303E5E78D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C5AAC-0B17-4F20-9A80-07C3AA5AC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E46F7-6D47-44FB-B3DF-8B1794D417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C8E3F-BC31-4990-9D2A-BC2F46E327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A3295-F9FF-4860-A4E7-5303F0421D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98FDB-AD54-43C7-9D8E-75AFED81CF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7D9A2-44E6-4362-9943-EA27BFA0D3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16668D-CE8C-4843-BFF7-B42FC0BDA1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0B523-16B0-4A90-8666-52C12732C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DC140D-1D49-469E-9D07-023C5FD794B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9320" name="Picture 168" descr="D:\aka\frontstar-unt.gif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52400" y="685800"/>
            <a:ext cx="982663" cy="925513"/>
          </a:xfrm>
          <a:prstGeom prst="rect">
            <a:avLst/>
          </a:prstGeom>
          <a:noFill/>
        </p:spPr>
      </p:pic>
      <p:sp>
        <p:nvSpPr>
          <p:cNvPr id="49321" name="Line 169"/>
          <p:cNvSpPr>
            <a:spLocks noChangeShapeType="1"/>
          </p:cNvSpPr>
          <p:nvPr userDrawn="1"/>
        </p:nvSpPr>
        <p:spPr bwMode="auto">
          <a:xfrm>
            <a:off x="304800" y="1905000"/>
            <a:ext cx="8305800" cy="0"/>
          </a:xfrm>
          <a:prstGeom prst="line">
            <a:avLst/>
          </a:prstGeom>
          <a:noFill/>
          <a:ln w="508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i="1">
          <a:solidFill>
            <a:schemeClr val="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i="1">
          <a:solidFill>
            <a:schemeClr val="hlink"/>
          </a:solidFill>
          <a:latin typeface="Georg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000" i="1">
          <a:solidFill>
            <a:schemeClr val="hlink"/>
          </a:solidFill>
          <a:latin typeface="Georg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000" i="1">
          <a:solidFill>
            <a:schemeClr val="hlink"/>
          </a:solidFill>
          <a:latin typeface="Georg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000" i="1">
          <a:solidFill>
            <a:schemeClr val="hlink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i="1">
          <a:solidFill>
            <a:schemeClr val="hlink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i="1">
          <a:solidFill>
            <a:schemeClr val="hlink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i="1">
          <a:solidFill>
            <a:schemeClr val="hlink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i="1">
          <a:solidFill>
            <a:schemeClr val="hlink"/>
          </a:solidFill>
          <a:latin typeface="Georgia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Blip>
          <a:blip r:embed="rId15"/>
        </a:buBlip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8800" smtClean="0"/>
              <a:t>  </a:t>
            </a:r>
            <a:r>
              <a:rPr lang="en-US" sz="8800" dirty="0" smtClean="0"/>
              <a:t>QUEUE</a:t>
            </a:r>
            <a:endParaRPr lang="en-IN" sz="8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09800"/>
            <a:ext cx="6599238" cy="4267200"/>
          </a:xfrm>
        </p:spPr>
        <p:txBody>
          <a:bodyPr/>
          <a:lstStyle/>
          <a:p>
            <a:r>
              <a:rPr lang="en-US" altLang="zh-TW" sz="2000">
                <a:ea typeface="新細明體" pitchFamily="18" charset="-120"/>
              </a:rPr>
              <a:t>void enqueue(int *rear, element item)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{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/* add an item to the queue */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if (*rear == MAX_QUEUE_SIZE_1) {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queue_full( );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return;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}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queue [++*rear] = item;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}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/>
            </a:r>
            <a:br>
              <a:rPr lang="en-US" altLang="zh-TW" sz="2000">
                <a:ea typeface="新細明體" pitchFamily="18" charset="-120"/>
              </a:rPr>
            </a:br>
            <a:endParaRPr lang="en-US" altLang="zh-TW" sz="2000">
              <a:ea typeface="新細明體" pitchFamily="18" charset="-120"/>
            </a:endParaRPr>
          </a:p>
        </p:txBody>
      </p:sp>
      <p:sp>
        <p:nvSpPr>
          <p:cNvPr id="251907" name="Rectangle 3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Implementation 1:</a:t>
            </a:r>
          </a:p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enqueue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09800"/>
            <a:ext cx="7456488" cy="4191000"/>
          </a:xfrm>
        </p:spPr>
        <p:txBody>
          <a:bodyPr/>
          <a:lstStyle/>
          <a:p>
            <a:r>
              <a:rPr lang="en-US" altLang="zh-TW" sz="2000">
                <a:ea typeface="新細明體" pitchFamily="18" charset="-120"/>
              </a:rPr>
              <a:t>element dequeue(int *front, int rear)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{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/* remove element at the front of the queue */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if ( *front == rear)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 return queue_empty( );     /* return an error key */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return queue [++ *front];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}   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/>
            </a:r>
            <a:br>
              <a:rPr lang="en-US" altLang="zh-TW" sz="2000">
                <a:ea typeface="新細明體" pitchFamily="18" charset="-120"/>
              </a:rPr>
            </a:br>
            <a:endParaRPr lang="en-US" altLang="zh-TW" sz="2000">
              <a:ea typeface="新細明體" pitchFamily="18" charset="-120"/>
            </a:endParaRP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Implementation 1:</a:t>
            </a:r>
          </a:p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dequeue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Oval 2"/>
          <p:cNvSpPr>
            <a:spLocks noChangeArrowheads="1"/>
          </p:cNvSpPr>
          <p:nvPr/>
        </p:nvSpPr>
        <p:spPr bwMode="auto">
          <a:xfrm>
            <a:off x="2019300" y="2336800"/>
            <a:ext cx="1858963" cy="19510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zh-TW" altLang="en-US" sz="2000">
              <a:ea typeface="新細明體" pitchFamily="18" charset="-120"/>
            </a:endParaRPr>
          </a:p>
        </p:txBody>
      </p:sp>
      <p:sp>
        <p:nvSpPr>
          <p:cNvPr id="256003" name="Line 3"/>
          <p:cNvSpPr>
            <a:spLocks noChangeShapeType="1"/>
          </p:cNvSpPr>
          <p:nvPr/>
        </p:nvSpPr>
        <p:spPr bwMode="auto">
          <a:xfrm flipV="1">
            <a:off x="2924175" y="2314575"/>
            <a:ext cx="1588" cy="1971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56004" name="Line 4"/>
          <p:cNvSpPr>
            <a:spLocks noChangeShapeType="1"/>
          </p:cNvSpPr>
          <p:nvPr/>
        </p:nvSpPr>
        <p:spPr bwMode="auto">
          <a:xfrm flipH="1" flipV="1">
            <a:off x="2063750" y="2971800"/>
            <a:ext cx="839788" cy="317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56005" name="Line 5"/>
          <p:cNvSpPr>
            <a:spLocks noChangeShapeType="1"/>
          </p:cNvSpPr>
          <p:nvPr/>
        </p:nvSpPr>
        <p:spPr bwMode="auto">
          <a:xfrm flipH="1">
            <a:off x="2266950" y="3311525"/>
            <a:ext cx="636588" cy="63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56006" name="Line 6"/>
          <p:cNvSpPr>
            <a:spLocks noChangeShapeType="1"/>
          </p:cNvSpPr>
          <p:nvPr/>
        </p:nvSpPr>
        <p:spPr bwMode="auto">
          <a:xfrm flipV="1">
            <a:off x="2903538" y="2971800"/>
            <a:ext cx="928687" cy="317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56007" name="Line 7"/>
          <p:cNvSpPr>
            <a:spLocks noChangeShapeType="1"/>
          </p:cNvSpPr>
          <p:nvPr/>
        </p:nvSpPr>
        <p:spPr bwMode="auto">
          <a:xfrm>
            <a:off x="2925763" y="3311525"/>
            <a:ext cx="749300" cy="611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56008" name="Oval 8"/>
          <p:cNvSpPr>
            <a:spLocks noChangeArrowheads="1"/>
          </p:cNvSpPr>
          <p:nvPr/>
        </p:nvSpPr>
        <p:spPr bwMode="auto">
          <a:xfrm>
            <a:off x="2609850" y="2992438"/>
            <a:ext cx="703263" cy="703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pic>
        <p:nvPicPr>
          <p:cNvPr id="256009" name="Picture 9" descr="未命名"/>
          <p:cNvPicPr>
            <a:picLocks noChangeAspect="1" noChangeArrowheads="1"/>
          </p:cNvPicPr>
          <p:nvPr/>
        </p:nvPicPr>
        <p:blipFill>
          <a:blip r:embed="rId3"/>
          <a:srcRect t="40695" r="62872" b="2951"/>
          <a:stretch>
            <a:fillRect/>
          </a:stretch>
        </p:blipFill>
        <p:spPr bwMode="auto">
          <a:xfrm>
            <a:off x="5387975" y="1997075"/>
            <a:ext cx="2438400" cy="2667000"/>
          </a:xfrm>
          <a:prstGeom prst="rect">
            <a:avLst/>
          </a:prstGeom>
          <a:noFill/>
        </p:spPr>
      </p:pic>
      <p:sp>
        <p:nvSpPr>
          <p:cNvPr id="256010" name="Text Box 10"/>
          <p:cNvSpPr txBox="1">
            <a:spLocks noChangeArrowheads="1"/>
          </p:cNvSpPr>
          <p:nvPr/>
        </p:nvSpPr>
        <p:spPr bwMode="auto">
          <a:xfrm>
            <a:off x="457200" y="1905000"/>
            <a:ext cx="2630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>
                <a:ea typeface="新細明體" pitchFamily="18" charset="-120"/>
              </a:rPr>
              <a:t>EMPTY QUEUE</a:t>
            </a:r>
          </a:p>
        </p:txBody>
      </p:sp>
      <p:sp>
        <p:nvSpPr>
          <p:cNvPr id="256011" name="Text Box 11"/>
          <p:cNvSpPr txBox="1">
            <a:spLocks noChangeArrowheads="1"/>
          </p:cNvSpPr>
          <p:nvPr/>
        </p:nvSpPr>
        <p:spPr bwMode="auto">
          <a:xfrm>
            <a:off x="1895475" y="2190750"/>
            <a:ext cx="569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TW" altLang="en-US" sz="2000">
                <a:ea typeface="新細明體" pitchFamily="18" charset="-120"/>
              </a:rPr>
              <a:t>[2]</a:t>
            </a:r>
          </a:p>
        </p:txBody>
      </p:sp>
      <p:sp>
        <p:nvSpPr>
          <p:cNvPr id="256012" name="Text Box 12"/>
          <p:cNvSpPr txBox="1">
            <a:spLocks noChangeArrowheads="1"/>
          </p:cNvSpPr>
          <p:nvPr/>
        </p:nvSpPr>
        <p:spPr bwMode="auto">
          <a:xfrm>
            <a:off x="3536950" y="2181225"/>
            <a:ext cx="3927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sz="2000">
                <a:ea typeface="新細明體" pitchFamily="18" charset="-120"/>
              </a:rPr>
              <a:t>[3]                         [2]                    [3]</a:t>
            </a:r>
          </a:p>
        </p:txBody>
      </p:sp>
      <p:sp>
        <p:nvSpPr>
          <p:cNvPr id="256013" name="Text Box 13"/>
          <p:cNvSpPr txBox="1">
            <a:spLocks noChangeArrowheads="1"/>
          </p:cNvSpPr>
          <p:nvPr/>
        </p:nvSpPr>
        <p:spPr bwMode="auto">
          <a:xfrm>
            <a:off x="1473200" y="3179763"/>
            <a:ext cx="6572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sz="2000">
                <a:ea typeface="新細明體" pitchFamily="18" charset="-120"/>
              </a:rPr>
              <a:t>[1]                                  [4]           [1]                                  [4]   </a:t>
            </a:r>
          </a:p>
        </p:txBody>
      </p:sp>
      <p:sp>
        <p:nvSpPr>
          <p:cNvPr id="256014" name="Text Box 14"/>
          <p:cNvSpPr txBox="1">
            <a:spLocks noChangeArrowheads="1"/>
          </p:cNvSpPr>
          <p:nvPr/>
        </p:nvSpPr>
        <p:spPr bwMode="auto">
          <a:xfrm>
            <a:off x="1139825" y="4149725"/>
            <a:ext cx="740251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zh-TW" altLang="en-US" sz="2000">
                <a:ea typeface="新細明體" pitchFamily="18" charset="-120"/>
              </a:rPr>
              <a:t>                 [0]            [5]                                   [0]          [5] </a:t>
            </a:r>
          </a:p>
          <a:p>
            <a:endParaRPr kumimoji="1" lang="zh-TW" altLang="en-US" sz="2000">
              <a:ea typeface="新細明體" pitchFamily="18" charset="-120"/>
            </a:endParaRPr>
          </a:p>
          <a:p>
            <a:endParaRPr kumimoji="1" lang="zh-TW" altLang="en-US" sz="2000">
              <a:ea typeface="新細明體" pitchFamily="18" charset="-120"/>
            </a:endParaRPr>
          </a:p>
          <a:p>
            <a:r>
              <a:rPr kumimoji="1" lang="zh-TW" altLang="zh-TW" sz="2000" b="1">
                <a:ea typeface="新細明體" pitchFamily="18" charset="-120"/>
              </a:rPr>
              <a:t>                    </a:t>
            </a:r>
            <a:r>
              <a:rPr kumimoji="1" lang="en-US" altLang="zh-TW" sz="2000" b="1">
                <a:ea typeface="新細明體" pitchFamily="18" charset="-120"/>
              </a:rPr>
              <a:t>front = 0                                           front = 0</a:t>
            </a:r>
          </a:p>
          <a:p>
            <a:r>
              <a:rPr kumimoji="1" lang="en-US" altLang="zh-TW" sz="2000" b="1">
                <a:ea typeface="新細明體" pitchFamily="18" charset="-120"/>
              </a:rPr>
              <a:t>                    rear = 0                                             rear = 3</a:t>
            </a:r>
          </a:p>
          <a:p>
            <a:endParaRPr kumimoji="1" lang="en-US" altLang="zh-TW" sz="2000" b="1">
              <a:ea typeface="新細明體" pitchFamily="18" charset="-120"/>
            </a:endParaRPr>
          </a:p>
          <a:p>
            <a:endParaRPr kumimoji="1" lang="en-US" altLang="zh-TW" sz="2000">
              <a:ea typeface="新細明體" pitchFamily="18" charset="-120"/>
            </a:endParaRPr>
          </a:p>
        </p:txBody>
      </p:sp>
      <p:sp>
        <p:nvSpPr>
          <p:cNvPr id="256015" name="Text Box 15"/>
          <p:cNvSpPr txBox="1">
            <a:spLocks noChangeArrowheads="1"/>
          </p:cNvSpPr>
          <p:nvPr/>
        </p:nvSpPr>
        <p:spPr bwMode="auto">
          <a:xfrm>
            <a:off x="5781675" y="2613025"/>
            <a:ext cx="409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>
                <a:ea typeface="新細明體" pitchFamily="18" charset="-120"/>
              </a:rPr>
              <a:t>J2</a:t>
            </a:r>
          </a:p>
        </p:txBody>
      </p:sp>
      <p:sp>
        <p:nvSpPr>
          <p:cNvPr id="256016" name="Text Box 16"/>
          <p:cNvSpPr txBox="1">
            <a:spLocks noChangeArrowheads="1"/>
          </p:cNvSpPr>
          <p:nvPr/>
        </p:nvSpPr>
        <p:spPr bwMode="auto">
          <a:xfrm>
            <a:off x="5464175" y="3225800"/>
            <a:ext cx="409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>
                <a:ea typeface="新細明體" pitchFamily="18" charset="-120"/>
              </a:rPr>
              <a:t>J1</a:t>
            </a:r>
          </a:p>
        </p:txBody>
      </p:sp>
      <p:sp>
        <p:nvSpPr>
          <p:cNvPr id="256017" name="Text Box 17"/>
          <p:cNvSpPr txBox="1">
            <a:spLocks noChangeArrowheads="1"/>
          </p:cNvSpPr>
          <p:nvPr/>
        </p:nvSpPr>
        <p:spPr bwMode="auto">
          <a:xfrm>
            <a:off x="6575425" y="2613025"/>
            <a:ext cx="409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>
                <a:ea typeface="新細明體" pitchFamily="18" charset="-120"/>
              </a:rPr>
              <a:t>J3</a:t>
            </a:r>
          </a:p>
        </p:txBody>
      </p:sp>
      <p:sp>
        <p:nvSpPr>
          <p:cNvPr id="256018" name="Rectangle 18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Implementation 2:</a:t>
            </a:r>
          </a:p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Wrapped Configuration</a:t>
            </a:r>
          </a:p>
        </p:txBody>
      </p:sp>
      <p:sp>
        <p:nvSpPr>
          <p:cNvPr id="256019" name="Text Box 19"/>
          <p:cNvSpPr txBox="1">
            <a:spLocks noChangeArrowheads="1"/>
          </p:cNvSpPr>
          <p:nvPr/>
        </p:nvSpPr>
        <p:spPr bwMode="auto">
          <a:xfrm>
            <a:off x="1584325" y="6061075"/>
            <a:ext cx="4005263" cy="4572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Can be seen as a circular queue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050" name="Picture 2" descr="未命名1"/>
          <p:cNvPicPr>
            <a:picLocks noChangeAspect="1" noChangeArrowheads="1"/>
          </p:cNvPicPr>
          <p:nvPr/>
        </p:nvPicPr>
        <p:blipFill>
          <a:blip r:embed="rId3"/>
          <a:srcRect t="25070" r="27599" b="16875"/>
          <a:stretch>
            <a:fillRect/>
          </a:stretch>
        </p:blipFill>
        <p:spPr bwMode="auto">
          <a:xfrm>
            <a:off x="2120900" y="1538288"/>
            <a:ext cx="5756275" cy="3470275"/>
          </a:xfrm>
          <a:prstGeom prst="rect">
            <a:avLst/>
          </a:prstGeom>
          <a:noFill/>
        </p:spPr>
      </p:pic>
      <p:sp>
        <p:nvSpPr>
          <p:cNvPr id="258051" name="Text Box 3"/>
          <p:cNvSpPr txBox="1">
            <a:spLocks noChangeArrowheads="1"/>
          </p:cNvSpPr>
          <p:nvPr/>
        </p:nvSpPr>
        <p:spPr bwMode="auto">
          <a:xfrm>
            <a:off x="2311400" y="1025525"/>
            <a:ext cx="4899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sz="2000">
                <a:ea typeface="新細明體" pitchFamily="18" charset="-120"/>
              </a:rPr>
              <a:t> </a:t>
            </a:r>
            <a:r>
              <a:rPr kumimoji="1" lang="en-US" altLang="zh-TW" sz="2000">
                <a:ea typeface="新細明體" pitchFamily="18" charset="-120"/>
              </a:rPr>
              <a:t>FULL QUEUE                        FULL QUEUE</a:t>
            </a:r>
          </a:p>
        </p:txBody>
      </p:sp>
      <p:sp>
        <p:nvSpPr>
          <p:cNvPr id="258052" name="Text Box 4"/>
          <p:cNvSpPr txBox="1">
            <a:spLocks noChangeArrowheads="1"/>
          </p:cNvSpPr>
          <p:nvPr/>
        </p:nvSpPr>
        <p:spPr bwMode="auto">
          <a:xfrm>
            <a:off x="1744663" y="2022475"/>
            <a:ext cx="5810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sz="2000">
                <a:ea typeface="新細明體" pitchFamily="18" charset="-120"/>
              </a:rPr>
              <a:t>   [2]                               [3]      [2]                              [3]</a:t>
            </a:r>
          </a:p>
        </p:txBody>
      </p:sp>
      <p:sp>
        <p:nvSpPr>
          <p:cNvPr id="258053" name="Text Box 5"/>
          <p:cNvSpPr txBox="1">
            <a:spLocks noChangeArrowheads="1"/>
          </p:cNvSpPr>
          <p:nvPr/>
        </p:nvSpPr>
        <p:spPr bwMode="auto">
          <a:xfrm>
            <a:off x="1246188" y="3201988"/>
            <a:ext cx="6635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sz="2000">
                <a:ea typeface="新細明體" pitchFamily="18" charset="-120"/>
              </a:rPr>
              <a:t>      [1]                                       [4][1]                                      [4]</a:t>
            </a:r>
          </a:p>
        </p:txBody>
      </p:sp>
      <p:sp>
        <p:nvSpPr>
          <p:cNvPr id="258054" name="Text Box 6"/>
          <p:cNvSpPr txBox="1">
            <a:spLocks noChangeArrowheads="1"/>
          </p:cNvSpPr>
          <p:nvPr/>
        </p:nvSpPr>
        <p:spPr bwMode="auto">
          <a:xfrm>
            <a:off x="2336800" y="4335463"/>
            <a:ext cx="4794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sz="2000">
                <a:ea typeface="新細明體" pitchFamily="18" charset="-120"/>
              </a:rPr>
              <a:t>[0]                [5]                        [0]              [5]</a:t>
            </a:r>
          </a:p>
        </p:txBody>
      </p:sp>
      <p:sp>
        <p:nvSpPr>
          <p:cNvPr id="258055" name="Text Box 7"/>
          <p:cNvSpPr txBox="1">
            <a:spLocks noChangeArrowheads="1"/>
          </p:cNvSpPr>
          <p:nvPr/>
        </p:nvSpPr>
        <p:spPr bwMode="auto">
          <a:xfrm>
            <a:off x="2628900" y="4949825"/>
            <a:ext cx="1068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 b="1">
                <a:ea typeface="新細明體" pitchFamily="18" charset="-120"/>
              </a:rPr>
              <a:t>front =0</a:t>
            </a:r>
          </a:p>
          <a:p>
            <a:r>
              <a:rPr kumimoji="1" lang="en-US" altLang="zh-TW" sz="2000" b="1">
                <a:ea typeface="新細明體" pitchFamily="18" charset="-120"/>
              </a:rPr>
              <a:t>rear = 5</a:t>
            </a:r>
          </a:p>
        </p:txBody>
      </p:sp>
      <p:sp>
        <p:nvSpPr>
          <p:cNvPr id="258056" name="Rectangle 8"/>
          <p:cNvSpPr>
            <a:spLocks noChangeArrowheads="1"/>
          </p:cNvSpPr>
          <p:nvPr/>
        </p:nvSpPr>
        <p:spPr bwMode="auto">
          <a:xfrm>
            <a:off x="5832475" y="4953000"/>
            <a:ext cx="1068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 b="1">
                <a:ea typeface="新細明體" pitchFamily="18" charset="-120"/>
              </a:rPr>
              <a:t>front =4</a:t>
            </a:r>
          </a:p>
          <a:p>
            <a:r>
              <a:rPr kumimoji="1" lang="en-US" altLang="zh-TW" sz="2000" b="1">
                <a:ea typeface="新細明體" pitchFamily="18" charset="-120"/>
              </a:rPr>
              <a:t>rear =3</a:t>
            </a:r>
          </a:p>
        </p:txBody>
      </p:sp>
      <p:sp>
        <p:nvSpPr>
          <p:cNvPr id="258057" name="Text Box 9"/>
          <p:cNvSpPr txBox="1">
            <a:spLocks noChangeArrowheads="1"/>
          </p:cNvSpPr>
          <p:nvPr/>
        </p:nvSpPr>
        <p:spPr bwMode="auto">
          <a:xfrm>
            <a:off x="2516188" y="2408238"/>
            <a:ext cx="201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 b="1">
                <a:ea typeface="新細明體" pitchFamily="18" charset="-120"/>
              </a:rPr>
              <a:t>J2             J3	</a:t>
            </a:r>
          </a:p>
        </p:txBody>
      </p:sp>
      <p:sp>
        <p:nvSpPr>
          <p:cNvPr id="258058" name="Text Box 10"/>
          <p:cNvSpPr txBox="1">
            <a:spLocks noChangeArrowheads="1"/>
          </p:cNvSpPr>
          <p:nvPr/>
        </p:nvSpPr>
        <p:spPr bwMode="auto">
          <a:xfrm>
            <a:off x="2220913" y="3225800"/>
            <a:ext cx="221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 b="1">
                <a:ea typeface="新細明體" pitchFamily="18" charset="-120"/>
              </a:rPr>
              <a:t>J1                        J4</a:t>
            </a:r>
            <a:endParaRPr kumimoji="1" lang="en-US" altLang="zh-TW" sz="2000">
              <a:ea typeface="新細明體" pitchFamily="18" charset="-120"/>
            </a:endParaRPr>
          </a:p>
        </p:txBody>
      </p:sp>
      <p:sp>
        <p:nvSpPr>
          <p:cNvPr id="258059" name="Text Box 11"/>
          <p:cNvSpPr txBox="1">
            <a:spLocks noChangeArrowheads="1"/>
          </p:cNvSpPr>
          <p:nvPr/>
        </p:nvSpPr>
        <p:spPr bwMode="auto">
          <a:xfrm>
            <a:off x="3355975" y="3929063"/>
            <a:ext cx="501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zh-TW" sz="2000" b="1">
                <a:ea typeface="新細明體" pitchFamily="18" charset="-120"/>
              </a:rPr>
              <a:t> </a:t>
            </a:r>
            <a:r>
              <a:rPr kumimoji="1" lang="en-US" altLang="zh-TW" sz="2000" b="1">
                <a:ea typeface="新細明體" pitchFamily="18" charset="-120"/>
              </a:rPr>
              <a:t>J5</a:t>
            </a:r>
          </a:p>
        </p:txBody>
      </p:sp>
      <p:sp>
        <p:nvSpPr>
          <p:cNvPr id="258060" name="Text Box 12"/>
          <p:cNvSpPr txBox="1">
            <a:spLocks noChangeArrowheads="1"/>
          </p:cNvSpPr>
          <p:nvPr/>
        </p:nvSpPr>
        <p:spPr bwMode="auto">
          <a:xfrm>
            <a:off x="5646738" y="3814763"/>
            <a:ext cx="1136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 b="1">
                <a:ea typeface="新細明體" pitchFamily="18" charset="-120"/>
              </a:rPr>
              <a:t>J6       J5</a:t>
            </a:r>
          </a:p>
        </p:txBody>
      </p:sp>
      <p:sp>
        <p:nvSpPr>
          <p:cNvPr id="258061" name="Text Box 13"/>
          <p:cNvSpPr txBox="1">
            <a:spLocks noChangeArrowheads="1"/>
          </p:cNvSpPr>
          <p:nvPr/>
        </p:nvSpPr>
        <p:spPr bwMode="auto">
          <a:xfrm>
            <a:off x="5170488" y="3179763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 b="1">
                <a:ea typeface="新細明體" pitchFamily="18" charset="-120"/>
              </a:rPr>
              <a:t>J7</a:t>
            </a:r>
          </a:p>
        </p:txBody>
      </p:sp>
      <p:sp>
        <p:nvSpPr>
          <p:cNvPr id="258062" name="Text Box 14"/>
          <p:cNvSpPr txBox="1">
            <a:spLocks noChangeArrowheads="1"/>
          </p:cNvSpPr>
          <p:nvPr/>
        </p:nvSpPr>
        <p:spPr bwMode="auto">
          <a:xfrm>
            <a:off x="5487988" y="2363788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000" b="1">
                <a:ea typeface="新細明體" pitchFamily="18" charset="-120"/>
              </a:rPr>
              <a:t>J8          J9</a:t>
            </a:r>
          </a:p>
        </p:txBody>
      </p:sp>
      <p:sp>
        <p:nvSpPr>
          <p:cNvPr id="258063" name="Text Box 15"/>
          <p:cNvSpPr txBox="1">
            <a:spLocks noChangeArrowheads="1"/>
          </p:cNvSpPr>
          <p:nvPr/>
        </p:nvSpPr>
        <p:spPr bwMode="auto">
          <a:xfrm>
            <a:off x="1371600" y="266700"/>
            <a:ext cx="5349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ea typeface="新細明體" pitchFamily="18" charset="-120"/>
              </a:rPr>
              <a:t>Leave</a:t>
            </a:r>
            <a:r>
              <a:rPr kumimoji="1" lang="en-US" altLang="zh-TW" b="1">
                <a:ea typeface="新細明體" pitchFamily="18" charset="-120"/>
              </a:rPr>
              <a:t> </a:t>
            </a:r>
            <a:r>
              <a:rPr kumimoji="1" lang="en-US" altLang="zh-TW">
                <a:ea typeface="新細明體" pitchFamily="18" charset="-120"/>
              </a:rPr>
              <a:t>one empty space when queue is full</a:t>
            </a:r>
          </a:p>
          <a:p>
            <a:r>
              <a:rPr kumimoji="1" lang="en-US" altLang="zh-TW">
                <a:ea typeface="新細明體" pitchFamily="18" charset="-120"/>
              </a:rPr>
              <a:t>Why?</a:t>
            </a:r>
            <a:endParaRPr kumimoji="1" lang="en-US" altLang="zh-TW" b="1">
              <a:ea typeface="新細明體" pitchFamily="18" charset="-120"/>
            </a:endParaRPr>
          </a:p>
        </p:txBody>
      </p:sp>
      <p:sp>
        <p:nvSpPr>
          <p:cNvPr id="258064" name="Text Box 16"/>
          <p:cNvSpPr txBox="1">
            <a:spLocks noChangeArrowheads="1"/>
          </p:cNvSpPr>
          <p:nvPr/>
        </p:nvSpPr>
        <p:spPr bwMode="auto">
          <a:xfrm>
            <a:off x="304800" y="5715000"/>
            <a:ext cx="43799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How to test when queue is empty?</a:t>
            </a:r>
          </a:p>
          <a:p>
            <a:r>
              <a:rPr lang="en-US"/>
              <a:t>How to test when queue is full?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8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8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6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209800"/>
            <a:ext cx="7742237" cy="4038600"/>
          </a:xfrm>
        </p:spPr>
        <p:txBody>
          <a:bodyPr/>
          <a:lstStyle/>
          <a:p>
            <a:r>
              <a:rPr lang="en-US" altLang="zh-TW" sz="2000">
                <a:ea typeface="新細明體" pitchFamily="18" charset="-120"/>
              </a:rPr>
              <a:t>void enqueue(int front, int *rear, element item)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{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/* add an item to the queue */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*rear = (*rear +1) % MAX_QUEUE_SIZE;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if (front == *rear) /* reset rear and print error */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return;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}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queue[*rear] = item; 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}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/>
            </a:r>
            <a:br>
              <a:rPr lang="en-US" altLang="zh-TW" sz="2000">
                <a:ea typeface="新細明體" pitchFamily="18" charset="-120"/>
              </a:rPr>
            </a:br>
            <a:endParaRPr lang="en-US" altLang="zh-TW" sz="2000">
              <a:ea typeface="新細明體" pitchFamily="18" charset="-120"/>
            </a:endParaRPr>
          </a:p>
        </p:txBody>
      </p:sp>
      <p:sp>
        <p:nvSpPr>
          <p:cNvPr id="260099" name="Rectangle 3"/>
          <p:cNvSpPr>
            <a:spLocks noChangeArrowheads="1"/>
          </p:cNvSpPr>
          <p:nvPr/>
        </p:nvSpPr>
        <p:spPr bwMode="auto">
          <a:xfrm>
            <a:off x="1066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Enqueue in a Circular Queue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1905000"/>
            <a:ext cx="7818437" cy="4267200"/>
          </a:xfrm>
        </p:spPr>
        <p:txBody>
          <a:bodyPr/>
          <a:lstStyle/>
          <a:p>
            <a:r>
              <a:rPr lang="en-US" altLang="zh-TW" sz="2000">
                <a:ea typeface="新細明體" pitchFamily="18" charset="-120"/>
              </a:rPr>
              <a:t>element dequeue(int* front, int rear)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{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element item;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/* remove front element from the queue and put it in item */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if (*front == rear)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   return queue_empty( ); 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             /* queue_empty returns an error key */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*front = (*front+1) % MAX_QUEUE_SIZE;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return queue[*front];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}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/>
            </a:r>
            <a:br>
              <a:rPr lang="en-US" altLang="zh-TW" sz="2000">
                <a:ea typeface="新細明體" pitchFamily="18" charset="-120"/>
              </a:rPr>
            </a:br>
            <a:endParaRPr lang="en-US" altLang="zh-TW" sz="2000">
              <a:ea typeface="新細明體" pitchFamily="18" charset="-120"/>
            </a:endParaRPr>
          </a:p>
        </p:txBody>
      </p:sp>
      <p:sp>
        <p:nvSpPr>
          <p:cNvPr id="262147" name="Rectangle 3"/>
          <p:cNvSpPr>
            <a:spLocks noChangeArrowheads="1"/>
          </p:cNvSpPr>
          <p:nvPr/>
        </p:nvSpPr>
        <p:spPr bwMode="auto">
          <a:xfrm>
            <a:off x="13716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Dequeue from Circular Queue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Text Box 2"/>
          <p:cNvSpPr txBox="1">
            <a:spLocks noChangeArrowheads="1"/>
          </p:cNvSpPr>
          <p:nvPr/>
        </p:nvSpPr>
        <p:spPr bwMode="auto">
          <a:xfrm>
            <a:off x="931863" y="1828800"/>
            <a:ext cx="8212137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en-US" altLang="zh-TW" sz="2000">
                <a:ea typeface="新細明體" pitchFamily="18" charset="-120"/>
              </a:rPr>
              <a:t>void enqueue(pnode &amp;front, pnode rear, element item)</a:t>
            </a:r>
            <a:br>
              <a:rPr kumimoji="1" lang="en-US" altLang="zh-TW" sz="2000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{  /* add an element to the rear of the queue */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pnode temp =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                     (pnode) malloc(sizeof (queue));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if (IS_FULL(temp)) {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  fprintf(stderr, “ The memory is full\n”);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  exit(1);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  }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  temp-&gt;item = item;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  temp-&gt;next= NULL;</a:t>
            </a:r>
          </a:p>
          <a:p>
            <a:r>
              <a:rPr kumimoji="1" lang="en-US" altLang="zh-TW">
                <a:ea typeface="新細明體" pitchFamily="18" charset="-120"/>
              </a:rPr>
              <a:t>      if (front)  { (rear) -&gt; next= temp;}</a:t>
            </a:r>
          </a:p>
          <a:p>
            <a:r>
              <a:rPr kumimoji="1" lang="en-US" altLang="zh-TW">
                <a:ea typeface="新細明體" pitchFamily="18" charset="-120"/>
              </a:rPr>
              <a:t>      else front = temp;</a:t>
            </a:r>
          </a:p>
          <a:p>
            <a:r>
              <a:rPr kumimoji="1" lang="en-US" altLang="zh-TW">
                <a:ea typeface="新細明體" pitchFamily="18" charset="-120"/>
              </a:rPr>
              <a:t>      rear = temp;   }</a:t>
            </a:r>
            <a:endParaRPr kumimoji="1" lang="en-US" altLang="zh-TW" sz="1200">
              <a:ea typeface="新細明體" pitchFamily="18" charset="-120"/>
            </a:endParaRP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List-based Queue Implementation: Enqueue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Text Box 2"/>
          <p:cNvSpPr txBox="1">
            <a:spLocks noChangeArrowheads="1"/>
          </p:cNvSpPr>
          <p:nvPr/>
        </p:nvSpPr>
        <p:spPr bwMode="auto">
          <a:xfrm>
            <a:off x="1336675" y="1905000"/>
            <a:ext cx="5603875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en-US" altLang="zh-TW">
                <a:ea typeface="新細明體" pitchFamily="18" charset="-120"/>
              </a:rPr>
              <a:t>element dequeue(pnode &amp;front) {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/* delete an element from the queue */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pnode temp = front;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element item;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if (IS_EMPTY(front))  {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   fprintf(stderr,  “The queue is empty\n”);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   exit(1);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}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item = temp-&gt;item;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front = temp-&gt;next;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 free(temp);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     return item;</a:t>
            </a:r>
            <a:br>
              <a:rPr kumimoji="1" lang="en-US" altLang="zh-TW">
                <a:ea typeface="新細明體" pitchFamily="18" charset="-120"/>
              </a:rPr>
            </a:br>
            <a:r>
              <a:rPr kumimoji="1" lang="en-US" altLang="zh-TW">
                <a:ea typeface="新細明體" pitchFamily="18" charset="-120"/>
              </a:rPr>
              <a:t>}</a:t>
            </a:r>
          </a:p>
        </p:txBody>
      </p:sp>
      <p:sp>
        <p:nvSpPr>
          <p:cNvPr id="266243" name="Rectangle 3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Dequeue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Algorithm Analysis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enqueue	O(?)</a:t>
            </a:r>
          </a:p>
          <a:p>
            <a:r>
              <a:rPr lang="en-US"/>
              <a:t>dequeue  O(?)</a:t>
            </a:r>
          </a:p>
          <a:p>
            <a:r>
              <a:rPr lang="en-US"/>
              <a:t>size	O(?)</a:t>
            </a:r>
          </a:p>
          <a:p>
            <a:r>
              <a:rPr lang="en-US"/>
              <a:t>isEmpty	O(?)</a:t>
            </a:r>
          </a:p>
          <a:p>
            <a:r>
              <a:rPr lang="en-US"/>
              <a:t>isFull	O(?)</a:t>
            </a:r>
          </a:p>
          <a:p>
            <a:endParaRPr lang="en-US"/>
          </a:p>
          <a:p>
            <a:r>
              <a:rPr lang="en-US">
                <a:solidFill>
                  <a:srgbClr val="006600"/>
                </a:solidFill>
              </a:rPr>
              <a:t>What if I want the first element to be always at Q[0] ?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Stores a set of elements in a particular order</a:t>
            </a:r>
          </a:p>
          <a:p>
            <a:pPr>
              <a:lnSpc>
                <a:spcPct val="90000"/>
              </a:lnSpc>
            </a:pPr>
            <a:r>
              <a:rPr lang="en-US"/>
              <a:t>Stack principle: </a:t>
            </a:r>
            <a:r>
              <a:rPr lang="en-US">
                <a:solidFill>
                  <a:srgbClr val="FF3300"/>
                </a:solidFill>
              </a:rPr>
              <a:t>FIRST  IN  FIRST  OUT</a:t>
            </a:r>
          </a:p>
          <a:p>
            <a:pPr>
              <a:lnSpc>
                <a:spcPct val="90000"/>
              </a:lnSpc>
            </a:pPr>
            <a:r>
              <a:rPr lang="en-US"/>
              <a:t>= </a:t>
            </a:r>
            <a:r>
              <a:rPr lang="en-US">
                <a:solidFill>
                  <a:srgbClr val="006600"/>
                </a:solidFill>
              </a:rPr>
              <a:t>FIFO</a:t>
            </a:r>
          </a:p>
          <a:p>
            <a:pPr>
              <a:lnSpc>
                <a:spcPct val="90000"/>
              </a:lnSpc>
            </a:pPr>
            <a:r>
              <a:rPr lang="en-US"/>
              <a:t>It means: the first element inserted is the first one to be removed</a:t>
            </a:r>
          </a:p>
          <a:p>
            <a:pPr>
              <a:lnSpc>
                <a:spcPct val="90000"/>
              </a:lnSpc>
            </a:pPr>
            <a:r>
              <a:rPr lang="en-US"/>
              <a:t>Example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The first one in line is the first one to be served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235524" name="WordArt 4"/>
          <p:cNvSpPr>
            <a:spLocks noChangeArrowheads="1" noChangeShapeType="1" noTextEdit="1"/>
          </p:cNvSpPr>
          <p:nvPr/>
        </p:nvSpPr>
        <p:spPr bwMode="auto">
          <a:xfrm>
            <a:off x="4213225" y="4067175"/>
            <a:ext cx="1543050" cy="4286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IN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 Black"/>
              </a:rPr>
              <a:t>cinemark</a:t>
            </a:r>
          </a:p>
        </p:txBody>
      </p:sp>
      <p:sp>
        <p:nvSpPr>
          <p:cNvPr id="235525" name="Freeform 5"/>
          <p:cNvSpPr>
            <a:spLocks/>
          </p:cNvSpPr>
          <p:nvPr/>
        </p:nvSpPr>
        <p:spPr bwMode="auto">
          <a:xfrm>
            <a:off x="4137025" y="4295775"/>
            <a:ext cx="1895475" cy="1538288"/>
          </a:xfrm>
          <a:custGeom>
            <a:avLst/>
            <a:gdLst/>
            <a:ahLst/>
            <a:cxnLst>
              <a:cxn ang="0">
                <a:pos x="105" y="1099"/>
              </a:cxn>
              <a:cxn ang="0">
                <a:pos x="119" y="826"/>
              </a:cxn>
              <a:cxn ang="0">
                <a:pos x="116" y="535"/>
              </a:cxn>
              <a:cxn ang="0">
                <a:pos x="126" y="441"/>
              </a:cxn>
              <a:cxn ang="0">
                <a:pos x="150" y="358"/>
              </a:cxn>
              <a:cxn ang="0">
                <a:pos x="190" y="291"/>
              </a:cxn>
              <a:cxn ang="0">
                <a:pos x="254" y="244"/>
              </a:cxn>
              <a:cxn ang="0">
                <a:pos x="344" y="220"/>
              </a:cxn>
              <a:cxn ang="0">
                <a:pos x="467" y="219"/>
              </a:cxn>
              <a:cxn ang="0">
                <a:pos x="592" y="229"/>
              </a:cxn>
              <a:cxn ang="0">
                <a:pos x="710" y="249"/>
              </a:cxn>
              <a:cxn ang="0">
                <a:pos x="818" y="273"/>
              </a:cxn>
              <a:cxn ang="0">
                <a:pos x="916" y="299"/>
              </a:cxn>
              <a:cxn ang="0">
                <a:pos x="1005" y="326"/>
              </a:cxn>
              <a:cxn ang="0">
                <a:pos x="1083" y="349"/>
              </a:cxn>
              <a:cxn ang="0">
                <a:pos x="1151" y="366"/>
              </a:cxn>
              <a:cxn ang="0">
                <a:pos x="1207" y="373"/>
              </a:cxn>
              <a:cxn ang="0">
                <a:pos x="1250" y="370"/>
              </a:cxn>
              <a:cxn ang="0">
                <a:pos x="1281" y="350"/>
              </a:cxn>
              <a:cxn ang="0">
                <a:pos x="1356" y="263"/>
              </a:cxn>
              <a:cxn ang="0">
                <a:pos x="1474" y="142"/>
              </a:cxn>
              <a:cxn ang="0">
                <a:pos x="1620" y="38"/>
              </a:cxn>
              <a:cxn ang="0">
                <a:pos x="1784" y="0"/>
              </a:cxn>
              <a:cxn ang="0">
                <a:pos x="1953" y="77"/>
              </a:cxn>
              <a:cxn ang="0">
                <a:pos x="2089" y="281"/>
              </a:cxn>
              <a:cxn ang="0">
                <a:pos x="2125" y="503"/>
              </a:cxn>
              <a:cxn ang="0">
                <a:pos x="2105" y="720"/>
              </a:cxn>
              <a:cxn ang="0">
                <a:pos x="2080" y="911"/>
              </a:cxn>
              <a:cxn ang="0">
                <a:pos x="2102" y="1061"/>
              </a:cxn>
              <a:cxn ang="0">
                <a:pos x="2212" y="1159"/>
              </a:cxn>
              <a:cxn ang="0">
                <a:pos x="2324" y="1285"/>
              </a:cxn>
              <a:cxn ang="0">
                <a:pos x="2383" y="1448"/>
              </a:cxn>
              <a:cxn ang="0">
                <a:pos x="2372" y="1618"/>
              </a:cxn>
              <a:cxn ang="0">
                <a:pos x="2271" y="1775"/>
              </a:cxn>
              <a:cxn ang="0">
                <a:pos x="2061" y="1890"/>
              </a:cxn>
              <a:cxn ang="0">
                <a:pos x="1925" y="1922"/>
              </a:cxn>
              <a:cxn ang="0">
                <a:pos x="1790" y="1936"/>
              </a:cxn>
              <a:cxn ang="0">
                <a:pos x="1656" y="1935"/>
              </a:cxn>
              <a:cxn ang="0">
                <a:pos x="1522" y="1923"/>
              </a:cxn>
              <a:cxn ang="0">
                <a:pos x="1392" y="1904"/>
              </a:cxn>
              <a:cxn ang="0">
                <a:pos x="1266" y="1883"/>
              </a:cxn>
              <a:cxn ang="0">
                <a:pos x="1144" y="1862"/>
              </a:cxn>
              <a:cxn ang="0">
                <a:pos x="1028" y="1847"/>
              </a:cxn>
              <a:cxn ang="0">
                <a:pos x="919" y="1841"/>
              </a:cxn>
              <a:cxn ang="0">
                <a:pos x="815" y="1848"/>
              </a:cxn>
              <a:cxn ang="0">
                <a:pos x="719" y="1871"/>
              </a:cxn>
              <a:cxn ang="0">
                <a:pos x="618" y="1875"/>
              </a:cxn>
              <a:cxn ang="0">
                <a:pos x="510" y="1852"/>
              </a:cxn>
              <a:cxn ang="0">
                <a:pos x="400" y="1808"/>
              </a:cxn>
              <a:cxn ang="0">
                <a:pos x="294" y="1747"/>
              </a:cxn>
              <a:cxn ang="0">
                <a:pos x="196" y="1673"/>
              </a:cxn>
              <a:cxn ang="0">
                <a:pos x="113" y="1590"/>
              </a:cxn>
              <a:cxn ang="0">
                <a:pos x="50" y="1503"/>
              </a:cxn>
              <a:cxn ang="0">
                <a:pos x="11" y="1415"/>
              </a:cxn>
              <a:cxn ang="0">
                <a:pos x="0" y="1331"/>
              </a:cxn>
              <a:cxn ang="0">
                <a:pos x="24" y="1256"/>
              </a:cxn>
            </a:cxnLst>
            <a:rect l="0" t="0" r="r" b="b"/>
            <a:pathLst>
              <a:path w="2389" h="1937">
                <a:moveTo>
                  <a:pt x="42" y="1235"/>
                </a:moveTo>
                <a:lnTo>
                  <a:pt x="81" y="1174"/>
                </a:lnTo>
                <a:lnTo>
                  <a:pt x="105" y="1099"/>
                </a:lnTo>
                <a:lnTo>
                  <a:pt x="117" y="1015"/>
                </a:lnTo>
                <a:lnTo>
                  <a:pt x="121" y="922"/>
                </a:lnTo>
                <a:lnTo>
                  <a:pt x="119" y="826"/>
                </a:lnTo>
                <a:lnTo>
                  <a:pt x="116" y="727"/>
                </a:lnTo>
                <a:lnTo>
                  <a:pt x="113" y="629"/>
                </a:lnTo>
                <a:lnTo>
                  <a:pt x="116" y="535"/>
                </a:lnTo>
                <a:lnTo>
                  <a:pt x="118" y="503"/>
                </a:lnTo>
                <a:lnTo>
                  <a:pt x="121" y="471"/>
                </a:lnTo>
                <a:lnTo>
                  <a:pt x="126" y="441"/>
                </a:lnTo>
                <a:lnTo>
                  <a:pt x="132" y="412"/>
                </a:lnTo>
                <a:lnTo>
                  <a:pt x="140" y="385"/>
                </a:lnTo>
                <a:lnTo>
                  <a:pt x="150" y="358"/>
                </a:lnTo>
                <a:lnTo>
                  <a:pt x="162" y="334"/>
                </a:lnTo>
                <a:lnTo>
                  <a:pt x="175" y="312"/>
                </a:lnTo>
                <a:lnTo>
                  <a:pt x="190" y="291"/>
                </a:lnTo>
                <a:lnTo>
                  <a:pt x="209" y="273"/>
                </a:lnTo>
                <a:lnTo>
                  <a:pt x="231" y="258"/>
                </a:lnTo>
                <a:lnTo>
                  <a:pt x="254" y="244"/>
                </a:lnTo>
                <a:lnTo>
                  <a:pt x="280" y="233"/>
                </a:lnTo>
                <a:lnTo>
                  <a:pt x="310" y="225"/>
                </a:lnTo>
                <a:lnTo>
                  <a:pt x="344" y="220"/>
                </a:lnTo>
                <a:lnTo>
                  <a:pt x="379" y="218"/>
                </a:lnTo>
                <a:lnTo>
                  <a:pt x="424" y="218"/>
                </a:lnTo>
                <a:lnTo>
                  <a:pt x="467" y="219"/>
                </a:lnTo>
                <a:lnTo>
                  <a:pt x="510" y="221"/>
                </a:lnTo>
                <a:lnTo>
                  <a:pt x="552" y="225"/>
                </a:lnTo>
                <a:lnTo>
                  <a:pt x="592" y="229"/>
                </a:lnTo>
                <a:lnTo>
                  <a:pt x="633" y="235"/>
                </a:lnTo>
                <a:lnTo>
                  <a:pt x="672" y="241"/>
                </a:lnTo>
                <a:lnTo>
                  <a:pt x="710" y="249"/>
                </a:lnTo>
                <a:lnTo>
                  <a:pt x="747" y="256"/>
                </a:lnTo>
                <a:lnTo>
                  <a:pt x="783" y="264"/>
                </a:lnTo>
                <a:lnTo>
                  <a:pt x="818" y="273"/>
                </a:lnTo>
                <a:lnTo>
                  <a:pt x="852" y="281"/>
                </a:lnTo>
                <a:lnTo>
                  <a:pt x="885" y="290"/>
                </a:lnTo>
                <a:lnTo>
                  <a:pt x="916" y="299"/>
                </a:lnTo>
                <a:lnTo>
                  <a:pt x="947" y="309"/>
                </a:lnTo>
                <a:lnTo>
                  <a:pt x="977" y="317"/>
                </a:lnTo>
                <a:lnTo>
                  <a:pt x="1005" y="326"/>
                </a:lnTo>
                <a:lnTo>
                  <a:pt x="1033" y="334"/>
                </a:lnTo>
                <a:lnTo>
                  <a:pt x="1059" y="342"/>
                </a:lnTo>
                <a:lnTo>
                  <a:pt x="1083" y="349"/>
                </a:lnTo>
                <a:lnTo>
                  <a:pt x="1107" y="355"/>
                </a:lnTo>
                <a:lnTo>
                  <a:pt x="1129" y="360"/>
                </a:lnTo>
                <a:lnTo>
                  <a:pt x="1151" y="366"/>
                </a:lnTo>
                <a:lnTo>
                  <a:pt x="1171" y="370"/>
                </a:lnTo>
                <a:lnTo>
                  <a:pt x="1189" y="372"/>
                </a:lnTo>
                <a:lnTo>
                  <a:pt x="1207" y="373"/>
                </a:lnTo>
                <a:lnTo>
                  <a:pt x="1223" y="373"/>
                </a:lnTo>
                <a:lnTo>
                  <a:pt x="1238" y="372"/>
                </a:lnTo>
                <a:lnTo>
                  <a:pt x="1250" y="370"/>
                </a:lnTo>
                <a:lnTo>
                  <a:pt x="1262" y="365"/>
                </a:lnTo>
                <a:lnTo>
                  <a:pt x="1272" y="358"/>
                </a:lnTo>
                <a:lnTo>
                  <a:pt x="1281" y="350"/>
                </a:lnTo>
                <a:lnTo>
                  <a:pt x="1301" y="327"/>
                </a:lnTo>
                <a:lnTo>
                  <a:pt x="1326" y="297"/>
                </a:lnTo>
                <a:lnTo>
                  <a:pt x="1356" y="263"/>
                </a:lnTo>
                <a:lnTo>
                  <a:pt x="1391" y="223"/>
                </a:lnTo>
                <a:lnTo>
                  <a:pt x="1430" y="182"/>
                </a:lnTo>
                <a:lnTo>
                  <a:pt x="1474" y="142"/>
                </a:lnTo>
                <a:lnTo>
                  <a:pt x="1520" y="102"/>
                </a:lnTo>
                <a:lnTo>
                  <a:pt x="1568" y="67"/>
                </a:lnTo>
                <a:lnTo>
                  <a:pt x="1620" y="38"/>
                </a:lnTo>
                <a:lnTo>
                  <a:pt x="1673" y="15"/>
                </a:lnTo>
                <a:lnTo>
                  <a:pt x="1728" y="2"/>
                </a:lnTo>
                <a:lnTo>
                  <a:pt x="1784" y="0"/>
                </a:lnTo>
                <a:lnTo>
                  <a:pt x="1840" y="10"/>
                </a:lnTo>
                <a:lnTo>
                  <a:pt x="1897" y="36"/>
                </a:lnTo>
                <a:lnTo>
                  <a:pt x="1953" y="77"/>
                </a:lnTo>
                <a:lnTo>
                  <a:pt x="2008" y="137"/>
                </a:lnTo>
                <a:lnTo>
                  <a:pt x="2056" y="208"/>
                </a:lnTo>
                <a:lnTo>
                  <a:pt x="2089" y="281"/>
                </a:lnTo>
                <a:lnTo>
                  <a:pt x="2111" y="355"/>
                </a:lnTo>
                <a:lnTo>
                  <a:pt x="2121" y="430"/>
                </a:lnTo>
                <a:lnTo>
                  <a:pt x="2125" y="503"/>
                </a:lnTo>
                <a:lnTo>
                  <a:pt x="2122" y="577"/>
                </a:lnTo>
                <a:lnTo>
                  <a:pt x="2114" y="649"/>
                </a:lnTo>
                <a:lnTo>
                  <a:pt x="2105" y="720"/>
                </a:lnTo>
                <a:lnTo>
                  <a:pt x="2095" y="787"/>
                </a:lnTo>
                <a:lnTo>
                  <a:pt x="2086" y="851"/>
                </a:lnTo>
                <a:lnTo>
                  <a:pt x="2080" y="911"/>
                </a:lnTo>
                <a:lnTo>
                  <a:pt x="2079" y="966"/>
                </a:lnTo>
                <a:lnTo>
                  <a:pt x="2086" y="1017"/>
                </a:lnTo>
                <a:lnTo>
                  <a:pt x="2102" y="1061"/>
                </a:lnTo>
                <a:lnTo>
                  <a:pt x="2128" y="1099"/>
                </a:lnTo>
                <a:lnTo>
                  <a:pt x="2167" y="1129"/>
                </a:lnTo>
                <a:lnTo>
                  <a:pt x="2212" y="1159"/>
                </a:lnTo>
                <a:lnTo>
                  <a:pt x="2254" y="1195"/>
                </a:lnTo>
                <a:lnTo>
                  <a:pt x="2292" y="1238"/>
                </a:lnTo>
                <a:lnTo>
                  <a:pt x="2324" y="1285"/>
                </a:lnTo>
                <a:lnTo>
                  <a:pt x="2351" y="1337"/>
                </a:lnTo>
                <a:lnTo>
                  <a:pt x="2370" y="1391"/>
                </a:lnTo>
                <a:lnTo>
                  <a:pt x="2383" y="1448"/>
                </a:lnTo>
                <a:lnTo>
                  <a:pt x="2389" y="1504"/>
                </a:lnTo>
                <a:lnTo>
                  <a:pt x="2385" y="1562"/>
                </a:lnTo>
                <a:lnTo>
                  <a:pt x="2372" y="1618"/>
                </a:lnTo>
                <a:lnTo>
                  <a:pt x="2349" y="1673"/>
                </a:lnTo>
                <a:lnTo>
                  <a:pt x="2316" y="1725"/>
                </a:lnTo>
                <a:lnTo>
                  <a:pt x="2271" y="1775"/>
                </a:lnTo>
                <a:lnTo>
                  <a:pt x="2215" y="1818"/>
                </a:lnTo>
                <a:lnTo>
                  <a:pt x="2144" y="1858"/>
                </a:lnTo>
                <a:lnTo>
                  <a:pt x="2061" y="1890"/>
                </a:lnTo>
                <a:lnTo>
                  <a:pt x="2016" y="1903"/>
                </a:lnTo>
                <a:lnTo>
                  <a:pt x="1970" y="1914"/>
                </a:lnTo>
                <a:lnTo>
                  <a:pt x="1925" y="1922"/>
                </a:lnTo>
                <a:lnTo>
                  <a:pt x="1881" y="1929"/>
                </a:lnTo>
                <a:lnTo>
                  <a:pt x="1836" y="1934"/>
                </a:lnTo>
                <a:lnTo>
                  <a:pt x="1790" y="1936"/>
                </a:lnTo>
                <a:lnTo>
                  <a:pt x="1745" y="1937"/>
                </a:lnTo>
                <a:lnTo>
                  <a:pt x="1700" y="1937"/>
                </a:lnTo>
                <a:lnTo>
                  <a:pt x="1656" y="1935"/>
                </a:lnTo>
                <a:lnTo>
                  <a:pt x="1611" y="1932"/>
                </a:lnTo>
                <a:lnTo>
                  <a:pt x="1566" y="1928"/>
                </a:lnTo>
                <a:lnTo>
                  <a:pt x="1522" y="1923"/>
                </a:lnTo>
                <a:lnTo>
                  <a:pt x="1478" y="1917"/>
                </a:lnTo>
                <a:lnTo>
                  <a:pt x="1436" y="1911"/>
                </a:lnTo>
                <a:lnTo>
                  <a:pt x="1392" y="1904"/>
                </a:lnTo>
                <a:lnTo>
                  <a:pt x="1349" y="1897"/>
                </a:lnTo>
                <a:lnTo>
                  <a:pt x="1308" y="1890"/>
                </a:lnTo>
                <a:lnTo>
                  <a:pt x="1266" y="1883"/>
                </a:lnTo>
                <a:lnTo>
                  <a:pt x="1225" y="1875"/>
                </a:lnTo>
                <a:lnTo>
                  <a:pt x="1185" y="1868"/>
                </a:lnTo>
                <a:lnTo>
                  <a:pt x="1144" y="1862"/>
                </a:lnTo>
                <a:lnTo>
                  <a:pt x="1105" y="1856"/>
                </a:lnTo>
                <a:lnTo>
                  <a:pt x="1066" y="1851"/>
                </a:lnTo>
                <a:lnTo>
                  <a:pt x="1028" y="1847"/>
                </a:lnTo>
                <a:lnTo>
                  <a:pt x="990" y="1844"/>
                </a:lnTo>
                <a:lnTo>
                  <a:pt x="954" y="1841"/>
                </a:lnTo>
                <a:lnTo>
                  <a:pt x="919" y="1841"/>
                </a:lnTo>
                <a:lnTo>
                  <a:pt x="883" y="1843"/>
                </a:lnTo>
                <a:lnTo>
                  <a:pt x="848" y="1845"/>
                </a:lnTo>
                <a:lnTo>
                  <a:pt x="815" y="1848"/>
                </a:lnTo>
                <a:lnTo>
                  <a:pt x="783" y="1855"/>
                </a:lnTo>
                <a:lnTo>
                  <a:pt x="751" y="1863"/>
                </a:lnTo>
                <a:lnTo>
                  <a:pt x="719" y="1871"/>
                </a:lnTo>
                <a:lnTo>
                  <a:pt x="687" y="1875"/>
                </a:lnTo>
                <a:lnTo>
                  <a:pt x="652" y="1876"/>
                </a:lnTo>
                <a:lnTo>
                  <a:pt x="618" y="1875"/>
                </a:lnTo>
                <a:lnTo>
                  <a:pt x="582" y="1870"/>
                </a:lnTo>
                <a:lnTo>
                  <a:pt x="545" y="1862"/>
                </a:lnTo>
                <a:lnTo>
                  <a:pt x="510" y="1852"/>
                </a:lnTo>
                <a:lnTo>
                  <a:pt x="473" y="1840"/>
                </a:lnTo>
                <a:lnTo>
                  <a:pt x="436" y="1825"/>
                </a:lnTo>
                <a:lnTo>
                  <a:pt x="400" y="1808"/>
                </a:lnTo>
                <a:lnTo>
                  <a:pt x="363" y="1790"/>
                </a:lnTo>
                <a:lnTo>
                  <a:pt x="329" y="1769"/>
                </a:lnTo>
                <a:lnTo>
                  <a:pt x="294" y="1747"/>
                </a:lnTo>
                <a:lnTo>
                  <a:pt x="260" y="1724"/>
                </a:lnTo>
                <a:lnTo>
                  <a:pt x="227" y="1699"/>
                </a:lnTo>
                <a:lnTo>
                  <a:pt x="196" y="1673"/>
                </a:lnTo>
                <a:lnTo>
                  <a:pt x="167" y="1646"/>
                </a:lnTo>
                <a:lnTo>
                  <a:pt x="140" y="1618"/>
                </a:lnTo>
                <a:lnTo>
                  <a:pt x="113" y="1590"/>
                </a:lnTo>
                <a:lnTo>
                  <a:pt x="90" y="1562"/>
                </a:lnTo>
                <a:lnTo>
                  <a:pt x="68" y="1532"/>
                </a:lnTo>
                <a:lnTo>
                  <a:pt x="50" y="1503"/>
                </a:lnTo>
                <a:lnTo>
                  <a:pt x="34" y="1473"/>
                </a:lnTo>
                <a:lnTo>
                  <a:pt x="21" y="1444"/>
                </a:lnTo>
                <a:lnTo>
                  <a:pt x="11" y="1415"/>
                </a:lnTo>
                <a:lnTo>
                  <a:pt x="4" y="1387"/>
                </a:lnTo>
                <a:lnTo>
                  <a:pt x="0" y="1359"/>
                </a:lnTo>
                <a:lnTo>
                  <a:pt x="0" y="1331"/>
                </a:lnTo>
                <a:lnTo>
                  <a:pt x="5" y="1306"/>
                </a:lnTo>
                <a:lnTo>
                  <a:pt x="13" y="1281"/>
                </a:lnTo>
                <a:lnTo>
                  <a:pt x="24" y="1256"/>
                </a:lnTo>
                <a:lnTo>
                  <a:pt x="42" y="1235"/>
                </a:lnTo>
                <a:close/>
              </a:path>
            </a:pathLst>
          </a:custGeom>
          <a:solidFill>
            <a:srgbClr val="AAF4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26" name="Freeform 6"/>
          <p:cNvSpPr>
            <a:spLocks/>
          </p:cNvSpPr>
          <p:nvPr/>
        </p:nvSpPr>
        <p:spPr bwMode="auto">
          <a:xfrm>
            <a:off x="4414838" y="4597400"/>
            <a:ext cx="1279525" cy="1452563"/>
          </a:xfrm>
          <a:custGeom>
            <a:avLst/>
            <a:gdLst/>
            <a:ahLst/>
            <a:cxnLst>
              <a:cxn ang="0">
                <a:pos x="0" y="1658"/>
              </a:cxn>
              <a:cxn ang="0">
                <a:pos x="0" y="260"/>
              </a:cxn>
              <a:cxn ang="0">
                <a:pos x="632" y="0"/>
              </a:cxn>
              <a:cxn ang="0">
                <a:pos x="1124" y="153"/>
              </a:cxn>
              <a:cxn ang="0">
                <a:pos x="1124" y="988"/>
              </a:cxn>
              <a:cxn ang="0">
                <a:pos x="1611" y="1004"/>
              </a:cxn>
              <a:cxn ang="0">
                <a:pos x="1611" y="1704"/>
              </a:cxn>
              <a:cxn ang="0">
                <a:pos x="626" y="1830"/>
              </a:cxn>
              <a:cxn ang="0">
                <a:pos x="0" y="1658"/>
              </a:cxn>
            </a:cxnLst>
            <a:rect l="0" t="0" r="r" b="b"/>
            <a:pathLst>
              <a:path w="1611" h="1830">
                <a:moveTo>
                  <a:pt x="0" y="1658"/>
                </a:moveTo>
                <a:lnTo>
                  <a:pt x="0" y="260"/>
                </a:lnTo>
                <a:lnTo>
                  <a:pt x="632" y="0"/>
                </a:lnTo>
                <a:lnTo>
                  <a:pt x="1124" y="153"/>
                </a:lnTo>
                <a:lnTo>
                  <a:pt x="1124" y="988"/>
                </a:lnTo>
                <a:lnTo>
                  <a:pt x="1611" y="1004"/>
                </a:lnTo>
                <a:lnTo>
                  <a:pt x="1611" y="1704"/>
                </a:lnTo>
                <a:lnTo>
                  <a:pt x="626" y="1830"/>
                </a:lnTo>
                <a:lnTo>
                  <a:pt x="0" y="1658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27" name="Freeform 7"/>
          <p:cNvSpPr>
            <a:spLocks/>
          </p:cNvSpPr>
          <p:nvPr/>
        </p:nvSpPr>
        <p:spPr bwMode="auto">
          <a:xfrm>
            <a:off x="4899025" y="4600575"/>
            <a:ext cx="747713" cy="1387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749"/>
              </a:cxn>
              <a:cxn ang="0">
                <a:pos x="944" y="1628"/>
              </a:cxn>
              <a:cxn ang="0">
                <a:pos x="944" y="994"/>
              </a:cxn>
              <a:cxn ang="0">
                <a:pos x="460" y="986"/>
              </a:cxn>
              <a:cxn ang="0">
                <a:pos x="460" y="142"/>
              </a:cxn>
              <a:cxn ang="0">
                <a:pos x="0" y="0"/>
              </a:cxn>
            </a:cxnLst>
            <a:rect l="0" t="0" r="r" b="b"/>
            <a:pathLst>
              <a:path w="944" h="1749">
                <a:moveTo>
                  <a:pt x="0" y="0"/>
                </a:moveTo>
                <a:lnTo>
                  <a:pt x="0" y="1749"/>
                </a:lnTo>
                <a:lnTo>
                  <a:pt x="944" y="1628"/>
                </a:lnTo>
                <a:lnTo>
                  <a:pt x="944" y="994"/>
                </a:lnTo>
                <a:lnTo>
                  <a:pt x="460" y="986"/>
                </a:lnTo>
                <a:lnTo>
                  <a:pt x="460" y="142"/>
                </a:lnTo>
                <a:lnTo>
                  <a:pt x="0" y="0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28" name="Freeform 8"/>
          <p:cNvSpPr>
            <a:spLocks/>
          </p:cNvSpPr>
          <p:nvPr/>
        </p:nvSpPr>
        <p:spPr bwMode="auto">
          <a:xfrm>
            <a:off x="5056188" y="5765800"/>
            <a:ext cx="114300" cy="239713"/>
          </a:xfrm>
          <a:custGeom>
            <a:avLst/>
            <a:gdLst/>
            <a:ahLst/>
            <a:cxnLst>
              <a:cxn ang="0">
                <a:pos x="145" y="285"/>
              </a:cxn>
              <a:cxn ang="0">
                <a:pos x="145" y="0"/>
              </a:cxn>
              <a:cxn ang="0">
                <a:pos x="0" y="9"/>
              </a:cxn>
              <a:cxn ang="0">
                <a:pos x="0" y="303"/>
              </a:cxn>
              <a:cxn ang="0">
                <a:pos x="145" y="285"/>
              </a:cxn>
            </a:cxnLst>
            <a:rect l="0" t="0" r="r" b="b"/>
            <a:pathLst>
              <a:path w="145" h="303">
                <a:moveTo>
                  <a:pt x="145" y="285"/>
                </a:moveTo>
                <a:lnTo>
                  <a:pt x="145" y="0"/>
                </a:lnTo>
                <a:lnTo>
                  <a:pt x="0" y="9"/>
                </a:lnTo>
                <a:lnTo>
                  <a:pt x="0" y="303"/>
                </a:lnTo>
                <a:lnTo>
                  <a:pt x="145" y="285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29" name="Freeform 9"/>
          <p:cNvSpPr>
            <a:spLocks/>
          </p:cNvSpPr>
          <p:nvPr/>
        </p:nvSpPr>
        <p:spPr bwMode="auto">
          <a:xfrm>
            <a:off x="4960938" y="4692650"/>
            <a:ext cx="69850" cy="152400"/>
          </a:xfrm>
          <a:custGeom>
            <a:avLst/>
            <a:gdLst/>
            <a:ahLst/>
            <a:cxnLst>
              <a:cxn ang="0">
                <a:pos x="89" y="192"/>
              </a:cxn>
              <a:cxn ang="0">
                <a:pos x="89" y="23"/>
              </a:cxn>
              <a:cxn ang="0">
                <a:pos x="0" y="0"/>
              </a:cxn>
              <a:cxn ang="0">
                <a:pos x="0" y="173"/>
              </a:cxn>
              <a:cxn ang="0">
                <a:pos x="89" y="192"/>
              </a:cxn>
            </a:cxnLst>
            <a:rect l="0" t="0" r="r" b="b"/>
            <a:pathLst>
              <a:path w="89" h="192">
                <a:moveTo>
                  <a:pt x="89" y="192"/>
                </a:moveTo>
                <a:lnTo>
                  <a:pt x="89" y="23"/>
                </a:lnTo>
                <a:lnTo>
                  <a:pt x="0" y="0"/>
                </a:lnTo>
                <a:lnTo>
                  <a:pt x="0" y="173"/>
                </a:lnTo>
                <a:lnTo>
                  <a:pt x="89" y="192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30" name="Freeform 10"/>
          <p:cNvSpPr>
            <a:spLocks/>
          </p:cNvSpPr>
          <p:nvPr/>
        </p:nvSpPr>
        <p:spPr bwMode="auto">
          <a:xfrm>
            <a:off x="5067300" y="4721225"/>
            <a:ext cx="69850" cy="149225"/>
          </a:xfrm>
          <a:custGeom>
            <a:avLst/>
            <a:gdLst/>
            <a:ahLst/>
            <a:cxnLst>
              <a:cxn ang="0">
                <a:pos x="88" y="189"/>
              </a:cxn>
              <a:cxn ang="0">
                <a:pos x="88" y="25"/>
              </a:cxn>
              <a:cxn ang="0">
                <a:pos x="0" y="0"/>
              </a:cxn>
              <a:cxn ang="0">
                <a:pos x="0" y="169"/>
              </a:cxn>
              <a:cxn ang="0">
                <a:pos x="88" y="189"/>
              </a:cxn>
            </a:cxnLst>
            <a:rect l="0" t="0" r="r" b="b"/>
            <a:pathLst>
              <a:path w="88" h="189">
                <a:moveTo>
                  <a:pt x="88" y="189"/>
                </a:moveTo>
                <a:lnTo>
                  <a:pt x="88" y="25"/>
                </a:lnTo>
                <a:lnTo>
                  <a:pt x="0" y="0"/>
                </a:lnTo>
                <a:lnTo>
                  <a:pt x="0" y="169"/>
                </a:lnTo>
                <a:lnTo>
                  <a:pt x="88" y="189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31" name="Freeform 11"/>
          <p:cNvSpPr>
            <a:spLocks/>
          </p:cNvSpPr>
          <p:nvPr/>
        </p:nvSpPr>
        <p:spPr bwMode="auto">
          <a:xfrm>
            <a:off x="5173663" y="4749800"/>
            <a:ext cx="69850" cy="146050"/>
          </a:xfrm>
          <a:custGeom>
            <a:avLst/>
            <a:gdLst/>
            <a:ahLst/>
            <a:cxnLst>
              <a:cxn ang="0">
                <a:pos x="88" y="183"/>
              </a:cxn>
              <a:cxn ang="0">
                <a:pos x="88" y="26"/>
              </a:cxn>
              <a:cxn ang="0">
                <a:pos x="0" y="0"/>
              </a:cxn>
              <a:cxn ang="0">
                <a:pos x="0" y="163"/>
              </a:cxn>
              <a:cxn ang="0">
                <a:pos x="88" y="183"/>
              </a:cxn>
            </a:cxnLst>
            <a:rect l="0" t="0" r="r" b="b"/>
            <a:pathLst>
              <a:path w="88" h="183">
                <a:moveTo>
                  <a:pt x="88" y="183"/>
                </a:moveTo>
                <a:lnTo>
                  <a:pt x="88" y="26"/>
                </a:lnTo>
                <a:lnTo>
                  <a:pt x="0" y="0"/>
                </a:lnTo>
                <a:lnTo>
                  <a:pt x="0" y="163"/>
                </a:lnTo>
                <a:lnTo>
                  <a:pt x="88" y="183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32" name="Freeform 12"/>
          <p:cNvSpPr>
            <a:spLocks/>
          </p:cNvSpPr>
          <p:nvPr/>
        </p:nvSpPr>
        <p:spPr bwMode="auto">
          <a:xfrm>
            <a:off x="4960938" y="4872038"/>
            <a:ext cx="69850" cy="149225"/>
          </a:xfrm>
          <a:custGeom>
            <a:avLst/>
            <a:gdLst/>
            <a:ahLst/>
            <a:cxnLst>
              <a:cxn ang="0">
                <a:pos x="89" y="189"/>
              </a:cxn>
              <a:cxn ang="0">
                <a:pos x="89" y="20"/>
              </a:cxn>
              <a:cxn ang="0">
                <a:pos x="0" y="0"/>
              </a:cxn>
              <a:cxn ang="0">
                <a:pos x="0" y="173"/>
              </a:cxn>
              <a:cxn ang="0">
                <a:pos x="89" y="189"/>
              </a:cxn>
            </a:cxnLst>
            <a:rect l="0" t="0" r="r" b="b"/>
            <a:pathLst>
              <a:path w="89" h="189">
                <a:moveTo>
                  <a:pt x="89" y="189"/>
                </a:moveTo>
                <a:lnTo>
                  <a:pt x="89" y="20"/>
                </a:lnTo>
                <a:lnTo>
                  <a:pt x="0" y="0"/>
                </a:lnTo>
                <a:lnTo>
                  <a:pt x="0" y="173"/>
                </a:lnTo>
                <a:lnTo>
                  <a:pt x="89" y="189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33" name="Freeform 13"/>
          <p:cNvSpPr>
            <a:spLocks/>
          </p:cNvSpPr>
          <p:nvPr/>
        </p:nvSpPr>
        <p:spPr bwMode="auto">
          <a:xfrm>
            <a:off x="5067300" y="4894263"/>
            <a:ext cx="69850" cy="146050"/>
          </a:xfrm>
          <a:custGeom>
            <a:avLst/>
            <a:gdLst/>
            <a:ahLst/>
            <a:cxnLst>
              <a:cxn ang="0">
                <a:pos x="88" y="185"/>
              </a:cxn>
              <a:cxn ang="0">
                <a:pos x="88" y="20"/>
              </a:cxn>
              <a:cxn ang="0">
                <a:pos x="0" y="0"/>
              </a:cxn>
              <a:cxn ang="0">
                <a:pos x="0" y="168"/>
              </a:cxn>
              <a:cxn ang="0">
                <a:pos x="88" y="185"/>
              </a:cxn>
            </a:cxnLst>
            <a:rect l="0" t="0" r="r" b="b"/>
            <a:pathLst>
              <a:path w="88" h="185">
                <a:moveTo>
                  <a:pt x="88" y="185"/>
                </a:moveTo>
                <a:lnTo>
                  <a:pt x="88" y="20"/>
                </a:lnTo>
                <a:lnTo>
                  <a:pt x="0" y="0"/>
                </a:lnTo>
                <a:lnTo>
                  <a:pt x="0" y="168"/>
                </a:lnTo>
                <a:lnTo>
                  <a:pt x="88" y="185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34" name="Freeform 14"/>
          <p:cNvSpPr>
            <a:spLocks/>
          </p:cNvSpPr>
          <p:nvPr/>
        </p:nvSpPr>
        <p:spPr bwMode="auto">
          <a:xfrm>
            <a:off x="5173663" y="4918075"/>
            <a:ext cx="69850" cy="141288"/>
          </a:xfrm>
          <a:custGeom>
            <a:avLst/>
            <a:gdLst/>
            <a:ahLst/>
            <a:cxnLst>
              <a:cxn ang="0">
                <a:pos x="88" y="179"/>
              </a:cxn>
              <a:cxn ang="0">
                <a:pos x="88" y="21"/>
              </a:cxn>
              <a:cxn ang="0">
                <a:pos x="0" y="0"/>
              </a:cxn>
              <a:cxn ang="0">
                <a:pos x="0" y="163"/>
              </a:cxn>
              <a:cxn ang="0">
                <a:pos x="88" y="179"/>
              </a:cxn>
            </a:cxnLst>
            <a:rect l="0" t="0" r="r" b="b"/>
            <a:pathLst>
              <a:path w="88" h="179">
                <a:moveTo>
                  <a:pt x="88" y="179"/>
                </a:moveTo>
                <a:lnTo>
                  <a:pt x="88" y="21"/>
                </a:lnTo>
                <a:lnTo>
                  <a:pt x="0" y="0"/>
                </a:lnTo>
                <a:lnTo>
                  <a:pt x="0" y="163"/>
                </a:lnTo>
                <a:lnTo>
                  <a:pt x="88" y="179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35" name="Freeform 15"/>
          <p:cNvSpPr>
            <a:spLocks/>
          </p:cNvSpPr>
          <p:nvPr/>
        </p:nvSpPr>
        <p:spPr bwMode="auto">
          <a:xfrm>
            <a:off x="4960938" y="5051425"/>
            <a:ext cx="69850" cy="144463"/>
          </a:xfrm>
          <a:custGeom>
            <a:avLst/>
            <a:gdLst/>
            <a:ahLst/>
            <a:cxnLst>
              <a:cxn ang="0">
                <a:pos x="89" y="183"/>
              </a:cxn>
              <a:cxn ang="0">
                <a:pos x="89" y="15"/>
              </a:cxn>
              <a:cxn ang="0">
                <a:pos x="0" y="0"/>
              </a:cxn>
              <a:cxn ang="0">
                <a:pos x="0" y="172"/>
              </a:cxn>
              <a:cxn ang="0">
                <a:pos x="89" y="183"/>
              </a:cxn>
            </a:cxnLst>
            <a:rect l="0" t="0" r="r" b="b"/>
            <a:pathLst>
              <a:path w="89" h="183">
                <a:moveTo>
                  <a:pt x="89" y="183"/>
                </a:moveTo>
                <a:lnTo>
                  <a:pt x="89" y="15"/>
                </a:lnTo>
                <a:lnTo>
                  <a:pt x="0" y="0"/>
                </a:lnTo>
                <a:lnTo>
                  <a:pt x="0" y="172"/>
                </a:lnTo>
                <a:lnTo>
                  <a:pt x="89" y="183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36" name="Freeform 16"/>
          <p:cNvSpPr>
            <a:spLocks/>
          </p:cNvSpPr>
          <p:nvPr/>
        </p:nvSpPr>
        <p:spPr bwMode="auto">
          <a:xfrm>
            <a:off x="5067300" y="5068888"/>
            <a:ext cx="69850" cy="141287"/>
          </a:xfrm>
          <a:custGeom>
            <a:avLst/>
            <a:gdLst/>
            <a:ahLst/>
            <a:cxnLst>
              <a:cxn ang="0">
                <a:pos x="88" y="178"/>
              </a:cxn>
              <a:cxn ang="0">
                <a:pos x="88" y="15"/>
              </a:cxn>
              <a:cxn ang="0">
                <a:pos x="0" y="0"/>
              </a:cxn>
              <a:cxn ang="0">
                <a:pos x="0" y="166"/>
              </a:cxn>
              <a:cxn ang="0">
                <a:pos x="88" y="178"/>
              </a:cxn>
            </a:cxnLst>
            <a:rect l="0" t="0" r="r" b="b"/>
            <a:pathLst>
              <a:path w="88" h="178">
                <a:moveTo>
                  <a:pt x="88" y="178"/>
                </a:moveTo>
                <a:lnTo>
                  <a:pt x="88" y="15"/>
                </a:lnTo>
                <a:lnTo>
                  <a:pt x="0" y="0"/>
                </a:lnTo>
                <a:lnTo>
                  <a:pt x="0" y="166"/>
                </a:lnTo>
                <a:lnTo>
                  <a:pt x="88" y="178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37" name="Freeform 17"/>
          <p:cNvSpPr>
            <a:spLocks/>
          </p:cNvSpPr>
          <p:nvPr/>
        </p:nvSpPr>
        <p:spPr bwMode="auto">
          <a:xfrm>
            <a:off x="5173663" y="5086350"/>
            <a:ext cx="69850" cy="136525"/>
          </a:xfrm>
          <a:custGeom>
            <a:avLst/>
            <a:gdLst/>
            <a:ahLst/>
            <a:cxnLst>
              <a:cxn ang="0">
                <a:pos x="88" y="173"/>
              </a:cxn>
              <a:cxn ang="0">
                <a:pos x="88" y="16"/>
              </a:cxn>
              <a:cxn ang="0">
                <a:pos x="0" y="0"/>
              </a:cxn>
              <a:cxn ang="0">
                <a:pos x="0" y="161"/>
              </a:cxn>
              <a:cxn ang="0">
                <a:pos x="88" y="173"/>
              </a:cxn>
            </a:cxnLst>
            <a:rect l="0" t="0" r="r" b="b"/>
            <a:pathLst>
              <a:path w="88" h="173">
                <a:moveTo>
                  <a:pt x="88" y="173"/>
                </a:moveTo>
                <a:lnTo>
                  <a:pt x="88" y="16"/>
                </a:lnTo>
                <a:lnTo>
                  <a:pt x="0" y="0"/>
                </a:lnTo>
                <a:lnTo>
                  <a:pt x="0" y="161"/>
                </a:lnTo>
                <a:lnTo>
                  <a:pt x="88" y="173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38" name="Freeform 18"/>
          <p:cNvSpPr>
            <a:spLocks/>
          </p:cNvSpPr>
          <p:nvPr/>
        </p:nvSpPr>
        <p:spPr bwMode="auto">
          <a:xfrm>
            <a:off x="4960938" y="5229225"/>
            <a:ext cx="69850" cy="142875"/>
          </a:xfrm>
          <a:custGeom>
            <a:avLst/>
            <a:gdLst/>
            <a:ahLst/>
            <a:cxnLst>
              <a:cxn ang="0">
                <a:pos x="89" y="179"/>
              </a:cxn>
              <a:cxn ang="0">
                <a:pos x="89" y="10"/>
              </a:cxn>
              <a:cxn ang="0">
                <a:pos x="0" y="0"/>
              </a:cxn>
              <a:cxn ang="0">
                <a:pos x="0" y="173"/>
              </a:cxn>
              <a:cxn ang="0">
                <a:pos x="89" y="179"/>
              </a:cxn>
            </a:cxnLst>
            <a:rect l="0" t="0" r="r" b="b"/>
            <a:pathLst>
              <a:path w="89" h="179">
                <a:moveTo>
                  <a:pt x="89" y="179"/>
                </a:moveTo>
                <a:lnTo>
                  <a:pt x="89" y="10"/>
                </a:lnTo>
                <a:lnTo>
                  <a:pt x="0" y="0"/>
                </a:lnTo>
                <a:lnTo>
                  <a:pt x="0" y="173"/>
                </a:lnTo>
                <a:lnTo>
                  <a:pt x="89" y="179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39" name="Freeform 19"/>
          <p:cNvSpPr>
            <a:spLocks/>
          </p:cNvSpPr>
          <p:nvPr/>
        </p:nvSpPr>
        <p:spPr bwMode="auto">
          <a:xfrm>
            <a:off x="5067300" y="5241925"/>
            <a:ext cx="69850" cy="138113"/>
          </a:xfrm>
          <a:custGeom>
            <a:avLst/>
            <a:gdLst/>
            <a:ahLst/>
            <a:cxnLst>
              <a:cxn ang="0">
                <a:pos x="88" y="174"/>
              </a:cxn>
              <a:cxn ang="0">
                <a:pos x="88" y="10"/>
              </a:cxn>
              <a:cxn ang="0">
                <a:pos x="0" y="0"/>
              </a:cxn>
              <a:cxn ang="0">
                <a:pos x="0" y="167"/>
              </a:cxn>
              <a:cxn ang="0">
                <a:pos x="88" y="174"/>
              </a:cxn>
            </a:cxnLst>
            <a:rect l="0" t="0" r="r" b="b"/>
            <a:pathLst>
              <a:path w="88" h="174">
                <a:moveTo>
                  <a:pt x="88" y="174"/>
                </a:moveTo>
                <a:lnTo>
                  <a:pt x="88" y="10"/>
                </a:lnTo>
                <a:lnTo>
                  <a:pt x="0" y="0"/>
                </a:lnTo>
                <a:lnTo>
                  <a:pt x="0" y="167"/>
                </a:lnTo>
                <a:lnTo>
                  <a:pt x="88" y="174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40" name="Freeform 20"/>
          <p:cNvSpPr>
            <a:spLocks/>
          </p:cNvSpPr>
          <p:nvPr/>
        </p:nvSpPr>
        <p:spPr bwMode="auto">
          <a:xfrm>
            <a:off x="5173663" y="5253038"/>
            <a:ext cx="69850" cy="134937"/>
          </a:xfrm>
          <a:custGeom>
            <a:avLst/>
            <a:gdLst/>
            <a:ahLst/>
            <a:cxnLst>
              <a:cxn ang="0">
                <a:pos x="88" y="169"/>
              </a:cxn>
              <a:cxn ang="0">
                <a:pos x="88" y="11"/>
              </a:cxn>
              <a:cxn ang="0">
                <a:pos x="0" y="0"/>
              </a:cxn>
              <a:cxn ang="0">
                <a:pos x="0" y="162"/>
              </a:cxn>
              <a:cxn ang="0">
                <a:pos x="88" y="169"/>
              </a:cxn>
            </a:cxnLst>
            <a:rect l="0" t="0" r="r" b="b"/>
            <a:pathLst>
              <a:path w="88" h="169">
                <a:moveTo>
                  <a:pt x="88" y="169"/>
                </a:moveTo>
                <a:lnTo>
                  <a:pt x="88" y="11"/>
                </a:lnTo>
                <a:lnTo>
                  <a:pt x="0" y="0"/>
                </a:lnTo>
                <a:lnTo>
                  <a:pt x="0" y="162"/>
                </a:lnTo>
                <a:lnTo>
                  <a:pt x="88" y="169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41" name="Freeform 21"/>
          <p:cNvSpPr>
            <a:spLocks/>
          </p:cNvSpPr>
          <p:nvPr/>
        </p:nvSpPr>
        <p:spPr bwMode="auto">
          <a:xfrm>
            <a:off x="5067300" y="5414963"/>
            <a:ext cx="69850" cy="134937"/>
          </a:xfrm>
          <a:custGeom>
            <a:avLst/>
            <a:gdLst/>
            <a:ahLst/>
            <a:cxnLst>
              <a:cxn ang="0">
                <a:pos x="88" y="169"/>
              </a:cxn>
              <a:cxn ang="0">
                <a:pos x="88" y="5"/>
              </a:cxn>
              <a:cxn ang="0">
                <a:pos x="0" y="0"/>
              </a:cxn>
              <a:cxn ang="0">
                <a:pos x="0" y="168"/>
              </a:cxn>
              <a:cxn ang="0">
                <a:pos x="88" y="169"/>
              </a:cxn>
            </a:cxnLst>
            <a:rect l="0" t="0" r="r" b="b"/>
            <a:pathLst>
              <a:path w="88" h="169">
                <a:moveTo>
                  <a:pt x="88" y="169"/>
                </a:moveTo>
                <a:lnTo>
                  <a:pt x="88" y="5"/>
                </a:lnTo>
                <a:lnTo>
                  <a:pt x="0" y="0"/>
                </a:lnTo>
                <a:lnTo>
                  <a:pt x="0" y="168"/>
                </a:lnTo>
                <a:lnTo>
                  <a:pt x="88" y="169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42" name="Freeform 22"/>
          <p:cNvSpPr>
            <a:spLocks/>
          </p:cNvSpPr>
          <p:nvPr/>
        </p:nvSpPr>
        <p:spPr bwMode="auto">
          <a:xfrm>
            <a:off x="5173663" y="5422900"/>
            <a:ext cx="69850" cy="130175"/>
          </a:xfrm>
          <a:custGeom>
            <a:avLst/>
            <a:gdLst/>
            <a:ahLst/>
            <a:cxnLst>
              <a:cxn ang="0">
                <a:pos x="88" y="163"/>
              </a:cxn>
              <a:cxn ang="0">
                <a:pos x="88" y="6"/>
              </a:cxn>
              <a:cxn ang="0">
                <a:pos x="0" y="0"/>
              </a:cxn>
              <a:cxn ang="0">
                <a:pos x="0" y="161"/>
              </a:cxn>
              <a:cxn ang="0">
                <a:pos x="88" y="163"/>
              </a:cxn>
            </a:cxnLst>
            <a:rect l="0" t="0" r="r" b="b"/>
            <a:pathLst>
              <a:path w="88" h="163">
                <a:moveTo>
                  <a:pt x="88" y="163"/>
                </a:moveTo>
                <a:lnTo>
                  <a:pt x="88" y="6"/>
                </a:lnTo>
                <a:lnTo>
                  <a:pt x="0" y="0"/>
                </a:lnTo>
                <a:lnTo>
                  <a:pt x="0" y="161"/>
                </a:lnTo>
                <a:lnTo>
                  <a:pt x="88" y="163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43" name="Freeform 23"/>
          <p:cNvSpPr>
            <a:spLocks/>
          </p:cNvSpPr>
          <p:nvPr/>
        </p:nvSpPr>
        <p:spPr bwMode="auto">
          <a:xfrm>
            <a:off x="4960938" y="5588000"/>
            <a:ext cx="69850" cy="138113"/>
          </a:xfrm>
          <a:custGeom>
            <a:avLst/>
            <a:gdLst/>
            <a:ahLst/>
            <a:cxnLst>
              <a:cxn ang="0">
                <a:pos x="89" y="171"/>
              </a:cxn>
              <a:cxn ang="0">
                <a:pos x="89" y="2"/>
              </a:cxn>
              <a:cxn ang="0">
                <a:pos x="0" y="0"/>
              </a:cxn>
              <a:cxn ang="0">
                <a:pos x="0" y="173"/>
              </a:cxn>
              <a:cxn ang="0">
                <a:pos x="89" y="171"/>
              </a:cxn>
            </a:cxnLst>
            <a:rect l="0" t="0" r="r" b="b"/>
            <a:pathLst>
              <a:path w="89" h="173">
                <a:moveTo>
                  <a:pt x="89" y="171"/>
                </a:moveTo>
                <a:lnTo>
                  <a:pt x="89" y="2"/>
                </a:lnTo>
                <a:lnTo>
                  <a:pt x="0" y="0"/>
                </a:lnTo>
                <a:lnTo>
                  <a:pt x="0" y="173"/>
                </a:lnTo>
                <a:lnTo>
                  <a:pt x="89" y="171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44" name="Freeform 24"/>
          <p:cNvSpPr>
            <a:spLocks/>
          </p:cNvSpPr>
          <p:nvPr/>
        </p:nvSpPr>
        <p:spPr bwMode="auto">
          <a:xfrm>
            <a:off x="5067300" y="5589588"/>
            <a:ext cx="69850" cy="133350"/>
          </a:xfrm>
          <a:custGeom>
            <a:avLst/>
            <a:gdLst/>
            <a:ahLst/>
            <a:cxnLst>
              <a:cxn ang="0">
                <a:pos x="88" y="165"/>
              </a:cxn>
              <a:cxn ang="0">
                <a:pos x="88" y="1"/>
              </a:cxn>
              <a:cxn ang="0">
                <a:pos x="0" y="0"/>
              </a:cxn>
              <a:cxn ang="0">
                <a:pos x="0" y="168"/>
              </a:cxn>
              <a:cxn ang="0">
                <a:pos x="88" y="165"/>
              </a:cxn>
            </a:cxnLst>
            <a:rect l="0" t="0" r="r" b="b"/>
            <a:pathLst>
              <a:path w="88" h="168">
                <a:moveTo>
                  <a:pt x="88" y="165"/>
                </a:moveTo>
                <a:lnTo>
                  <a:pt x="88" y="1"/>
                </a:lnTo>
                <a:lnTo>
                  <a:pt x="0" y="0"/>
                </a:lnTo>
                <a:lnTo>
                  <a:pt x="0" y="168"/>
                </a:lnTo>
                <a:lnTo>
                  <a:pt x="88" y="165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45" name="Freeform 25"/>
          <p:cNvSpPr>
            <a:spLocks/>
          </p:cNvSpPr>
          <p:nvPr/>
        </p:nvSpPr>
        <p:spPr bwMode="auto">
          <a:xfrm>
            <a:off x="5173663" y="5591175"/>
            <a:ext cx="69850" cy="128588"/>
          </a:xfrm>
          <a:custGeom>
            <a:avLst/>
            <a:gdLst/>
            <a:ahLst/>
            <a:cxnLst>
              <a:cxn ang="0">
                <a:pos x="88" y="159"/>
              </a:cxn>
              <a:cxn ang="0">
                <a:pos x="88" y="1"/>
              </a:cxn>
              <a:cxn ang="0">
                <a:pos x="0" y="0"/>
              </a:cxn>
              <a:cxn ang="0">
                <a:pos x="0" y="161"/>
              </a:cxn>
              <a:cxn ang="0">
                <a:pos x="88" y="159"/>
              </a:cxn>
            </a:cxnLst>
            <a:rect l="0" t="0" r="r" b="b"/>
            <a:pathLst>
              <a:path w="88" h="161">
                <a:moveTo>
                  <a:pt x="88" y="159"/>
                </a:moveTo>
                <a:lnTo>
                  <a:pt x="88" y="1"/>
                </a:lnTo>
                <a:lnTo>
                  <a:pt x="0" y="0"/>
                </a:lnTo>
                <a:lnTo>
                  <a:pt x="0" y="161"/>
                </a:lnTo>
                <a:lnTo>
                  <a:pt x="88" y="159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46" name="Freeform 26"/>
          <p:cNvSpPr>
            <a:spLocks/>
          </p:cNvSpPr>
          <p:nvPr/>
        </p:nvSpPr>
        <p:spPr bwMode="auto">
          <a:xfrm>
            <a:off x="4797425" y="4672013"/>
            <a:ext cx="74613" cy="161925"/>
          </a:xfrm>
          <a:custGeom>
            <a:avLst/>
            <a:gdLst/>
            <a:ahLst/>
            <a:cxnLst>
              <a:cxn ang="0">
                <a:pos x="0" y="205"/>
              </a:cxn>
              <a:cxn ang="0">
                <a:pos x="0" y="39"/>
              </a:cxn>
              <a:cxn ang="0">
                <a:pos x="96" y="0"/>
              </a:cxn>
              <a:cxn ang="0">
                <a:pos x="96" y="173"/>
              </a:cxn>
              <a:cxn ang="0">
                <a:pos x="0" y="205"/>
              </a:cxn>
            </a:cxnLst>
            <a:rect l="0" t="0" r="r" b="b"/>
            <a:pathLst>
              <a:path w="96" h="205">
                <a:moveTo>
                  <a:pt x="0" y="205"/>
                </a:moveTo>
                <a:lnTo>
                  <a:pt x="0" y="39"/>
                </a:lnTo>
                <a:lnTo>
                  <a:pt x="96" y="0"/>
                </a:lnTo>
                <a:lnTo>
                  <a:pt x="96" y="173"/>
                </a:lnTo>
                <a:lnTo>
                  <a:pt x="0" y="205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47" name="Freeform 27"/>
          <p:cNvSpPr>
            <a:spLocks/>
          </p:cNvSpPr>
          <p:nvPr/>
        </p:nvSpPr>
        <p:spPr bwMode="auto">
          <a:xfrm>
            <a:off x="4681538" y="4718050"/>
            <a:ext cx="76200" cy="153988"/>
          </a:xfrm>
          <a:custGeom>
            <a:avLst/>
            <a:gdLst/>
            <a:ahLst/>
            <a:cxnLst>
              <a:cxn ang="0">
                <a:pos x="0" y="195"/>
              </a:cxn>
              <a:cxn ang="0">
                <a:pos x="0" y="38"/>
              </a:cxn>
              <a:cxn ang="0">
                <a:pos x="97" y="0"/>
              </a:cxn>
              <a:cxn ang="0">
                <a:pos x="97" y="162"/>
              </a:cxn>
              <a:cxn ang="0">
                <a:pos x="0" y="195"/>
              </a:cxn>
            </a:cxnLst>
            <a:rect l="0" t="0" r="r" b="b"/>
            <a:pathLst>
              <a:path w="97" h="195">
                <a:moveTo>
                  <a:pt x="0" y="195"/>
                </a:moveTo>
                <a:lnTo>
                  <a:pt x="0" y="38"/>
                </a:lnTo>
                <a:lnTo>
                  <a:pt x="97" y="0"/>
                </a:lnTo>
                <a:lnTo>
                  <a:pt x="97" y="162"/>
                </a:lnTo>
                <a:lnTo>
                  <a:pt x="0" y="195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48" name="Freeform 28"/>
          <p:cNvSpPr>
            <a:spLocks/>
          </p:cNvSpPr>
          <p:nvPr/>
        </p:nvSpPr>
        <p:spPr bwMode="auto">
          <a:xfrm>
            <a:off x="4567238" y="4762500"/>
            <a:ext cx="76200" cy="146050"/>
          </a:xfrm>
          <a:custGeom>
            <a:avLst/>
            <a:gdLst/>
            <a:ahLst/>
            <a:cxnLst>
              <a:cxn ang="0">
                <a:pos x="0" y="185"/>
              </a:cxn>
              <a:cxn ang="0">
                <a:pos x="0" y="38"/>
              </a:cxn>
              <a:cxn ang="0">
                <a:pos x="97" y="0"/>
              </a:cxn>
              <a:cxn ang="0">
                <a:pos x="97" y="154"/>
              </a:cxn>
              <a:cxn ang="0">
                <a:pos x="0" y="185"/>
              </a:cxn>
            </a:cxnLst>
            <a:rect l="0" t="0" r="r" b="b"/>
            <a:pathLst>
              <a:path w="97" h="185">
                <a:moveTo>
                  <a:pt x="0" y="185"/>
                </a:moveTo>
                <a:lnTo>
                  <a:pt x="0" y="38"/>
                </a:lnTo>
                <a:lnTo>
                  <a:pt x="97" y="0"/>
                </a:lnTo>
                <a:lnTo>
                  <a:pt x="97" y="154"/>
                </a:lnTo>
                <a:lnTo>
                  <a:pt x="0" y="185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49" name="Freeform 29"/>
          <p:cNvSpPr>
            <a:spLocks/>
          </p:cNvSpPr>
          <p:nvPr/>
        </p:nvSpPr>
        <p:spPr bwMode="auto">
          <a:xfrm>
            <a:off x="4452938" y="4806950"/>
            <a:ext cx="76200" cy="138113"/>
          </a:xfrm>
          <a:custGeom>
            <a:avLst/>
            <a:gdLst/>
            <a:ahLst/>
            <a:cxnLst>
              <a:cxn ang="0">
                <a:pos x="0" y="174"/>
              </a:cxn>
              <a:cxn ang="0">
                <a:pos x="0" y="37"/>
              </a:cxn>
              <a:cxn ang="0">
                <a:pos x="96" y="0"/>
              </a:cxn>
              <a:cxn ang="0">
                <a:pos x="96" y="144"/>
              </a:cxn>
              <a:cxn ang="0">
                <a:pos x="0" y="174"/>
              </a:cxn>
            </a:cxnLst>
            <a:rect l="0" t="0" r="r" b="b"/>
            <a:pathLst>
              <a:path w="96" h="174">
                <a:moveTo>
                  <a:pt x="0" y="174"/>
                </a:moveTo>
                <a:lnTo>
                  <a:pt x="0" y="37"/>
                </a:lnTo>
                <a:lnTo>
                  <a:pt x="96" y="0"/>
                </a:lnTo>
                <a:lnTo>
                  <a:pt x="96" y="144"/>
                </a:lnTo>
                <a:lnTo>
                  <a:pt x="0" y="174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50" name="Freeform 30"/>
          <p:cNvSpPr>
            <a:spLocks/>
          </p:cNvSpPr>
          <p:nvPr/>
        </p:nvSpPr>
        <p:spPr bwMode="auto">
          <a:xfrm>
            <a:off x="4797425" y="4857750"/>
            <a:ext cx="74613" cy="155575"/>
          </a:xfrm>
          <a:custGeom>
            <a:avLst/>
            <a:gdLst/>
            <a:ahLst/>
            <a:cxnLst>
              <a:cxn ang="0">
                <a:pos x="0" y="196"/>
              </a:cxn>
              <a:cxn ang="0">
                <a:pos x="0" y="30"/>
              </a:cxn>
              <a:cxn ang="0">
                <a:pos x="96" y="0"/>
              </a:cxn>
              <a:cxn ang="0">
                <a:pos x="96" y="173"/>
              </a:cxn>
              <a:cxn ang="0">
                <a:pos x="0" y="196"/>
              </a:cxn>
            </a:cxnLst>
            <a:rect l="0" t="0" r="r" b="b"/>
            <a:pathLst>
              <a:path w="96" h="196">
                <a:moveTo>
                  <a:pt x="0" y="196"/>
                </a:moveTo>
                <a:lnTo>
                  <a:pt x="0" y="30"/>
                </a:lnTo>
                <a:lnTo>
                  <a:pt x="96" y="0"/>
                </a:lnTo>
                <a:lnTo>
                  <a:pt x="96" y="173"/>
                </a:lnTo>
                <a:lnTo>
                  <a:pt x="0" y="196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51" name="Freeform 31"/>
          <p:cNvSpPr>
            <a:spLocks/>
          </p:cNvSpPr>
          <p:nvPr/>
        </p:nvSpPr>
        <p:spPr bwMode="auto">
          <a:xfrm>
            <a:off x="4681538" y="4894263"/>
            <a:ext cx="76200" cy="146050"/>
          </a:xfrm>
          <a:custGeom>
            <a:avLst/>
            <a:gdLst/>
            <a:ahLst/>
            <a:cxnLst>
              <a:cxn ang="0">
                <a:pos x="0" y="186"/>
              </a:cxn>
              <a:cxn ang="0">
                <a:pos x="0" y="29"/>
              </a:cxn>
              <a:cxn ang="0">
                <a:pos x="97" y="0"/>
              </a:cxn>
              <a:cxn ang="0">
                <a:pos x="97" y="163"/>
              </a:cxn>
              <a:cxn ang="0">
                <a:pos x="0" y="186"/>
              </a:cxn>
            </a:cxnLst>
            <a:rect l="0" t="0" r="r" b="b"/>
            <a:pathLst>
              <a:path w="97" h="186">
                <a:moveTo>
                  <a:pt x="0" y="186"/>
                </a:moveTo>
                <a:lnTo>
                  <a:pt x="0" y="29"/>
                </a:lnTo>
                <a:lnTo>
                  <a:pt x="97" y="0"/>
                </a:lnTo>
                <a:lnTo>
                  <a:pt x="97" y="163"/>
                </a:lnTo>
                <a:lnTo>
                  <a:pt x="0" y="186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52" name="Freeform 32"/>
          <p:cNvSpPr>
            <a:spLocks/>
          </p:cNvSpPr>
          <p:nvPr/>
        </p:nvSpPr>
        <p:spPr bwMode="auto">
          <a:xfrm>
            <a:off x="4567238" y="4927600"/>
            <a:ext cx="76200" cy="139700"/>
          </a:xfrm>
          <a:custGeom>
            <a:avLst/>
            <a:gdLst/>
            <a:ahLst/>
            <a:cxnLst>
              <a:cxn ang="0">
                <a:pos x="0" y="175"/>
              </a:cxn>
              <a:cxn ang="0">
                <a:pos x="0" y="29"/>
              </a:cxn>
              <a:cxn ang="0">
                <a:pos x="97" y="0"/>
              </a:cxn>
              <a:cxn ang="0">
                <a:pos x="97" y="153"/>
              </a:cxn>
              <a:cxn ang="0">
                <a:pos x="0" y="175"/>
              </a:cxn>
            </a:cxnLst>
            <a:rect l="0" t="0" r="r" b="b"/>
            <a:pathLst>
              <a:path w="97" h="175">
                <a:moveTo>
                  <a:pt x="0" y="175"/>
                </a:moveTo>
                <a:lnTo>
                  <a:pt x="0" y="29"/>
                </a:lnTo>
                <a:lnTo>
                  <a:pt x="97" y="0"/>
                </a:lnTo>
                <a:lnTo>
                  <a:pt x="97" y="153"/>
                </a:lnTo>
                <a:lnTo>
                  <a:pt x="0" y="175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53" name="Freeform 33"/>
          <p:cNvSpPr>
            <a:spLocks/>
          </p:cNvSpPr>
          <p:nvPr/>
        </p:nvSpPr>
        <p:spPr bwMode="auto">
          <a:xfrm>
            <a:off x="4452938" y="4962525"/>
            <a:ext cx="76200" cy="131763"/>
          </a:xfrm>
          <a:custGeom>
            <a:avLst/>
            <a:gdLst/>
            <a:ahLst/>
            <a:cxnLst>
              <a:cxn ang="0">
                <a:pos x="0" y="164"/>
              </a:cxn>
              <a:cxn ang="0">
                <a:pos x="0" y="27"/>
              </a:cxn>
              <a:cxn ang="0">
                <a:pos x="96" y="0"/>
              </a:cxn>
              <a:cxn ang="0">
                <a:pos x="96" y="142"/>
              </a:cxn>
              <a:cxn ang="0">
                <a:pos x="0" y="164"/>
              </a:cxn>
            </a:cxnLst>
            <a:rect l="0" t="0" r="r" b="b"/>
            <a:pathLst>
              <a:path w="96" h="164">
                <a:moveTo>
                  <a:pt x="0" y="164"/>
                </a:moveTo>
                <a:lnTo>
                  <a:pt x="0" y="27"/>
                </a:lnTo>
                <a:lnTo>
                  <a:pt x="96" y="0"/>
                </a:lnTo>
                <a:lnTo>
                  <a:pt x="96" y="142"/>
                </a:lnTo>
                <a:lnTo>
                  <a:pt x="0" y="164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54" name="Freeform 34"/>
          <p:cNvSpPr>
            <a:spLocks/>
          </p:cNvSpPr>
          <p:nvPr/>
        </p:nvSpPr>
        <p:spPr bwMode="auto">
          <a:xfrm>
            <a:off x="4797425" y="5045075"/>
            <a:ext cx="74613" cy="146050"/>
          </a:xfrm>
          <a:custGeom>
            <a:avLst/>
            <a:gdLst/>
            <a:ahLst/>
            <a:cxnLst>
              <a:cxn ang="0">
                <a:pos x="0" y="186"/>
              </a:cxn>
              <a:cxn ang="0">
                <a:pos x="0" y="21"/>
              </a:cxn>
              <a:cxn ang="0">
                <a:pos x="96" y="0"/>
              </a:cxn>
              <a:cxn ang="0">
                <a:pos x="96" y="172"/>
              </a:cxn>
              <a:cxn ang="0">
                <a:pos x="0" y="186"/>
              </a:cxn>
            </a:cxnLst>
            <a:rect l="0" t="0" r="r" b="b"/>
            <a:pathLst>
              <a:path w="96" h="186">
                <a:moveTo>
                  <a:pt x="0" y="186"/>
                </a:moveTo>
                <a:lnTo>
                  <a:pt x="0" y="21"/>
                </a:lnTo>
                <a:lnTo>
                  <a:pt x="96" y="0"/>
                </a:lnTo>
                <a:lnTo>
                  <a:pt x="96" y="172"/>
                </a:lnTo>
                <a:lnTo>
                  <a:pt x="0" y="186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55" name="Freeform 35"/>
          <p:cNvSpPr>
            <a:spLocks/>
          </p:cNvSpPr>
          <p:nvPr/>
        </p:nvSpPr>
        <p:spPr bwMode="auto">
          <a:xfrm>
            <a:off x="4681538" y="5068888"/>
            <a:ext cx="76200" cy="139700"/>
          </a:xfrm>
          <a:custGeom>
            <a:avLst/>
            <a:gdLst/>
            <a:ahLst/>
            <a:cxnLst>
              <a:cxn ang="0">
                <a:pos x="0" y="175"/>
              </a:cxn>
              <a:cxn ang="0">
                <a:pos x="0" y="21"/>
              </a:cxn>
              <a:cxn ang="0">
                <a:pos x="97" y="0"/>
              </a:cxn>
              <a:cxn ang="0">
                <a:pos x="97" y="161"/>
              </a:cxn>
              <a:cxn ang="0">
                <a:pos x="0" y="175"/>
              </a:cxn>
            </a:cxnLst>
            <a:rect l="0" t="0" r="r" b="b"/>
            <a:pathLst>
              <a:path w="97" h="175">
                <a:moveTo>
                  <a:pt x="0" y="175"/>
                </a:moveTo>
                <a:lnTo>
                  <a:pt x="0" y="21"/>
                </a:lnTo>
                <a:lnTo>
                  <a:pt x="97" y="0"/>
                </a:lnTo>
                <a:lnTo>
                  <a:pt x="97" y="161"/>
                </a:lnTo>
                <a:lnTo>
                  <a:pt x="0" y="175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56" name="Freeform 36"/>
          <p:cNvSpPr>
            <a:spLocks/>
          </p:cNvSpPr>
          <p:nvPr/>
        </p:nvSpPr>
        <p:spPr bwMode="auto">
          <a:xfrm>
            <a:off x="4567238" y="5094288"/>
            <a:ext cx="76200" cy="130175"/>
          </a:xfrm>
          <a:custGeom>
            <a:avLst/>
            <a:gdLst/>
            <a:ahLst/>
            <a:cxnLst>
              <a:cxn ang="0">
                <a:pos x="0" y="165"/>
              </a:cxn>
              <a:cxn ang="0">
                <a:pos x="0" y="19"/>
              </a:cxn>
              <a:cxn ang="0">
                <a:pos x="97" y="0"/>
              </a:cxn>
              <a:cxn ang="0">
                <a:pos x="97" y="151"/>
              </a:cxn>
              <a:cxn ang="0">
                <a:pos x="0" y="165"/>
              </a:cxn>
            </a:cxnLst>
            <a:rect l="0" t="0" r="r" b="b"/>
            <a:pathLst>
              <a:path w="97" h="165">
                <a:moveTo>
                  <a:pt x="0" y="165"/>
                </a:moveTo>
                <a:lnTo>
                  <a:pt x="0" y="19"/>
                </a:lnTo>
                <a:lnTo>
                  <a:pt x="97" y="0"/>
                </a:lnTo>
                <a:lnTo>
                  <a:pt x="97" y="151"/>
                </a:lnTo>
                <a:lnTo>
                  <a:pt x="0" y="165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57" name="Freeform 37"/>
          <p:cNvSpPr>
            <a:spLocks/>
          </p:cNvSpPr>
          <p:nvPr/>
        </p:nvSpPr>
        <p:spPr bwMode="auto">
          <a:xfrm>
            <a:off x="4452938" y="5116513"/>
            <a:ext cx="76200" cy="123825"/>
          </a:xfrm>
          <a:custGeom>
            <a:avLst/>
            <a:gdLst/>
            <a:ahLst/>
            <a:cxnLst>
              <a:cxn ang="0">
                <a:pos x="0" y="157"/>
              </a:cxn>
              <a:cxn ang="0">
                <a:pos x="0" y="20"/>
              </a:cxn>
              <a:cxn ang="0">
                <a:pos x="96" y="0"/>
              </a:cxn>
              <a:cxn ang="0">
                <a:pos x="96" y="143"/>
              </a:cxn>
              <a:cxn ang="0">
                <a:pos x="0" y="157"/>
              </a:cxn>
            </a:cxnLst>
            <a:rect l="0" t="0" r="r" b="b"/>
            <a:pathLst>
              <a:path w="96" h="157">
                <a:moveTo>
                  <a:pt x="0" y="157"/>
                </a:moveTo>
                <a:lnTo>
                  <a:pt x="0" y="20"/>
                </a:lnTo>
                <a:lnTo>
                  <a:pt x="96" y="0"/>
                </a:lnTo>
                <a:lnTo>
                  <a:pt x="96" y="143"/>
                </a:lnTo>
                <a:lnTo>
                  <a:pt x="0" y="157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58" name="Freeform 38"/>
          <p:cNvSpPr>
            <a:spLocks/>
          </p:cNvSpPr>
          <p:nvPr/>
        </p:nvSpPr>
        <p:spPr bwMode="auto">
          <a:xfrm>
            <a:off x="4797425" y="5229225"/>
            <a:ext cx="74613" cy="141288"/>
          </a:xfrm>
          <a:custGeom>
            <a:avLst/>
            <a:gdLst/>
            <a:ahLst/>
            <a:cxnLst>
              <a:cxn ang="0">
                <a:pos x="0" y="178"/>
              </a:cxn>
              <a:cxn ang="0">
                <a:pos x="0" y="12"/>
              </a:cxn>
              <a:cxn ang="0">
                <a:pos x="96" y="0"/>
              </a:cxn>
              <a:cxn ang="0">
                <a:pos x="96" y="173"/>
              </a:cxn>
              <a:cxn ang="0">
                <a:pos x="0" y="178"/>
              </a:cxn>
            </a:cxnLst>
            <a:rect l="0" t="0" r="r" b="b"/>
            <a:pathLst>
              <a:path w="96" h="178">
                <a:moveTo>
                  <a:pt x="0" y="178"/>
                </a:moveTo>
                <a:lnTo>
                  <a:pt x="0" y="12"/>
                </a:lnTo>
                <a:lnTo>
                  <a:pt x="96" y="0"/>
                </a:lnTo>
                <a:lnTo>
                  <a:pt x="96" y="173"/>
                </a:lnTo>
                <a:lnTo>
                  <a:pt x="0" y="178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59" name="Freeform 39"/>
          <p:cNvSpPr>
            <a:spLocks/>
          </p:cNvSpPr>
          <p:nvPr/>
        </p:nvSpPr>
        <p:spPr bwMode="auto">
          <a:xfrm>
            <a:off x="4681538" y="5243513"/>
            <a:ext cx="76200" cy="133350"/>
          </a:xfrm>
          <a:custGeom>
            <a:avLst/>
            <a:gdLst/>
            <a:ahLst/>
            <a:cxnLst>
              <a:cxn ang="0">
                <a:pos x="0" y="168"/>
              </a:cxn>
              <a:cxn ang="0">
                <a:pos x="0" y="12"/>
              </a:cxn>
              <a:cxn ang="0">
                <a:pos x="97" y="0"/>
              </a:cxn>
              <a:cxn ang="0">
                <a:pos x="97" y="163"/>
              </a:cxn>
              <a:cxn ang="0">
                <a:pos x="0" y="168"/>
              </a:cxn>
            </a:cxnLst>
            <a:rect l="0" t="0" r="r" b="b"/>
            <a:pathLst>
              <a:path w="97" h="168">
                <a:moveTo>
                  <a:pt x="0" y="168"/>
                </a:moveTo>
                <a:lnTo>
                  <a:pt x="0" y="12"/>
                </a:lnTo>
                <a:lnTo>
                  <a:pt x="97" y="0"/>
                </a:lnTo>
                <a:lnTo>
                  <a:pt x="97" y="163"/>
                </a:lnTo>
                <a:lnTo>
                  <a:pt x="0" y="168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60" name="Freeform 40"/>
          <p:cNvSpPr>
            <a:spLocks/>
          </p:cNvSpPr>
          <p:nvPr/>
        </p:nvSpPr>
        <p:spPr bwMode="auto">
          <a:xfrm>
            <a:off x="4567238" y="5257800"/>
            <a:ext cx="76200" cy="125413"/>
          </a:xfrm>
          <a:custGeom>
            <a:avLst/>
            <a:gdLst/>
            <a:ahLst/>
            <a:cxnLst>
              <a:cxn ang="0">
                <a:pos x="0" y="158"/>
              </a:cxn>
              <a:cxn ang="0">
                <a:pos x="0" y="12"/>
              </a:cxn>
              <a:cxn ang="0">
                <a:pos x="97" y="0"/>
              </a:cxn>
              <a:cxn ang="0">
                <a:pos x="97" y="154"/>
              </a:cxn>
              <a:cxn ang="0">
                <a:pos x="0" y="158"/>
              </a:cxn>
            </a:cxnLst>
            <a:rect l="0" t="0" r="r" b="b"/>
            <a:pathLst>
              <a:path w="97" h="158">
                <a:moveTo>
                  <a:pt x="0" y="158"/>
                </a:moveTo>
                <a:lnTo>
                  <a:pt x="0" y="12"/>
                </a:lnTo>
                <a:lnTo>
                  <a:pt x="97" y="0"/>
                </a:lnTo>
                <a:lnTo>
                  <a:pt x="97" y="154"/>
                </a:lnTo>
                <a:lnTo>
                  <a:pt x="0" y="158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61" name="Freeform 41"/>
          <p:cNvSpPr>
            <a:spLocks/>
          </p:cNvSpPr>
          <p:nvPr/>
        </p:nvSpPr>
        <p:spPr bwMode="auto">
          <a:xfrm>
            <a:off x="4452938" y="5270500"/>
            <a:ext cx="76200" cy="119063"/>
          </a:xfrm>
          <a:custGeom>
            <a:avLst/>
            <a:gdLst/>
            <a:ahLst/>
            <a:cxnLst>
              <a:cxn ang="0">
                <a:pos x="0" y="148"/>
              </a:cxn>
              <a:cxn ang="0">
                <a:pos x="0" y="11"/>
              </a:cxn>
              <a:cxn ang="0">
                <a:pos x="96" y="0"/>
              </a:cxn>
              <a:cxn ang="0">
                <a:pos x="96" y="144"/>
              </a:cxn>
              <a:cxn ang="0">
                <a:pos x="0" y="148"/>
              </a:cxn>
            </a:cxnLst>
            <a:rect l="0" t="0" r="r" b="b"/>
            <a:pathLst>
              <a:path w="96" h="148">
                <a:moveTo>
                  <a:pt x="0" y="148"/>
                </a:moveTo>
                <a:lnTo>
                  <a:pt x="0" y="11"/>
                </a:lnTo>
                <a:lnTo>
                  <a:pt x="96" y="0"/>
                </a:lnTo>
                <a:lnTo>
                  <a:pt x="96" y="144"/>
                </a:lnTo>
                <a:lnTo>
                  <a:pt x="0" y="148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62" name="Freeform 42"/>
          <p:cNvSpPr>
            <a:spLocks/>
          </p:cNvSpPr>
          <p:nvPr/>
        </p:nvSpPr>
        <p:spPr bwMode="auto">
          <a:xfrm>
            <a:off x="4797425" y="5414963"/>
            <a:ext cx="74613" cy="138112"/>
          </a:xfrm>
          <a:custGeom>
            <a:avLst/>
            <a:gdLst/>
            <a:ahLst/>
            <a:cxnLst>
              <a:cxn ang="0">
                <a:pos x="0" y="169"/>
              </a:cxn>
              <a:cxn ang="0">
                <a:pos x="0" y="3"/>
              </a:cxn>
              <a:cxn ang="0">
                <a:pos x="96" y="0"/>
              </a:cxn>
              <a:cxn ang="0">
                <a:pos x="96" y="172"/>
              </a:cxn>
              <a:cxn ang="0">
                <a:pos x="0" y="169"/>
              </a:cxn>
            </a:cxnLst>
            <a:rect l="0" t="0" r="r" b="b"/>
            <a:pathLst>
              <a:path w="96" h="172">
                <a:moveTo>
                  <a:pt x="0" y="169"/>
                </a:moveTo>
                <a:lnTo>
                  <a:pt x="0" y="3"/>
                </a:lnTo>
                <a:lnTo>
                  <a:pt x="96" y="0"/>
                </a:lnTo>
                <a:lnTo>
                  <a:pt x="96" y="172"/>
                </a:lnTo>
                <a:lnTo>
                  <a:pt x="0" y="169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63" name="Freeform 43"/>
          <p:cNvSpPr>
            <a:spLocks/>
          </p:cNvSpPr>
          <p:nvPr/>
        </p:nvSpPr>
        <p:spPr bwMode="auto">
          <a:xfrm>
            <a:off x="4681538" y="5419725"/>
            <a:ext cx="76200" cy="128588"/>
          </a:xfrm>
          <a:custGeom>
            <a:avLst/>
            <a:gdLst/>
            <a:ahLst/>
            <a:cxnLst>
              <a:cxn ang="0">
                <a:pos x="0" y="159"/>
              </a:cxn>
              <a:cxn ang="0">
                <a:pos x="0" y="3"/>
              </a:cxn>
              <a:cxn ang="0">
                <a:pos x="97" y="0"/>
              </a:cxn>
              <a:cxn ang="0">
                <a:pos x="97" y="163"/>
              </a:cxn>
              <a:cxn ang="0">
                <a:pos x="0" y="159"/>
              </a:cxn>
            </a:cxnLst>
            <a:rect l="0" t="0" r="r" b="b"/>
            <a:pathLst>
              <a:path w="97" h="163">
                <a:moveTo>
                  <a:pt x="0" y="159"/>
                </a:moveTo>
                <a:lnTo>
                  <a:pt x="0" y="3"/>
                </a:lnTo>
                <a:lnTo>
                  <a:pt x="97" y="0"/>
                </a:lnTo>
                <a:lnTo>
                  <a:pt x="97" y="163"/>
                </a:lnTo>
                <a:lnTo>
                  <a:pt x="0" y="159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64" name="Freeform 44"/>
          <p:cNvSpPr>
            <a:spLocks/>
          </p:cNvSpPr>
          <p:nvPr/>
        </p:nvSpPr>
        <p:spPr bwMode="auto">
          <a:xfrm>
            <a:off x="4567238" y="5422900"/>
            <a:ext cx="76200" cy="120650"/>
          </a:xfrm>
          <a:custGeom>
            <a:avLst/>
            <a:gdLst/>
            <a:ahLst/>
            <a:cxnLst>
              <a:cxn ang="0">
                <a:pos x="0" y="149"/>
              </a:cxn>
              <a:cxn ang="0">
                <a:pos x="0" y="2"/>
              </a:cxn>
              <a:cxn ang="0">
                <a:pos x="97" y="0"/>
              </a:cxn>
              <a:cxn ang="0">
                <a:pos x="97" y="152"/>
              </a:cxn>
              <a:cxn ang="0">
                <a:pos x="0" y="149"/>
              </a:cxn>
            </a:cxnLst>
            <a:rect l="0" t="0" r="r" b="b"/>
            <a:pathLst>
              <a:path w="97" h="152">
                <a:moveTo>
                  <a:pt x="0" y="149"/>
                </a:moveTo>
                <a:lnTo>
                  <a:pt x="0" y="2"/>
                </a:lnTo>
                <a:lnTo>
                  <a:pt x="97" y="0"/>
                </a:lnTo>
                <a:lnTo>
                  <a:pt x="97" y="152"/>
                </a:lnTo>
                <a:lnTo>
                  <a:pt x="0" y="149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65" name="Freeform 45"/>
          <p:cNvSpPr>
            <a:spLocks/>
          </p:cNvSpPr>
          <p:nvPr/>
        </p:nvSpPr>
        <p:spPr bwMode="auto">
          <a:xfrm>
            <a:off x="4452938" y="5426075"/>
            <a:ext cx="76200" cy="114300"/>
          </a:xfrm>
          <a:custGeom>
            <a:avLst/>
            <a:gdLst/>
            <a:ahLst/>
            <a:cxnLst>
              <a:cxn ang="0">
                <a:pos x="0" y="141"/>
              </a:cxn>
              <a:cxn ang="0">
                <a:pos x="0" y="4"/>
              </a:cxn>
              <a:cxn ang="0">
                <a:pos x="96" y="0"/>
              </a:cxn>
              <a:cxn ang="0">
                <a:pos x="96" y="144"/>
              </a:cxn>
              <a:cxn ang="0">
                <a:pos x="0" y="141"/>
              </a:cxn>
            </a:cxnLst>
            <a:rect l="0" t="0" r="r" b="b"/>
            <a:pathLst>
              <a:path w="96" h="144">
                <a:moveTo>
                  <a:pt x="0" y="141"/>
                </a:moveTo>
                <a:lnTo>
                  <a:pt x="0" y="4"/>
                </a:lnTo>
                <a:lnTo>
                  <a:pt x="96" y="0"/>
                </a:lnTo>
                <a:lnTo>
                  <a:pt x="96" y="144"/>
                </a:lnTo>
                <a:lnTo>
                  <a:pt x="0" y="141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66" name="Freeform 46"/>
          <p:cNvSpPr>
            <a:spLocks/>
          </p:cNvSpPr>
          <p:nvPr/>
        </p:nvSpPr>
        <p:spPr bwMode="auto">
          <a:xfrm>
            <a:off x="4797425" y="5597525"/>
            <a:ext cx="74613" cy="141288"/>
          </a:xfrm>
          <a:custGeom>
            <a:avLst/>
            <a:gdLst/>
            <a:ahLst/>
            <a:cxnLst>
              <a:cxn ang="0">
                <a:pos x="0" y="166"/>
              </a:cxn>
              <a:cxn ang="0">
                <a:pos x="0" y="0"/>
              </a:cxn>
              <a:cxn ang="0">
                <a:pos x="96" y="6"/>
              </a:cxn>
              <a:cxn ang="0">
                <a:pos x="96" y="178"/>
              </a:cxn>
              <a:cxn ang="0">
                <a:pos x="0" y="166"/>
              </a:cxn>
            </a:cxnLst>
            <a:rect l="0" t="0" r="r" b="b"/>
            <a:pathLst>
              <a:path w="96" h="178">
                <a:moveTo>
                  <a:pt x="0" y="166"/>
                </a:moveTo>
                <a:lnTo>
                  <a:pt x="0" y="0"/>
                </a:lnTo>
                <a:lnTo>
                  <a:pt x="96" y="6"/>
                </a:lnTo>
                <a:lnTo>
                  <a:pt x="96" y="178"/>
                </a:lnTo>
                <a:lnTo>
                  <a:pt x="0" y="166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67" name="Freeform 47"/>
          <p:cNvSpPr>
            <a:spLocks/>
          </p:cNvSpPr>
          <p:nvPr/>
        </p:nvSpPr>
        <p:spPr bwMode="auto">
          <a:xfrm>
            <a:off x="4681538" y="5589588"/>
            <a:ext cx="76200" cy="133350"/>
          </a:xfrm>
          <a:custGeom>
            <a:avLst/>
            <a:gdLst/>
            <a:ahLst/>
            <a:cxnLst>
              <a:cxn ang="0">
                <a:pos x="0" y="155"/>
              </a:cxn>
              <a:cxn ang="0">
                <a:pos x="0" y="0"/>
              </a:cxn>
              <a:cxn ang="0">
                <a:pos x="97" y="5"/>
              </a:cxn>
              <a:cxn ang="0">
                <a:pos x="97" y="168"/>
              </a:cxn>
              <a:cxn ang="0">
                <a:pos x="0" y="155"/>
              </a:cxn>
            </a:cxnLst>
            <a:rect l="0" t="0" r="r" b="b"/>
            <a:pathLst>
              <a:path w="97" h="168">
                <a:moveTo>
                  <a:pt x="0" y="155"/>
                </a:moveTo>
                <a:lnTo>
                  <a:pt x="0" y="0"/>
                </a:lnTo>
                <a:lnTo>
                  <a:pt x="97" y="5"/>
                </a:lnTo>
                <a:lnTo>
                  <a:pt x="97" y="168"/>
                </a:lnTo>
                <a:lnTo>
                  <a:pt x="0" y="155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68" name="Freeform 48"/>
          <p:cNvSpPr>
            <a:spLocks/>
          </p:cNvSpPr>
          <p:nvPr/>
        </p:nvSpPr>
        <p:spPr bwMode="auto">
          <a:xfrm>
            <a:off x="4567238" y="5583238"/>
            <a:ext cx="76200" cy="125412"/>
          </a:xfrm>
          <a:custGeom>
            <a:avLst/>
            <a:gdLst/>
            <a:ahLst/>
            <a:cxnLst>
              <a:cxn ang="0">
                <a:pos x="0" y="148"/>
              </a:cxn>
              <a:cxn ang="0">
                <a:pos x="0" y="0"/>
              </a:cxn>
              <a:cxn ang="0">
                <a:pos x="97" y="6"/>
              </a:cxn>
              <a:cxn ang="0">
                <a:pos x="97" y="159"/>
              </a:cxn>
              <a:cxn ang="0">
                <a:pos x="0" y="148"/>
              </a:cxn>
            </a:cxnLst>
            <a:rect l="0" t="0" r="r" b="b"/>
            <a:pathLst>
              <a:path w="97" h="159">
                <a:moveTo>
                  <a:pt x="0" y="148"/>
                </a:moveTo>
                <a:lnTo>
                  <a:pt x="0" y="0"/>
                </a:lnTo>
                <a:lnTo>
                  <a:pt x="97" y="6"/>
                </a:lnTo>
                <a:lnTo>
                  <a:pt x="97" y="159"/>
                </a:lnTo>
                <a:lnTo>
                  <a:pt x="0" y="148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69" name="Freeform 49"/>
          <p:cNvSpPr>
            <a:spLocks/>
          </p:cNvSpPr>
          <p:nvPr/>
        </p:nvSpPr>
        <p:spPr bwMode="auto">
          <a:xfrm>
            <a:off x="4452938" y="5576888"/>
            <a:ext cx="76200" cy="117475"/>
          </a:xfrm>
          <a:custGeom>
            <a:avLst/>
            <a:gdLst/>
            <a:ahLst/>
            <a:cxnLst>
              <a:cxn ang="0">
                <a:pos x="0" y="137"/>
              </a:cxn>
              <a:cxn ang="0">
                <a:pos x="0" y="0"/>
              </a:cxn>
              <a:cxn ang="0">
                <a:pos x="96" y="6"/>
              </a:cxn>
              <a:cxn ang="0">
                <a:pos x="96" y="149"/>
              </a:cxn>
              <a:cxn ang="0">
                <a:pos x="0" y="137"/>
              </a:cxn>
            </a:cxnLst>
            <a:rect l="0" t="0" r="r" b="b"/>
            <a:pathLst>
              <a:path w="96" h="149">
                <a:moveTo>
                  <a:pt x="0" y="137"/>
                </a:moveTo>
                <a:lnTo>
                  <a:pt x="0" y="0"/>
                </a:lnTo>
                <a:lnTo>
                  <a:pt x="96" y="6"/>
                </a:lnTo>
                <a:lnTo>
                  <a:pt x="96" y="149"/>
                </a:lnTo>
                <a:lnTo>
                  <a:pt x="0" y="137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70" name="Freeform 50"/>
          <p:cNvSpPr>
            <a:spLocks/>
          </p:cNvSpPr>
          <p:nvPr/>
        </p:nvSpPr>
        <p:spPr bwMode="auto">
          <a:xfrm>
            <a:off x="4797425" y="5776913"/>
            <a:ext cx="74613" cy="149225"/>
          </a:xfrm>
          <a:custGeom>
            <a:avLst/>
            <a:gdLst/>
            <a:ahLst/>
            <a:cxnLst>
              <a:cxn ang="0">
                <a:pos x="0" y="165"/>
              </a:cxn>
              <a:cxn ang="0">
                <a:pos x="0" y="0"/>
              </a:cxn>
              <a:cxn ang="0">
                <a:pos x="96" y="15"/>
              </a:cxn>
              <a:cxn ang="0">
                <a:pos x="96" y="187"/>
              </a:cxn>
              <a:cxn ang="0">
                <a:pos x="0" y="165"/>
              </a:cxn>
            </a:cxnLst>
            <a:rect l="0" t="0" r="r" b="b"/>
            <a:pathLst>
              <a:path w="96" h="187">
                <a:moveTo>
                  <a:pt x="0" y="165"/>
                </a:moveTo>
                <a:lnTo>
                  <a:pt x="0" y="0"/>
                </a:lnTo>
                <a:lnTo>
                  <a:pt x="96" y="15"/>
                </a:lnTo>
                <a:lnTo>
                  <a:pt x="96" y="187"/>
                </a:lnTo>
                <a:lnTo>
                  <a:pt x="0" y="165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71" name="Freeform 51"/>
          <p:cNvSpPr>
            <a:spLocks/>
          </p:cNvSpPr>
          <p:nvPr/>
        </p:nvSpPr>
        <p:spPr bwMode="auto">
          <a:xfrm>
            <a:off x="4681538" y="5757863"/>
            <a:ext cx="76200" cy="141287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97" y="15"/>
              </a:cxn>
              <a:cxn ang="0">
                <a:pos x="97" y="177"/>
              </a:cxn>
              <a:cxn ang="0">
                <a:pos x="0" y="156"/>
              </a:cxn>
            </a:cxnLst>
            <a:rect l="0" t="0" r="r" b="b"/>
            <a:pathLst>
              <a:path w="97" h="177">
                <a:moveTo>
                  <a:pt x="0" y="156"/>
                </a:moveTo>
                <a:lnTo>
                  <a:pt x="0" y="0"/>
                </a:lnTo>
                <a:lnTo>
                  <a:pt x="97" y="15"/>
                </a:lnTo>
                <a:lnTo>
                  <a:pt x="97" y="177"/>
                </a:lnTo>
                <a:lnTo>
                  <a:pt x="0" y="156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72" name="Freeform 52"/>
          <p:cNvSpPr>
            <a:spLocks/>
          </p:cNvSpPr>
          <p:nvPr/>
        </p:nvSpPr>
        <p:spPr bwMode="auto">
          <a:xfrm>
            <a:off x="4567238" y="5740400"/>
            <a:ext cx="76200" cy="133350"/>
          </a:xfrm>
          <a:custGeom>
            <a:avLst/>
            <a:gdLst/>
            <a:ahLst/>
            <a:cxnLst>
              <a:cxn ang="0">
                <a:pos x="0" y="147"/>
              </a:cxn>
              <a:cxn ang="0">
                <a:pos x="0" y="0"/>
              </a:cxn>
              <a:cxn ang="0">
                <a:pos x="97" y="15"/>
              </a:cxn>
              <a:cxn ang="0">
                <a:pos x="97" y="168"/>
              </a:cxn>
              <a:cxn ang="0">
                <a:pos x="0" y="147"/>
              </a:cxn>
            </a:cxnLst>
            <a:rect l="0" t="0" r="r" b="b"/>
            <a:pathLst>
              <a:path w="97" h="168">
                <a:moveTo>
                  <a:pt x="0" y="147"/>
                </a:moveTo>
                <a:lnTo>
                  <a:pt x="0" y="0"/>
                </a:lnTo>
                <a:lnTo>
                  <a:pt x="97" y="15"/>
                </a:lnTo>
                <a:lnTo>
                  <a:pt x="97" y="168"/>
                </a:lnTo>
                <a:lnTo>
                  <a:pt x="0" y="147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73" name="Freeform 53"/>
          <p:cNvSpPr>
            <a:spLocks/>
          </p:cNvSpPr>
          <p:nvPr/>
        </p:nvSpPr>
        <p:spPr bwMode="auto">
          <a:xfrm>
            <a:off x="4452938" y="5724525"/>
            <a:ext cx="76200" cy="125413"/>
          </a:xfrm>
          <a:custGeom>
            <a:avLst/>
            <a:gdLst/>
            <a:ahLst/>
            <a:cxnLst>
              <a:cxn ang="0">
                <a:pos x="0" y="137"/>
              </a:cxn>
              <a:cxn ang="0">
                <a:pos x="0" y="0"/>
              </a:cxn>
              <a:cxn ang="0">
                <a:pos x="96" y="14"/>
              </a:cxn>
              <a:cxn ang="0">
                <a:pos x="96" y="158"/>
              </a:cxn>
              <a:cxn ang="0">
                <a:pos x="0" y="137"/>
              </a:cxn>
            </a:cxnLst>
            <a:rect l="0" t="0" r="r" b="b"/>
            <a:pathLst>
              <a:path w="96" h="158">
                <a:moveTo>
                  <a:pt x="0" y="137"/>
                </a:moveTo>
                <a:lnTo>
                  <a:pt x="0" y="0"/>
                </a:lnTo>
                <a:lnTo>
                  <a:pt x="96" y="14"/>
                </a:lnTo>
                <a:lnTo>
                  <a:pt x="96" y="158"/>
                </a:lnTo>
                <a:lnTo>
                  <a:pt x="0" y="137"/>
                </a:lnTo>
                <a:close/>
              </a:path>
            </a:pathLst>
          </a:custGeom>
          <a:solidFill>
            <a:srgbClr val="B2EFF9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74" name="Rectangle 54"/>
          <p:cNvSpPr>
            <a:spLocks noChangeArrowheads="1"/>
          </p:cNvSpPr>
          <p:nvPr/>
        </p:nvSpPr>
        <p:spPr bwMode="auto">
          <a:xfrm>
            <a:off x="5286375" y="5446713"/>
            <a:ext cx="38100" cy="76200"/>
          </a:xfrm>
          <a:prstGeom prst="rect">
            <a:avLst/>
          </a:prstGeom>
          <a:solidFill>
            <a:srgbClr val="68A5D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75" name="Freeform 55"/>
          <p:cNvSpPr>
            <a:spLocks/>
          </p:cNvSpPr>
          <p:nvPr/>
        </p:nvSpPr>
        <p:spPr bwMode="auto">
          <a:xfrm>
            <a:off x="5348288" y="5446713"/>
            <a:ext cx="38100" cy="76200"/>
          </a:xfrm>
          <a:custGeom>
            <a:avLst/>
            <a:gdLst/>
            <a:ahLst/>
            <a:cxnLst>
              <a:cxn ang="0">
                <a:pos x="47" y="95"/>
              </a:cxn>
              <a:cxn ang="0">
                <a:pos x="47" y="1"/>
              </a:cxn>
              <a:cxn ang="0">
                <a:pos x="0" y="0"/>
              </a:cxn>
              <a:cxn ang="0">
                <a:pos x="0" y="97"/>
              </a:cxn>
              <a:cxn ang="0">
                <a:pos x="47" y="95"/>
              </a:cxn>
            </a:cxnLst>
            <a:rect l="0" t="0" r="r" b="b"/>
            <a:pathLst>
              <a:path w="47" h="97">
                <a:moveTo>
                  <a:pt x="47" y="95"/>
                </a:moveTo>
                <a:lnTo>
                  <a:pt x="47" y="1"/>
                </a:lnTo>
                <a:lnTo>
                  <a:pt x="0" y="0"/>
                </a:lnTo>
                <a:lnTo>
                  <a:pt x="0" y="97"/>
                </a:lnTo>
                <a:lnTo>
                  <a:pt x="47" y="95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76" name="Freeform 56"/>
          <p:cNvSpPr>
            <a:spLocks/>
          </p:cNvSpPr>
          <p:nvPr/>
        </p:nvSpPr>
        <p:spPr bwMode="auto">
          <a:xfrm>
            <a:off x="5411788" y="5448300"/>
            <a:ext cx="36512" cy="74613"/>
          </a:xfrm>
          <a:custGeom>
            <a:avLst/>
            <a:gdLst/>
            <a:ahLst/>
            <a:cxnLst>
              <a:cxn ang="0">
                <a:pos x="48" y="93"/>
              </a:cxn>
              <a:cxn ang="0">
                <a:pos x="48" y="0"/>
              </a:cxn>
              <a:cxn ang="0">
                <a:pos x="0" y="0"/>
              </a:cxn>
              <a:cxn ang="0">
                <a:pos x="0" y="94"/>
              </a:cxn>
              <a:cxn ang="0">
                <a:pos x="48" y="93"/>
              </a:cxn>
            </a:cxnLst>
            <a:rect l="0" t="0" r="r" b="b"/>
            <a:pathLst>
              <a:path w="48" h="94">
                <a:moveTo>
                  <a:pt x="48" y="93"/>
                </a:moveTo>
                <a:lnTo>
                  <a:pt x="48" y="0"/>
                </a:lnTo>
                <a:lnTo>
                  <a:pt x="0" y="0"/>
                </a:lnTo>
                <a:lnTo>
                  <a:pt x="0" y="94"/>
                </a:lnTo>
                <a:lnTo>
                  <a:pt x="48" y="93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77" name="Rectangle 57"/>
          <p:cNvSpPr>
            <a:spLocks noChangeArrowheads="1"/>
          </p:cNvSpPr>
          <p:nvPr/>
        </p:nvSpPr>
        <p:spPr bwMode="auto">
          <a:xfrm>
            <a:off x="5473700" y="5448300"/>
            <a:ext cx="36513" cy="73025"/>
          </a:xfrm>
          <a:prstGeom prst="rect">
            <a:avLst/>
          </a:prstGeom>
          <a:solidFill>
            <a:srgbClr val="68A5D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78" name="Freeform 58"/>
          <p:cNvSpPr>
            <a:spLocks/>
          </p:cNvSpPr>
          <p:nvPr/>
        </p:nvSpPr>
        <p:spPr bwMode="auto">
          <a:xfrm>
            <a:off x="5535613" y="5448300"/>
            <a:ext cx="38100" cy="73025"/>
          </a:xfrm>
          <a:custGeom>
            <a:avLst/>
            <a:gdLst/>
            <a:ahLst/>
            <a:cxnLst>
              <a:cxn ang="0">
                <a:pos x="47" y="91"/>
              </a:cxn>
              <a:cxn ang="0">
                <a:pos x="47" y="1"/>
              </a:cxn>
              <a:cxn ang="0">
                <a:pos x="0" y="0"/>
              </a:cxn>
              <a:cxn ang="0">
                <a:pos x="0" y="92"/>
              </a:cxn>
              <a:cxn ang="0">
                <a:pos x="47" y="91"/>
              </a:cxn>
            </a:cxnLst>
            <a:rect l="0" t="0" r="r" b="b"/>
            <a:pathLst>
              <a:path w="47" h="92">
                <a:moveTo>
                  <a:pt x="47" y="91"/>
                </a:moveTo>
                <a:lnTo>
                  <a:pt x="47" y="1"/>
                </a:lnTo>
                <a:lnTo>
                  <a:pt x="0" y="0"/>
                </a:lnTo>
                <a:lnTo>
                  <a:pt x="0" y="92"/>
                </a:lnTo>
                <a:lnTo>
                  <a:pt x="47" y="91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79" name="Rectangle 59"/>
          <p:cNvSpPr>
            <a:spLocks noChangeArrowheads="1"/>
          </p:cNvSpPr>
          <p:nvPr/>
        </p:nvSpPr>
        <p:spPr bwMode="auto">
          <a:xfrm>
            <a:off x="5597525" y="5449888"/>
            <a:ext cx="38100" cy="71437"/>
          </a:xfrm>
          <a:prstGeom prst="rect">
            <a:avLst/>
          </a:prstGeom>
          <a:solidFill>
            <a:srgbClr val="68A5D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80" name="Freeform 60"/>
          <p:cNvSpPr>
            <a:spLocks/>
          </p:cNvSpPr>
          <p:nvPr/>
        </p:nvSpPr>
        <p:spPr bwMode="auto">
          <a:xfrm>
            <a:off x="5286375" y="5559425"/>
            <a:ext cx="38100" cy="77788"/>
          </a:xfrm>
          <a:custGeom>
            <a:avLst/>
            <a:gdLst/>
            <a:ahLst/>
            <a:cxnLst>
              <a:cxn ang="0">
                <a:pos x="47" y="95"/>
              </a:cxn>
              <a:cxn ang="0">
                <a:pos x="47" y="0"/>
              </a:cxn>
              <a:cxn ang="0">
                <a:pos x="0" y="0"/>
              </a:cxn>
              <a:cxn ang="0">
                <a:pos x="0" y="97"/>
              </a:cxn>
              <a:cxn ang="0">
                <a:pos x="47" y="95"/>
              </a:cxn>
            </a:cxnLst>
            <a:rect l="0" t="0" r="r" b="b"/>
            <a:pathLst>
              <a:path w="47" h="97">
                <a:moveTo>
                  <a:pt x="47" y="95"/>
                </a:moveTo>
                <a:lnTo>
                  <a:pt x="47" y="0"/>
                </a:lnTo>
                <a:lnTo>
                  <a:pt x="0" y="0"/>
                </a:lnTo>
                <a:lnTo>
                  <a:pt x="0" y="97"/>
                </a:lnTo>
                <a:lnTo>
                  <a:pt x="47" y="95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81" name="Freeform 61"/>
          <p:cNvSpPr>
            <a:spLocks/>
          </p:cNvSpPr>
          <p:nvPr/>
        </p:nvSpPr>
        <p:spPr bwMode="auto">
          <a:xfrm>
            <a:off x="5348288" y="5557838"/>
            <a:ext cx="38100" cy="76200"/>
          </a:xfrm>
          <a:custGeom>
            <a:avLst/>
            <a:gdLst/>
            <a:ahLst/>
            <a:cxnLst>
              <a:cxn ang="0">
                <a:pos x="47" y="96"/>
              </a:cxn>
              <a:cxn ang="0">
                <a:pos x="47" y="0"/>
              </a:cxn>
              <a:cxn ang="0">
                <a:pos x="0" y="1"/>
              </a:cxn>
              <a:cxn ang="0">
                <a:pos x="0" y="97"/>
              </a:cxn>
              <a:cxn ang="0">
                <a:pos x="47" y="96"/>
              </a:cxn>
            </a:cxnLst>
            <a:rect l="0" t="0" r="r" b="b"/>
            <a:pathLst>
              <a:path w="47" h="97">
                <a:moveTo>
                  <a:pt x="47" y="96"/>
                </a:moveTo>
                <a:lnTo>
                  <a:pt x="47" y="0"/>
                </a:lnTo>
                <a:lnTo>
                  <a:pt x="0" y="1"/>
                </a:lnTo>
                <a:lnTo>
                  <a:pt x="0" y="97"/>
                </a:lnTo>
                <a:lnTo>
                  <a:pt x="47" y="96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82" name="Freeform 62"/>
          <p:cNvSpPr>
            <a:spLocks/>
          </p:cNvSpPr>
          <p:nvPr/>
        </p:nvSpPr>
        <p:spPr bwMode="auto">
          <a:xfrm>
            <a:off x="5411788" y="5556250"/>
            <a:ext cx="36512" cy="76200"/>
          </a:xfrm>
          <a:custGeom>
            <a:avLst/>
            <a:gdLst/>
            <a:ahLst/>
            <a:cxnLst>
              <a:cxn ang="0">
                <a:pos x="48" y="93"/>
              </a:cxn>
              <a:cxn ang="0">
                <a:pos x="48" y="0"/>
              </a:cxn>
              <a:cxn ang="0">
                <a:pos x="0" y="1"/>
              </a:cxn>
              <a:cxn ang="0">
                <a:pos x="0" y="96"/>
              </a:cxn>
              <a:cxn ang="0">
                <a:pos x="48" y="93"/>
              </a:cxn>
            </a:cxnLst>
            <a:rect l="0" t="0" r="r" b="b"/>
            <a:pathLst>
              <a:path w="48" h="96">
                <a:moveTo>
                  <a:pt x="48" y="93"/>
                </a:moveTo>
                <a:lnTo>
                  <a:pt x="48" y="0"/>
                </a:lnTo>
                <a:lnTo>
                  <a:pt x="0" y="1"/>
                </a:lnTo>
                <a:lnTo>
                  <a:pt x="0" y="96"/>
                </a:lnTo>
                <a:lnTo>
                  <a:pt x="48" y="93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83" name="Freeform 63"/>
          <p:cNvSpPr>
            <a:spLocks/>
          </p:cNvSpPr>
          <p:nvPr/>
        </p:nvSpPr>
        <p:spPr bwMode="auto">
          <a:xfrm>
            <a:off x="5473700" y="5554663"/>
            <a:ext cx="36513" cy="74612"/>
          </a:xfrm>
          <a:custGeom>
            <a:avLst/>
            <a:gdLst/>
            <a:ahLst/>
            <a:cxnLst>
              <a:cxn ang="0">
                <a:pos x="47" y="92"/>
              </a:cxn>
              <a:cxn ang="0">
                <a:pos x="47" y="0"/>
              </a:cxn>
              <a:cxn ang="0">
                <a:pos x="0" y="1"/>
              </a:cxn>
              <a:cxn ang="0">
                <a:pos x="0" y="93"/>
              </a:cxn>
              <a:cxn ang="0">
                <a:pos x="47" y="92"/>
              </a:cxn>
            </a:cxnLst>
            <a:rect l="0" t="0" r="r" b="b"/>
            <a:pathLst>
              <a:path w="47" h="93">
                <a:moveTo>
                  <a:pt x="47" y="92"/>
                </a:moveTo>
                <a:lnTo>
                  <a:pt x="47" y="0"/>
                </a:lnTo>
                <a:lnTo>
                  <a:pt x="0" y="1"/>
                </a:lnTo>
                <a:lnTo>
                  <a:pt x="0" y="93"/>
                </a:lnTo>
                <a:lnTo>
                  <a:pt x="47" y="92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84" name="Freeform 64"/>
          <p:cNvSpPr>
            <a:spLocks/>
          </p:cNvSpPr>
          <p:nvPr/>
        </p:nvSpPr>
        <p:spPr bwMode="auto">
          <a:xfrm>
            <a:off x="5535613" y="5554663"/>
            <a:ext cx="38100" cy="73025"/>
          </a:xfrm>
          <a:custGeom>
            <a:avLst/>
            <a:gdLst/>
            <a:ahLst/>
            <a:cxnLst>
              <a:cxn ang="0">
                <a:pos x="47" y="90"/>
              </a:cxn>
              <a:cxn ang="0">
                <a:pos x="47" y="0"/>
              </a:cxn>
              <a:cxn ang="0">
                <a:pos x="0" y="0"/>
              </a:cxn>
              <a:cxn ang="0">
                <a:pos x="0" y="92"/>
              </a:cxn>
              <a:cxn ang="0">
                <a:pos x="47" y="90"/>
              </a:cxn>
            </a:cxnLst>
            <a:rect l="0" t="0" r="r" b="b"/>
            <a:pathLst>
              <a:path w="47" h="92">
                <a:moveTo>
                  <a:pt x="47" y="90"/>
                </a:moveTo>
                <a:lnTo>
                  <a:pt x="47" y="0"/>
                </a:lnTo>
                <a:lnTo>
                  <a:pt x="0" y="0"/>
                </a:lnTo>
                <a:lnTo>
                  <a:pt x="0" y="92"/>
                </a:lnTo>
                <a:lnTo>
                  <a:pt x="47" y="90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85" name="Freeform 65"/>
          <p:cNvSpPr>
            <a:spLocks/>
          </p:cNvSpPr>
          <p:nvPr/>
        </p:nvSpPr>
        <p:spPr bwMode="auto">
          <a:xfrm>
            <a:off x="5597525" y="5553075"/>
            <a:ext cx="38100" cy="71438"/>
          </a:xfrm>
          <a:custGeom>
            <a:avLst/>
            <a:gdLst/>
            <a:ahLst/>
            <a:cxnLst>
              <a:cxn ang="0">
                <a:pos x="48" y="90"/>
              </a:cxn>
              <a:cxn ang="0">
                <a:pos x="48" y="0"/>
              </a:cxn>
              <a:cxn ang="0">
                <a:pos x="0" y="2"/>
              </a:cxn>
              <a:cxn ang="0">
                <a:pos x="0" y="91"/>
              </a:cxn>
              <a:cxn ang="0">
                <a:pos x="48" y="90"/>
              </a:cxn>
            </a:cxnLst>
            <a:rect l="0" t="0" r="r" b="b"/>
            <a:pathLst>
              <a:path w="48" h="91">
                <a:moveTo>
                  <a:pt x="48" y="90"/>
                </a:moveTo>
                <a:lnTo>
                  <a:pt x="48" y="0"/>
                </a:lnTo>
                <a:lnTo>
                  <a:pt x="0" y="2"/>
                </a:lnTo>
                <a:lnTo>
                  <a:pt x="0" y="91"/>
                </a:lnTo>
                <a:lnTo>
                  <a:pt x="48" y="90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86" name="Freeform 66"/>
          <p:cNvSpPr>
            <a:spLocks/>
          </p:cNvSpPr>
          <p:nvPr/>
        </p:nvSpPr>
        <p:spPr bwMode="auto">
          <a:xfrm>
            <a:off x="5286375" y="5670550"/>
            <a:ext cx="38100" cy="79375"/>
          </a:xfrm>
          <a:custGeom>
            <a:avLst/>
            <a:gdLst/>
            <a:ahLst/>
            <a:cxnLst>
              <a:cxn ang="0">
                <a:pos x="47" y="97"/>
              </a:cxn>
              <a:cxn ang="0">
                <a:pos x="47" y="0"/>
              </a:cxn>
              <a:cxn ang="0">
                <a:pos x="0" y="2"/>
              </a:cxn>
              <a:cxn ang="0">
                <a:pos x="0" y="100"/>
              </a:cxn>
              <a:cxn ang="0">
                <a:pos x="47" y="97"/>
              </a:cxn>
            </a:cxnLst>
            <a:rect l="0" t="0" r="r" b="b"/>
            <a:pathLst>
              <a:path w="47" h="100">
                <a:moveTo>
                  <a:pt x="47" y="97"/>
                </a:moveTo>
                <a:lnTo>
                  <a:pt x="47" y="0"/>
                </a:lnTo>
                <a:lnTo>
                  <a:pt x="0" y="2"/>
                </a:lnTo>
                <a:lnTo>
                  <a:pt x="0" y="100"/>
                </a:lnTo>
                <a:lnTo>
                  <a:pt x="47" y="97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87" name="Freeform 67"/>
          <p:cNvSpPr>
            <a:spLocks/>
          </p:cNvSpPr>
          <p:nvPr/>
        </p:nvSpPr>
        <p:spPr bwMode="auto">
          <a:xfrm>
            <a:off x="5348288" y="5667375"/>
            <a:ext cx="38100" cy="77788"/>
          </a:xfrm>
          <a:custGeom>
            <a:avLst/>
            <a:gdLst/>
            <a:ahLst/>
            <a:cxnLst>
              <a:cxn ang="0">
                <a:pos x="47" y="94"/>
              </a:cxn>
              <a:cxn ang="0">
                <a:pos x="47" y="0"/>
              </a:cxn>
              <a:cxn ang="0">
                <a:pos x="0" y="2"/>
              </a:cxn>
              <a:cxn ang="0">
                <a:pos x="0" y="97"/>
              </a:cxn>
              <a:cxn ang="0">
                <a:pos x="47" y="94"/>
              </a:cxn>
            </a:cxnLst>
            <a:rect l="0" t="0" r="r" b="b"/>
            <a:pathLst>
              <a:path w="47" h="97">
                <a:moveTo>
                  <a:pt x="47" y="94"/>
                </a:moveTo>
                <a:lnTo>
                  <a:pt x="47" y="0"/>
                </a:lnTo>
                <a:lnTo>
                  <a:pt x="0" y="2"/>
                </a:lnTo>
                <a:lnTo>
                  <a:pt x="0" y="97"/>
                </a:lnTo>
                <a:lnTo>
                  <a:pt x="47" y="94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88" name="Freeform 68"/>
          <p:cNvSpPr>
            <a:spLocks/>
          </p:cNvSpPr>
          <p:nvPr/>
        </p:nvSpPr>
        <p:spPr bwMode="auto">
          <a:xfrm>
            <a:off x="5411788" y="5665788"/>
            <a:ext cx="36512" cy="76200"/>
          </a:xfrm>
          <a:custGeom>
            <a:avLst/>
            <a:gdLst/>
            <a:ahLst/>
            <a:cxnLst>
              <a:cxn ang="0">
                <a:pos x="48" y="93"/>
              </a:cxn>
              <a:cxn ang="0">
                <a:pos x="48" y="0"/>
              </a:cxn>
              <a:cxn ang="0">
                <a:pos x="0" y="2"/>
              </a:cxn>
              <a:cxn ang="0">
                <a:pos x="0" y="97"/>
              </a:cxn>
              <a:cxn ang="0">
                <a:pos x="48" y="93"/>
              </a:cxn>
            </a:cxnLst>
            <a:rect l="0" t="0" r="r" b="b"/>
            <a:pathLst>
              <a:path w="48" h="97">
                <a:moveTo>
                  <a:pt x="48" y="93"/>
                </a:moveTo>
                <a:lnTo>
                  <a:pt x="48" y="0"/>
                </a:lnTo>
                <a:lnTo>
                  <a:pt x="0" y="2"/>
                </a:lnTo>
                <a:lnTo>
                  <a:pt x="0" y="97"/>
                </a:lnTo>
                <a:lnTo>
                  <a:pt x="48" y="93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89" name="Freeform 69"/>
          <p:cNvSpPr>
            <a:spLocks/>
          </p:cNvSpPr>
          <p:nvPr/>
        </p:nvSpPr>
        <p:spPr bwMode="auto">
          <a:xfrm>
            <a:off x="5473700" y="5662613"/>
            <a:ext cx="36513" cy="74612"/>
          </a:xfrm>
          <a:custGeom>
            <a:avLst/>
            <a:gdLst/>
            <a:ahLst/>
            <a:cxnLst>
              <a:cxn ang="0">
                <a:pos x="47" y="92"/>
              </a:cxn>
              <a:cxn ang="0">
                <a:pos x="47" y="0"/>
              </a:cxn>
              <a:cxn ang="0">
                <a:pos x="0" y="2"/>
              </a:cxn>
              <a:cxn ang="0">
                <a:pos x="0" y="94"/>
              </a:cxn>
              <a:cxn ang="0">
                <a:pos x="47" y="92"/>
              </a:cxn>
            </a:cxnLst>
            <a:rect l="0" t="0" r="r" b="b"/>
            <a:pathLst>
              <a:path w="47" h="94">
                <a:moveTo>
                  <a:pt x="47" y="92"/>
                </a:moveTo>
                <a:lnTo>
                  <a:pt x="47" y="0"/>
                </a:lnTo>
                <a:lnTo>
                  <a:pt x="0" y="2"/>
                </a:lnTo>
                <a:lnTo>
                  <a:pt x="0" y="94"/>
                </a:lnTo>
                <a:lnTo>
                  <a:pt x="47" y="92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90" name="Freeform 70"/>
          <p:cNvSpPr>
            <a:spLocks/>
          </p:cNvSpPr>
          <p:nvPr/>
        </p:nvSpPr>
        <p:spPr bwMode="auto">
          <a:xfrm>
            <a:off x="5535613" y="5659438"/>
            <a:ext cx="38100" cy="74612"/>
          </a:xfrm>
          <a:custGeom>
            <a:avLst/>
            <a:gdLst/>
            <a:ahLst/>
            <a:cxnLst>
              <a:cxn ang="0">
                <a:pos x="47" y="90"/>
              </a:cxn>
              <a:cxn ang="0">
                <a:pos x="47" y="0"/>
              </a:cxn>
              <a:cxn ang="0">
                <a:pos x="0" y="1"/>
              </a:cxn>
              <a:cxn ang="0">
                <a:pos x="0" y="94"/>
              </a:cxn>
              <a:cxn ang="0">
                <a:pos x="47" y="90"/>
              </a:cxn>
            </a:cxnLst>
            <a:rect l="0" t="0" r="r" b="b"/>
            <a:pathLst>
              <a:path w="47" h="94">
                <a:moveTo>
                  <a:pt x="47" y="90"/>
                </a:moveTo>
                <a:lnTo>
                  <a:pt x="47" y="0"/>
                </a:lnTo>
                <a:lnTo>
                  <a:pt x="0" y="1"/>
                </a:lnTo>
                <a:lnTo>
                  <a:pt x="0" y="94"/>
                </a:lnTo>
                <a:lnTo>
                  <a:pt x="47" y="90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91" name="Freeform 71"/>
          <p:cNvSpPr>
            <a:spLocks/>
          </p:cNvSpPr>
          <p:nvPr/>
        </p:nvSpPr>
        <p:spPr bwMode="auto">
          <a:xfrm>
            <a:off x="5597525" y="5656263"/>
            <a:ext cx="38100" cy="73025"/>
          </a:xfrm>
          <a:custGeom>
            <a:avLst/>
            <a:gdLst/>
            <a:ahLst/>
            <a:cxnLst>
              <a:cxn ang="0">
                <a:pos x="48" y="89"/>
              </a:cxn>
              <a:cxn ang="0">
                <a:pos x="48" y="0"/>
              </a:cxn>
              <a:cxn ang="0">
                <a:pos x="0" y="2"/>
              </a:cxn>
              <a:cxn ang="0">
                <a:pos x="0" y="92"/>
              </a:cxn>
              <a:cxn ang="0">
                <a:pos x="48" y="89"/>
              </a:cxn>
            </a:cxnLst>
            <a:rect l="0" t="0" r="r" b="b"/>
            <a:pathLst>
              <a:path w="48" h="92">
                <a:moveTo>
                  <a:pt x="48" y="89"/>
                </a:moveTo>
                <a:lnTo>
                  <a:pt x="48" y="0"/>
                </a:lnTo>
                <a:lnTo>
                  <a:pt x="0" y="2"/>
                </a:lnTo>
                <a:lnTo>
                  <a:pt x="0" y="92"/>
                </a:lnTo>
                <a:lnTo>
                  <a:pt x="48" y="89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92" name="Freeform 72"/>
          <p:cNvSpPr>
            <a:spLocks/>
          </p:cNvSpPr>
          <p:nvPr/>
        </p:nvSpPr>
        <p:spPr bwMode="auto">
          <a:xfrm>
            <a:off x="5286375" y="5783263"/>
            <a:ext cx="38100" cy="79375"/>
          </a:xfrm>
          <a:custGeom>
            <a:avLst/>
            <a:gdLst/>
            <a:ahLst/>
            <a:cxnLst>
              <a:cxn ang="0">
                <a:pos x="47" y="95"/>
              </a:cxn>
              <a:cxn ang="0">
                <a:pos x="47" y="0"/>
              </a:cxn>
              <a:cxn ang="0">
                <a:pos x="0" y="3"/>
              </a:cxn>
              <a:cxn ang="0">
                <a:pos x="0" y="100"/>
              </a:cxn>
              <a:cxn ang="0">
                <a:pos x="47" y="95"/>
              </a:cxn>
            </a:cxnLst>
            <a:rect l="0" t="0" r="r" b="b"/>
            <a:pathLst>
              <a:path w="47" h="100">
                <a:moveTo>
                  <a:pt x="47" y="95"/>
                </a:moveTo>
                <a:lnTo>
                  <a:pt x="47" y="0"/>
                </a:lnTo>
                <a:lnTo>
                  <a:pt x="0" y="3"/>
                </a:lnTo>
                <a:lnTo>
                  <a:pt x="0" y="100"/>
                </a:lnTo>
                <a:lnTo>
                  <a:pt x="47" y="95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93" name="Freeform 73"/>
          <p:cNvSpPr>
            <a:spLocks/>
          </p:cNvSpPr>
          <p:nvPr/>
        </p:nvSpPr>
        <p:spPr bwMode="auto">
          <a:xfrm>
            <a:off x="4975225" y="5799138"/>
            <a:ext cx="38100" cy="79375"/>
          </a:xfrm>
          <a:custGeom>
            <a:avLst/>
            <a:gdLst/>
            <a:ahLst/>
            <a:cxnLst>
              <a:cxn ang="0">
                <a:pos x="47" y="97"/>
              </a:cxn>
              <a:cxn ang="0">
                <a:pos x="47" y="0"/>
              </a:cxn>
              <a:cxn ang="0">
                <a:pos x="0" y="4"/>
              </a:cxn>
              <a:cxn ang="0">
                <a:pos x="0" y="102"/>
              </a:cxn>
              <a:cxn ang="0">
                <a:pos x="47" y="97"/>
              </a:cxn>
            </a:cxnLst>
            <a:rect l="0" t="0" r="r" b="b"/>
            <a:pathLst>
              <a:path w="47" h="102">
                <a:moveTo>
                  <a:pt x="47" y="97"/>
                </a:moveTo>
                <a:lnTo>
                  <a:pt x="47" y="0"/>
                </a:lnTo>
                <a:lnTo>
                  <a:pt x="0" y="4"/>
                </a:lnTo>
                <a:lnTo>
                  <a:pt x="0" y="102"/>
                </a:lnTo>
                <a:lnTo>
                  <a:pt x="47" y="97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94" name="Freeform 74"/>
          <p:cNvSpPr>
            <a:spLocks/>
          </p:cNvSpPr>
          <p:nvPr/>
        </p:nvSpPr>
        <p:spPr bwMode="auto">
          <a:xfrm>
            <a:off x="5202238" y="5784850"/>
            <a:ext cx="38100" cy="79375"/>
          </a:xfrm>
          <a:custGeom>
            <a:avLst/>
            <a:gdLst/>
            <a:ahLst/>
            <a:cxnLst>
              <a:cxn ang="0">
                <a:pos x="47" y="97"/>
              </a:cxn>
              <a:cxn ang="0">
                <a:pos x="47" y="0"/>
              </a:cxn>
              <a:cxn ang="0">
                <a:pos x="0" y="3"/>
              </a:cxn>
              <a:cxn ang="0">
                <a:pos x="0" y="100"/>
              </a:cxn>
              <a:cxn ang="0">
                <a:pos x="47" y="97"/>
              </a:cxn>
            </a:cxnLst>
            <a:rect l="0" t="0" r="r" b="b"/>
            <a:pathLst>
              <a:path w="47" h="100">
                <a:moveTo>
                  <a:pt x="47" y="97"/>
                </a:moveTo>
                <a:lnTo>
                  <a:pt x="47" y="0"/>
                </a:lnTo>
                <a:lnTo>
                  <a:pt x="0" y="3"/>
                </a:lnTo>
                <a:lnTo>
                  <a:pt x="0" y="100"/>
                </a:lnTo>
                <a:lnTo>
                  <a:pt x="47" y="97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95" name="Freeform 75"/>
          <p:cNvSpPr>
            <a:spLocks/>
          </p:cNvSpPr>
          <p:nvPr/>
        </p:nvSpPr>
        <p:spPr bwMode="auto">
          <a:xfrm>
            <a:off x="5348288" y="5778500"/>
            <a:ext cx="38100" cy="77788"/>
          </a:xfrm>
          <a:custGeom>
            <a:avLst/>
            <a:gdLst/>
            <a:ahLst/>
            <a:cxnLst>
              <a:cxn ang="0">
                <a:pos x="47" y="94"/>
              </a:cxn>
              <a:cxn ang="0">
                <a:pos x="47" y="0"/>
              </a:cxn>
              <a:cxn ang="0">
                <a:pos x="0" y="3"/>
              </a:cxn>
              <a:cxn ang="0">
                <a:pos x="0" y="99"/>
              </a:cxn>
              <a:cxn ang="0">
                <a:pos x="47" y="94"/>
              </a:cxn>
            </a:cxnLst>
            <a:rect l="0" t="0" r="r" b="b"/>
            <a:pathLst>
              <a:path w="47" h="99">
                <a:moveTo>
                  <a:pt x="47" y="94"/>
                </a:moveTo>
                <a:lnTo>
                  <a:pt x="47" y="0"/>
                </a:lnTo>
                <a:lnTo>
                  <a:pt x="0" y="3"/>
                </a:lnTo>
                <a:lnTo>
                  <a:pt x="0" y="99"/>
                </a:lnTo>
                <a:lnTo>
                  <a:pt x="47" y="94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96" name="Freeform 76"/>
          <p:cNvSpPr>
            <a:spLocks/>
          </p:cNvSpPr>
          <p:nvPr/>
        </p:nvSpPr>
        <p:spPr bwMode="auto">
          <a:xfrm>
            <a:off x="5411788" y="5773738"/>
            <a:ext cx="36512" cy="77787"/>
          </a:xfrm>
          <a:custGeom>
            <a:avLst/>
            <a:gdLst/>
            <a:ahLst/>
            <a:cxnLst>
              <a:cxn ang="0">
                <a:pos x="48" y="93"/>
              </a:cxn>
              <a:cxn ang="0">
                <a:pos x="48" y="0"/>
              </a:cxn>
              <a:cxn ang="0">
                <a:pos x="0" y="4"/>
              </a:cxn>
              <a:cxn ang="0">
                <a:pos x="0" y="98"/>
              </a:cxn>
              <a:cxn ang="0">
                <a:pos x="48" y="93"/>
              </a:cxn>
            </a:cxnLst>
            <a:rect l="0" t="0" r="r" b="b"/>
            <a:pathLst>
              <a:path w="48" h="98">
                <a:moveTo>
                  <a:pt x="48" y="93"/>
                </a:moveTo>
                <a:lnTo>
                  <a:pt x="48" y="0"/>
                </a:lnTo>
                <a:lnTo>
                  <a:pt x="0" y="4"/>
                </a:lnTo>
                <a:lnTo>
                  <a:pt x="0" y="98"/>
                </a:lnTo>
                <a:lnTo>
                  <a:pt x="48" y="93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97" name="Freeform 77"/>
          <p:cNvSpPr>
            <a:spLocks/>
          </p:cNvSpPr>
          <p:nvPr/>
        </p:nvSpPr>
        <p:spPr bwMode="auto">
          <a:xfrm>
            <a:off x="5473700" y="5768975"/>
            <a:ext cx="36513" cy="76200"/>
          </a:xfrm>
          <a:custGeom>
            <a:avLst/>
            <a:gdLst/>
            <a:ahLst/>
            <a:cxnLst>
              <a:cxn ang="0">
                <a:pos x="47" y="93"/>
              </a:cxn>
              <a:cxn ang="0">
                <a:pos x="47" y="0"/>
              </a:cxn>
              <a:cxn ang="0">
                <a:pos x="0" y="4"/>
              </a:cxn>
              <a:cxn ang="0">
                <a:pos x="0" y="96"/>
              </a:cxn>
              <a:cxn ang="0">
                <a:pos x="47" y="93"/>
              </a:cxn>
            </a:cxnLst>
            <a:rect l="0" t="0" r="r" b="b"/>
            <a:pathLst>
              <a:path w="47" h="96">
                <a:moveTo>
                  <a:pt x="47" y="93"/>
                </a:moveTo>
                <a:lnTo>
                  <a:pt x="47" y="0"/>
                </a:lnTo>
                <a:lnTo>
                  <a:pt x="0" y="4"/>
                </a:lnTo>
                <a:lnTo>
                  <a:pt x="0" y="96"/>
                </a:lnTo>
                <a:lnTo>
                  <a:pt x="47" y="93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98" name="Freeform 78"/>
          <p:cNvSpPr>
            <a:spLocks/>
          </p:cNvSpPr>
          <p:nvPr/>
        </p:nvSpPr>
        <p:spPr bwMode="auto">
          <a:xfrm>
            <a:off x="5535613" y="5764213"/>
            <a:ext cx="38100" cy="76200"/>
          </a:xfrm>
          <a:custGeom>
            <a:avLst/>
            <a:gdLst/>
            <a:ahLst/>
            <a:cxnLst>
              <a:cxn ang="0">
                <a:pos x="47" y="90"/>
              </a:cxn>
              <a:cxn ang="0">
                <a:pos x="47" y="0"/>
              </a:cxn>
              <a:cxn ang="0">
                <a:pos x="0" y="3"/>
              </a:cxn>
              <a:cxn ang="0">
                <a:pos x="0" y="94"/>
              </a:cxn>
              <a:cxn ang="0">
                <a:pos x="47" y="90"/>
              </a:cxn>
            </a:cxnLst>
            <a:rect l="0" t="0" r="r" b="b"/>
            <a:pathLst>
              <a:path w="47" h="94">
                <a:moveTo>
                  <a:pt x="47" y="90"/>
                </a:moveTo>
                <a:lnTo>
                  <a:pt x="47" y="0"/>
                </a:lnTo>
                <a:lnTo>
                  <a:pt x="0" y="3"/>
                </a:lnTo>
                <a:lnTo>
                  <a:pt x="0" y="94"/>
                </a:lnTo>
                <a:lnTo>
                  <a:pt x="47" y="90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599" name="Freeform 79"/>
          <p:cNvSpPr>
            <a:spLocks/>
          </p:cNvSpPr>
          <p:nvPr/>
        </p:nvSpPr>
        <p:spPr bwMode="auto">
          <a:xfrm>
            <a:off x="5597525" y="5759450"/>
            <a:ext cx="38100" cy="74613"/>
          </a:xfrm>
          <a:custGeom>
            <a:avLst/>
            <a:gdLst/>
            <a:ahLst/>
            <a:cxnLst>
              <a:cxn ang="0">
                <a:pos x="48" y="89"/>
              </a:cxn>
              <a:cxn ang="0">
                <a:pos x="48" y="0"/>
              </a:cxn>
              <a:cxn ang="0">
                <a:pos x="0" y="3"/>
              </a:cxn>
              <a:cxn ang="0">
                <a:pos x="0" y="93"/>
              </a:cxn>
              <a:cxn ang="0">
                <a:pos x="48" y="89"/>
              </a:cxn>
            </a:cxnLst>
            <a:rect l="0" t="0" r="r" b="b"/>
            <a:pathLst>
              <a:path w="48" h="93">
                <a:moveTo>
                  <a:pt x="48" y="89"/>
                </a:moveTo>
                <a:lnTo>
                  <a:pt x="48" y="0"/>
                </a:lnTo>
                <a:lnTo>
                  <a:pt x="0" y="3"/>
                </a:lnTo>
                <a:lnTo>
                  <a:pt x="0" y="93"/>
                </a:lnTo>
                <a:lnTo>
                  <a:pt x="48" y="89"/>
                </a:lnTo>
                <a:close/>
              </a:path>
            </a:pathLst>
          </a:custGeom>
          <a:solidFill>
            <a:srgbClr val="68A5D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0" name="Freeform 80"/>
          <p:cNvSpPr>
            <a:spLocks/>
          </p:cNvSpPr>
          <p:nvPr/>
        </p:nvSpPr>
        <p:spPr bwMode="auto">
          <a:xfrm>
            <a:off x="4546600" y="4852988"/>
            <a:ext cx="87313" cy="80962"/>
          </a:xfrm>
          <a:custGeom>
            <a:avLst/>
            <a:gdLst/>
            <a:ahLst/>
            <a:cxnLst>
              <a:cxn ang="0">
                <a:pos x="38" y="32"/>
              </a:cxn>
              <a:cxn ang="0">
                <a:pos x="48" y="25"/>
              </a:cxn>
              <a:cxn ang="0">
                <a:pos x="57" y="20"/>
              </a:cxn>
              <a:cxn ang="0">
                <a:pos x="67" y="17"/>
              </a:cxn>
              <a:cxn ang="0">
                <a:pos x="76" y="15"/>
              </a:cxn>
              <a:cxn ang="0">
                <a:pos x="86" y="14"/>
              </a:cxn>
              <a:cxn ang="0">
                <a:pos x="95" y="17"/>
              </a:cxn>
              <a:cxn ang="0">
                <a:pos x="104" y="19"/>
              </a:cxn>
              <a:cxn ang="0">
                <a:pos x="111" y="23"/>
              </a:cxn>
              <a:cxn ang="0">
                <a:pos x="110" y="21"/>
              </a:cxn>
              <a:cxn ang="0">
                <a:pos x="109" y="19"/>
              </a:cxn>
              <a:cxn ang="0">
                <a:pos x="108" y="18"/>
              </a:cxn>
              <a:cxn ang="0">
                <a:pos x="106" y="15"/>
              </a:cxn>
              <a:cxn ang="0">
                <a:pos x="99" y="9"/>
              </a:cxn>
              <a:cxn ang="0">
                <a:pos x="90" y="4"/>
              </a:cxn>
              <a:cxn ang="0">
                <a:pos x="81" y="2"/>
              </a:cxn>
              <a:cxn ang="0">
                <a:pos x="71" y="0"/>
              </a:cxn>
              <a:cxn ang="0">
                <a:pos x="59" y="2"/>
              </a:cxn>
              <a:cxn ang="0">
                <a:pos x="48" y="5"/>
              </a:cxn>
              <a:cxn ang="0">
                <a:pos x="37" y="11"/>
              </a:cxn>
              <a:cxn ang="0">
                <a:pos x="27" y="18"/>
              </a:cxn>
              <a:cxn ang="0">
                <a:pos x="18" y="27"/>
              </a:cxn>
              <a:cxn ang="0">
                <a:pos x="11" y="36"/>
              </a:cxn>
              <a:cxn ang="0">
                <a:pos x="5" y="47"/>
              </a:cxn>
              <a:cxn ang="0">
                <a:pos x="2" y="57"/>
              </a:cxn>
              <a:cxn ang="0">
                <a:pos x="0" y="67"/>
              </a:cxn>
              <a:cxn ang="0">
                <a:pos x="0" y="78"/>
              </a:cxn>
              <a:cxn ang="0">
                <a:pos x="4" y="87"/>
              </a:cxn>
              <a:cxn ang="0">
                <a:pos x="8" y="95"/>
              </a:cxn>
              <a:cxn ang="0">
                <a:pos x="11" y="96"/>
              </a:cxn>
              <a:cxn ang="0">
                <a:pos x="12" y="98"/>
              </a:cxn>
              <a:cxn ang="0">
                <a:pos x="14" y="99"/>
              </a:cxn>
              <a:cxn ang="0">
                <a:pos x="15" y="102"/>
              </a:cxn>
              <a:cxn ang="0">
                <a:pos x="12" y="85"/>
              </a:cxn>
              <a:cxn ang="0">
                <a:pos x="14" y="66"/>
              </a:cxn>
              <a:cxn ang="0">
                <a:pos x="23" y="48"/>
              </a:cxn>
              <a:cxn ang="0">
                <a:pos x="38" y="32"/>
              </a:cxn>
            </a:cxnLst>
            <a:rect l="0" t="0" r="r" b="b"/>
            <a:pathLst>
              <a:path w="111" h="102">
                <a:moveTo>
                  <a:pt x="38" y="32"/>
                </a:moveTo>
                <a:lnTo>
                  <a:pt x="48" y="25"/>
                </a:lnTo>
                <a:lnTo>
                  <a:pt x="57" y="20"/>
                </a:lnTo>
                <a:lnTo>
                  <a:pt x="67" y="17"/>
                </a:lnTo>
                <a:lnTo>
                  <a:pt x="76" y="15"/>
                </a:lnTo>
                <a:lnTo>
                  <a:pt x="86" y="14"/>
                </a:lnTo>
                <a:lnTo>
                  <a:pt x="95" y="17"/>
                </a:lnTo>
                <a:lnTo>
                  <a:pt x="104" y="19"/>
                </a:lnTo>
                <a:lnTo>
                  <a:pt x="111" y="23"/>
                </a:lnTo>
                <a:lnTo>
                  <a:pt x="110" y="21"/>
                </a:lnTo>
                <a:lnTo>
                  <a:pt x="109" y="19"/>
                </a:lnTo>
                <a:lnTo>
                  <a:pt x="108" y="18"/>
                </a:lnTo>
                <a:lnTo>
                  <a:pt x="106" y="15"/>
                </a:lnTo>
                <a:lnTo>
                  <a:pt x="99" y="9"/>
                </a:lnTo>
                <a:lnTo>
                  <a:pt x="90" y="4"/>
                </a:lnTo>
                <a:lnTo>
                  <a:pt x="81" y="2"/>
                </a:lnTo>
                <a:lnTo>
                  <a:pt x="71" y="0"/>
                </a:lnTo>
                <a:lnTo>
                  <a:pt x="59" y="2"/>
                </a:lnTo>
                <a:lnTo>
                  <a:pt x="48" y="5"/>
                </a:lnTo>
                <a:lnTo>
                  <a:pt x="37" y="11"/>
                </a:lnTo>
                <a:lnTo>
                  <a:pt x="27" y="18"/>
                </a:lnTo>
                <a:lnTo>
                  <a:pt x="18" y="27"/>
                </a:lnTo>
                <a:lnTo>
                  <a:pt x="11" y="36"/>
                </a:lnTo>
                <a:lnTo>
                  <a:pt x="5" y="47"/>
                </a:lnTo>
                <a:lnTo>
                  <a:pt x="2" y="57"/>
                </a:lnTo>
                <a:lnTo>
                  <a:pt x="0" y="67"/>
                </a:lnTo>
                <a:lnTo>
                  <a:pt x="0" y="78"/>
                </a:lnTo>
                <a:lnTo>
                  <a:pt x="4" y="87"/>
                </a:lnTo>
                <a:lnTo>
                  <a:pt x="8" y="95"/>
                </a:lnTo>
                <a:lnTo>
                  <a:pt x="11" y="96"/>
                </a:lnTo>
                <a:lnTo>
                  <a:pt x="12" y="98"/>
                </a:lnTo>
                <a:lnTo>
                  <a:pt x="14" y="99"/>
                </a:lnTo>
                <a:lnTo>
                  <a:pt x="15" y="102"/>
                </a:lnTo>
                <a:lnTo>
                  <a:pt x="12" y="85"/>
                </a:lnTo>
                <a:lnTo>
                  <a:pt x="14" y="66"/>
                </a:lnTo>
                <a:lnTo>
                  <a:pt x="23" y="48"/>
                </a:lnTo>
                <a:lnTo>
                  <a:pt x="38" y="3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1" name="Freeform 81"/>
          <p:cNvSpPr>
            <a:spLocks/>
          </p:cNvSpPr>
          <p:nvPr/>
        </p:nvSpPr>
        <p:spPr bwMode="auto">
          <a:xfrm>
            <a:off x="4568825" y="4879975"/>
            <a:ext cx="87313" cy="80963"/>
          </a:xfrm>
          <a:custGeom>
            <a:avLst/>
            <a:gdLst/>
            <a:ahLst/>
            <a:cxnLst>
              <a:cxn ang="0">
                <a:pos x="38" y="31"/>
              </a:cxn>
              <a:cxn ang="0">
                <a:pos x="47" y="24"/>
              </a:cxn>
              <a:cxn ang="0">
                <a:pos x="56" y="20"/>
              </a:cxn>
              <a:cxn ang="0">
                <a:pos x="67" y="16"/>
              </a:cxn>
              <a:cxn ang="0">
                <a:pos x="76" y="14"/>
              </a:cxn>
              <a:cxn ang="0">
                <a:pos x="86" y="14"/>
              </a:cxn>
              <a:cxn ang="0">
                <a:pos x="95" y="15"/>
              </a:cxn>
              <a:cxn ang="0">
                <a:pos x="104" y="18"/>
              </a:cxn>
              <a:cxn ang="0">
                <a:pos x="111" y="23"/>
              </a:cxn>
              <a:cxn ang="0">
                <a:pos x="109" y="21"/>
              </a:cxn>
              <a:cxn ang="0">
                <a:pos x="108" y="18"/>
              </a:cxn>
              <a:cxn ang="0">
                <a:pos x="107" y="17"/>
              </a:cxn>
              <a:cxn ang="0">
                <a:pos x="106" y="15"/>
              </a:cxn>
              <a:cxn ang="0">
                <a:pos x="99" y="8"/>
              </a:cxn>
              <a:cxn ang="0">
                <a:pos x="90" y="3"/>
              </a:cxn>
              <a:cxn ang="0">
                <a:pos x="81" y="0"/>
              </a:cxn>
              <a:cxn ang="0">
                <a:pos x="70" y="0"/>
              </a:cxn>
              <a:cxn ang="0">
                <a:pos x="59" y="1"/>
              </a:cxn>
              <a:cxn ang="0">
                <a:pos x="47" y="5"/>
              </a:cxn>
              <a:cxn ang="0">
                <a:pos x="37" y="9"/>
              </a:cxn>
              <a:cxn ang="0">
                <a:pos x="27" y="17"/>
              </a:cxn>
              <a:cxn ang="0">
                <a:pos x="17" y="26"/>
              </a:cxn>
              <a:cxn ang="0">
                <a:pos x="10" y="36"/>
              </a:cxn>
              <a:cxn ang="0">
                <a:pos x="5" y="46"/>
              </a:cxn>
              <a:cxn ang="0">
                <a:pos x="1" y="56"/>
              </a:cxn>
              <a:cxn ang="0">
                <a:pos x="0" y="67"/>
              </a:cxn>
              <a:cxn ang="0">
                <a:pos x="1" y="77"/>
              </a:cxn>
              <a:cxn ang="0">
                <a:pos x="4" y="86"/>
              </a:cxn>
              <a:cxn ang="0">
                <a:pos x="9" y="94"/>
              </a:cxn>
              <a:cxn ang="0">
                <a:pos x="10" y="96"/>
              </a:cxn>
              <a:cxn ang="0">
                <a:pos x="12" y="98"/>
              </a:cxn>
              <a:cxn ang="0">
                <a:pos x="14" y="99"/>
              </a:cxn>
              <a:cxn ang="0">
                <a:pos x="15" y="100"/>
              </a:cxn>
              <a:cxn ang="0">
                <a:pos x="12" y="83"/>
              </a:cxn>
              <a:cxn ang="0">
                <a:pos x="14" y="66"/>
              </a:cxn>
              <a:cxn ang="0">
                <a:pos x="23" y="47"/>
              </a:cxn>
              <a:cxn ang="0">
                <a:pos x="38" y="31"/>
              </a:cxn>
            </a:cxnLst>
            <a:rect l="0" t="0" r="r" b="b"/>
            <a:pathLst>
              <a:path w="111" h="100">
                <a:moveTo>
                  <a:pt x="38" y="31"/>
                </a:moveTo>
                <a:lnTo>
                  <a:pt x="47" y="24"/>
                </a:lnTo>
                <a:lnTo>
                  <a:pt x="56" y="20"/>
                </a:lnTo>
                <a:lnTo>
                  <a:pt x="67" y="16"/>
                </a:lnTo>
                <a:lnTo>
                  <a:pt x="76" y="14"/>
                </a:lnTo>
                <a:lnTo>
                  <a:pt x="86" y="14"/>
                </a:lnTo>
                <a:lnTo>
                  <a:pt x="95" y="15"/>
                </a:lnTo>
                <a:lnTo>
                  <a:pt x="104" y="18"/>
                </a:lnTo>
                <a:lnTo>
                  <a:pt x="111" y="23"/>
                </a:lnTo>
                <a:lnTo>
                  <a:pt x="109" y="21"/>
                </a:lnTo>
                <a:lnTo>
                  <a:pt x="108" y="18"/>
                </a:lnTo>
                <a:lnTo>
                  <a:pt x="107" y="17"/>
                </a:lnTo>
                <a:lnTo>
                  <a:pt x="106" y="15"/>
                </a:lnTo>
                <a:lnTo>
                  <a:pt x="99" y="8"/>
                </a:lnTo>
                <a:lnTo>
                  <a:pt x="90" y="3"/>
                </a:lnTo>
                <a:lnTo>
                  <a:pt x="81" y="0"/>
                </a:lnTo>
                <a:lnTo>
                  <a:pt x="70" y="0"/>
                </a:lnTo>
                <a:lnTo>
                  <a:pt x="59" y="1"/>
                </a:lnTo>
                <a:lnTo>
                  <a:pt x="47" y="5"/>
                </a:lnTo>
                <a:lnTo>
                  <a:pt x="37" y="9"/>
                </a:lnTo>
                <a:lnTo>
                  <a:pt x="27" y="17"/>
                </a:lnTo>
                <a:lnTo>
                  <a:pt x="17" y="26"/>
                </a:lnTo>
                <a:lnTo>
                  <a:pt x="10" y="36"/>
                </a:lnTo>
                <a:lnTo>
                  <a:pt x="5" y="46"/>
                </a:lnTo>
                <a:lnTo>
                  <a:pt x="1" y="56"/>
                </a:lnTo>
                <a:lnTo>
                  <a:pt x="0" y="67"/>
                </a:lnTo>
                <a:lnTo>
                  <a:pt x="1" y="77"/>
                </a:lnTo>
                <a:lnTo>
                  <a:pt x="4" y="86"/>
                </a:lnTo>
                <a:lnTo>
                  <a:pt x="9" y="94"/>
                </a:lnTo>
                <a:lnTo>
                  <a:pt x="10" y="96"/>
                </a:lnTo>
                <a:lnTo>
                  <a:pt x="12" y="98"/>
                </a:lnTo>
                <a:lnTo>
                  <a:pt x="14" y="99"/>
                </a:lnTo>
                <a:lnTo>
                  <a:pt x="15" y="100"/>
                </a:lnTo>
                <a:lnTo>
                  <a:pt x="12" y="83"/>
                </a:lnTo>
                <a:lnTo>
                  <a:pt x="14" y="66"/>
                </a:lnTo>
                <a:lnTo>
                  <a:pt x="23" y="47"/>
                </a:lnTo>
                <a:lnTo>
                  <a:pt x="38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2" name="Freeform 82"/>
          <p:cNvSpPr>
            <a:spLocks/>
          </p:cNvSpPr>
          <p:nvPr/>
        </p:nvSpPr>
        <p:spPr bwMode="auto">
          <a:xfrm>
            <a:off x="4633913" y="4960938"/>
            <a:ext cx="87312" cy="80962"/>
          </a:xfrm>
          <a:custGeom>
            <a:avLst/>
            <a:gdLst/>
            <a:ahLst/>
            <a:cxnLst>
              <a:cxn ang="0">
                <a:pos x="38" y="31"/>
              </a:cxn>
              <a:cxn ang="0">
                <a:pos x="47" y="26"/>
              </a:cxn>
              <a:cxn ang="0">
                <a:pos x="56" y="20"/>
              </a:cxn>
              <a:cxn ang="0">
                <a:pos x="67" y="18"/>
              </a:cxn>
              <a:cxn ang="0">
                <a:pos x="76" y="15"/>
              </a:cxn>
              <a:cxn ang="0">
                <a:pos x="86" y="15"/>
              </a:cxn>
              <a:cxn ang="0">
                <a:pos x="94" y="16"/>
              </a:cxn>
              <a:cxn ang="0">
                <a:pos x="104" y="19"/>
              </a:cxn>
              <a:cxn ang="0">
                <a:pos x="111" y="23"/>
              </a:cxn>
              <a:cxn ang="0">
                <a:pos x="109" y="21"/>
              </a:cxn>
              <a:cxn ang="0">
                <a:pos x="108" y="20"/>
              </a:cxn>
              <a:cxn ang="0">
                <a:pos x="107" y="18"/>
              </a:cxn>
              <a:cxn ang="0">
                <a:pos x="106" y="15"/>
              </a:cxn>
              <a:cxn ang="0">
                <a:pos x="99" y="8"/>
              </a:cxn>
              <a:cxn ang="0">
                <a:pos x="90" y="4"/>
              </a:cxn>
              <a:cxn ang="0">
                <a:pos x="81" y="1"/>
              </a:cxn>
              <a:cxn ang="0">
                <a:pos x="70" y="0"/>
              </a:cxn>
              <a:cxn ang="0">
                <a:pos x="59" y="1"/>
              </a:cxn>
              <a:cxn ang="0">
                <a:pos x="48" y="5"/>
              </a:cxn>
              <a:cxn ang="0">
                <a:pos x="37" y="11"/>
              </a:cxn>
              <a:cxn ang="0">
                <a:pos x="26" y="18"/>
              </a:cxn>
              <a:cxn ang="0">
                <a:pos x="17" y="27"/>
              </a:cxn>
              <a:cxn ang="0">
                <a:pos x="10" y="36"/>
              </a:cxn>
              <a:cxn ang="0">
                <a:pos x="5" y="46"/>
              </a:cxn>
              <a:cxn ang="0">
                <a:pos x="1" y="57"/>
              </a:cxn>
              <a:cxn ang="0">
                <a:pos x="0" y="67"/>
              </a:cxn>
              <a:cxn ang="0">
                <a:pos x="1" y="78"/>
              </a:cxn>
              <a:cxn ang="0">
                <a:pos x="3" y="87"/>
              </a:cxn>
              <a:cxn ang="0">
                <a:pos x="9" y="95"/>
              </a:cxn>
              <a:cxn ang="0">
                <a:pos x="10" y="96"/>
              </a:cxn>
              <a:cxn ang="0">
                <a:pos x="13" y="98"/>
              </a:cxn>
              <a:cxn ang="0">
                <a:pos x="14" y="99"/>
              </a:cxn>
              <a:cxn ang="0">
                <a:pos x="16" y="102"/>
              </a:cxn>
              <a:cxn ang="0">
                <a:pos x="12" y="84"/>
              </a:cxn>
              <a:cxn ang="0">
                <a:pos x="15" y="66"/>
              </a:cxn>
              <a:cxn ang="0">
                <a:pos x="23" y="48"/>
              </a:cxn>
              <a:cxn ang="0">
                <a:pos x="38" y="31"/>
              </a:cxn>
            </a:cxnLst>
            <a:rect l="0" t="0" r="r" b="b"/>
            <a:pathLst>
              <a:path w="111" h="102">
                <a:moveTo>
                  <a:pt x="38" y="31"/>
                </a:moveTo>
                <a:lnTo>
                  <a:pt x="47" y="26"/>
                </a:lnTo>
                <a:lnTo>
                  <a:pt x="56" y="20"/>
                </a:lnTo>
                <a:lnTo>
                  <a:pt x="67" y="18"/>
                </a:lnTo>
                <a:lnTo>
                  <a:pt x="76" y="15"/>
                </a:lnTo>
                <a:lnTo>
                  <a:pt x="86" y="15"/>
                </a:lnTo>
                <a:lnTo>
                  <a:pt x="94" y="16"/>
                </a:lnTo>
                <a:lnTo>
                  <a:pt x="104" y="19"/>
                </a:lnTo>
                <a:lnTo>
                  <a:pt x="111" y="23"/>
                </a:lnTo>
                <a:lnTo>
                  <a:pt x="109" y="21"/>
                </a:lnTo>
                <a:lnTo>
                  <a:pt x="108" y="20"/>
                </a:lnTo>
                <a:lnTo>
                  <a:pt x="107" y="18"/>
                </a:lnTo>
                <a:lnTo>
                  <a:pt x="106" y="15"/>
                </a:lnTo>
                <a:lnTo>
                  <a:pt x="99" y="8"/>
                </a:lnTo>
                <a:lnTo>
                  <a:pt x="90" y="4"/>
                </a:lnTo>
                <a:lnTo>
                  <a:pt x="81" y="1"/>
                </a:lnTo>
                <a:lnTo>
                  <a:pt x="70" y="0"/>
                </a:lnTo>
                <a:lnTo>
                  <a:pt x="59" y="1"/>
                </a:lnTo>
                <a:lnTo>
                  <a:pt x="48" y="5"/>
                </a:lnTo>
                <a:lnTo>
                  <a:pt x="37" y="11"/>
                </a:lnTo>
                <a:lnTo>
                  <a:pt x="26" y="18"/>
                </a:lnTo>
                <a:lnTo>
                  <a:pt x="17" y="27"/>
                </a:lnTo>
                <a:lnTo>
                  <a:pt x="10" y="36"/>
                </a:lnTo>
                <a:lnTo>
                  <a:pt x="5" y="46"/>
                </a:lnTo>
                <a:lnTo>
                  <a:pt x="1" y="57"/>
                </a:lnTo>
                <a:lnTo>
                  <a:pt x="0" y="67"/>
                </a:lnTo>
                <a:lnTo>
                  <a:pt x="1" y="78"/>
                </a:lnTo>
                <a:lnTo>
                  <a:pt x="3" y="87"/>
                </a:lnTo>
                <a:lnTo>
                  <a:pt x="9" y="95"/>
                </a:lnTo>
                <a:lnTo>
                  <a:pt x="10" y="96"/>
                </a:lnTo>
                <a:lnTo>
                  <a:pt x="13" y="98"/>
                </a:lnTo>
                <a:lnTo>
                  <a:pt x="14" y="99"/>
                </a:lnTo>
                <a:lnTo>
                  <a:pt x="16" y="102"/>
                </a:lnTo>
                <a:lnTo>
                  <a:pt x="12" y="84"/>
                </a:lnTo>
                <a:lnTo>
                  <a:pt x="15" y="66"/>
                </a:lnTo>
                <a:lnTo>
                  <a:pt x="23" y="48"/>
                </a:lnTo>
                <a:lnTo>
                  <a:pt x="38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3" name="Freeform 83"/>
          <p:cNvSpPr>
            <a:spLocks/>
          </p:cNvSpPr>
          <p:nvPr/>
        </p:nvSpPr>
        <p:spPr bwMode="auto">
          <a:xfrm>
            <a:off x="4656138" y="4987925"/>
            <a:ext cx="88900" cy="80963"/>
          </a:xfrm>
          <a:custGeom>
            <a:avLst/>
            <a:gdLst/>
            <a:ahLst/>
            <a:cxnLst>
              <a:cxn ang="0">
                <a:pos x="38" y="31"/>
              </a:cxn>
              <a:cxn ang="0">
                <a:pos x="47" y="24"/>
              </a:cxn>
              <a:cxn ang="0">
                <a:pos x="56" y="19"/>
              </a:cxn>
              <a:cxn ang="0">
                <a:pos x="66" y="16"/>
              </a:cxn>
              <a:cxn ang="0">
                <a:pos x="77" y="15"/>
              </a:cxn>
              <a:cxn ang="0">
                <a:pos x="86" y="14"/>
              </a:cxn>
              <a:cxn ang="0">
                <a:pos x="95" y="16"/>
              </a:cxn>
              <a:cxn ang="0">
                <a:pos x="103" y="18"/>
              </a:cxn>
              <a:cxn ang="0">
                <a:pos x="111" y="23"/>
              </a:cxn>
              <a:cxn ang="0">
                <a:pos x="110" y="21"/>
              </a:cxn>
              <a:cxn ang="0">
                <a:pos x="109" y="18"/>
              </a:cxn>
              <a:cxn ang="0">
                <a:pos x="107" y="17"/>
              </a:cxn>
              <a:cxn ang="0">
                <a:pos x="106" y="15"/>
              </a:cxn>
              <a:cxn ang="0">
                <a:pos x="99" y="8"/>
              </a:cxn>
              <a:cxn ang="0">
                <a:pos x="91" y="3"/>
              </a:cxn>
              <a:cxn ang="0">
                <a:pos x="80" y="1"/>
              </a:cxn>
              <a:cxn ang="0">
                <a:pos x="70" y="0"/>
              </a:cxn>
              <a:cxn ang="0">
                <a:pos x="60" y="1"/>
              </a:cxn>
              <a:cxn ang="0">
                <a:pos x="48" y="5"/>
              </a:cxn>
              <a:cxn ang="0">
                <a:pos x="37" y="10"/>
              </a:cxn>
              <a:cxn ang="0">
                <a:pos x="26" y="17"/>
              </a:cxn>
              <a:cxn ang="0">
                <a:pos x="17" y="26"/>
              </a:cxn>
              <a:cxn ang="0">
                <a:pos x="10" y="36"/>
              </a:cxn>
              <a:cxn ang="0">
                <a:pos x="4" y="46"/>
              </a:cxn>
              <a:cxn ang="0">
                <a:pos x="1" y="56"/>
              </a:cxn>
              <a:cxn ang="0">
                <a:pos x="0" y="67"/>
              </a:cxn>
              <a:cxn ang="0">
                <a:pos x="1" y="77"/>
              </a:cxn>
              <a:cxn ang="0">
                <a:pos x="3" y="86"/>
              </a:cxn>
              <a:cxn ang="0">
                <a:pos x="9" y="94"/>
              </a:cxn>
              <a:cxn ang="0">
                <a:pos x="11" y="95"/>
              </a:cxn>
              <a:cxn ang="0">
                <a:pos x="12" y="98"/>
              </a:cxn>
              <a:cxn ang="0">
                <a:pos x="15" y="99"/>
              </a:cxn>
              <a:cxn ang="0">
                <a:pos x="16" y="100"/>
              </a:cxn>
              <a:cxn ang="0">
                <a:pos x="11" y="83"/>
              </a:cxn>
              <a:cxn ang="0">
                <a:pos x="15" y="66"/>
              </a:cxn>
              <a:cxn ang="0">
                <a:pos x="23" y="47"/>
              </a:cxn>
              <a:cxn ang="0">
                <a:pos x="38" y="31"/>
              </a:cxn>
            </a:cxnLst>
            <a:rect l="0" t="0" r="r" b="b"/>
            <a:pathLst>
              <a:path w="111" h="100">
                <a:moveTo>
                  <a:pt x="38" y="31"/>
                </a:moveTo>
                <a:lnTo>
                  <a:pt x="47" y="24"/>
                </a:lnTo>
                <a:lnTo>
                  <a:pt x="56" y="19"/>
                </a:lnTo>
                <a:lnTo>
                  <a:pt x="66" y="16"/>
                </a:lnTo>
                <a:lnTo>
                  <a:pt x="77" y="15"/>
                </a:lnTo>
                <a:lnTo>
                  <a:pt x="86" y="14"/>
                </a:lnTo>
                <a:lnTo>
                  <a:pt x="95" y="16"/>
                </a:lnTo>
                <a:lnTo>
                  <a:pt x="103" y="18"/>
                </a:lnTo>
                <a:lnTo>
                  <a:pt x="111" y="23"/>
                </a:lnTo>
                <a:lnTo>
                  <a:pt x="110" y="21"/>
                </a:lnTo>
                <a:lnTo>
                  <a:pt x="109" y="18"/>
                </a:lnTo>
                <a:lnTo>
                  <a:pt x="107" y="17"/>
                </a:lnTo>
                <a:lnTo>
                  <a:pt x="106" y="15"/>
                </a:lnTo>
                <a:lnTo>
                  <a:pt x="99" y="8"/>
                </a:lnTo>
                <a:lnTo>
                  <a:pt x="91" y="3"/>
                </a:lnTo>
                <a:lnTo>
                  <a:pt x="80" y="1"/>
                </a:lnTo>
                <a:lnTo>
                  <a:pt x="70" y="0"/>
                </a:lnTo>
                <a:lnTo>
                  <a:pt x="60" y="1"/>
                </a:lnTo>
                <a:lnTo>
                  <a:pt x="48" y="5"/>
                </a:lnTo>
                <a:lnTo>
                  <a:pt x="37" y="10"/>
                </a:lnTo>
                <a:lnTo>
                  <a:pt x="26" y="17"/>
                </a:lnTo>
                <a:lnTo>
                  <a:pt x="17" y="26"/>
                </a:lnTo>
                <a:lnTo>
                  <a:pt x="10" y="36"/>
                </a:lnTo>
                <a:lnTo>
                  <a:pt x="4" y="46"/>
                </a:lnTo>
                <a:lnTo>
                  <a:pt x="1" y="56"/>
                </a:lnTo>
                <a:lnTo>
                  <a:pt x="0" y="67"/>
                </a:lnTo>
                <a:lnTo>
                  <a:pt x="1" y="77"/>
                </a:lnTo>
                <a:lnTo>
                  <a:pt x="3" y="86"/>
                </a:lnTo>
                <a:lnTo>
                  <a:pt x="9" y="94"/>
                </a:lnTo>
                <a:lnTo>
                  <a:pt x="11" y="95"/>
                </a:lnTo>
                <a:lnTo>
                  <a:pt x="12" y="98"/>
                </a:lnTo>
                <a:lnTo>
                  <a:pt x="15" y="99"/>
                </a:lnTo>
                <a:lnTo>
                  <a:pt x="16" y="100"/>
                </a:lnTo>
                <a:lnTo>
                  <a:pt x="11" y="83"/>
                </a:lnTo>
                <a:lnTo>
                  <a:pt x="15" y="66"/>
                </a:lnTo>
                <a:lnTo>
                  <a:pt x="23" y="47"/>
                </a:lnTo>
                <a:lnTo>
                  <a:pt x="38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4" name="Freeform 84"/>
          <p:cNvSpPr>
            <a:spLocks/>
          </p:cNvSpPr>
          <p:nvPr/>
        </p:nvSpPr>
        <p:spPr bwMode="auto">
          <a:xfrm>
            <a:off x="4678363" y="5014913"/>
            <a:ext cx="88900" cy="80962"/>
          </a:xfrm>
          <a:custGeom>
            <a:avLst/>
            <a:gdLst/>
            <a:ahLst/>
            <a:cxnLst>
              <a:cxn ang="0">
                <a:pos x="38" y="31"/>
              </a:cxn>
              <a:cxn ang="0">
                <a:pos x="48" y="26"/>
              </a:cxn>
              <a:cxn ang="0">
                <a:pos x="58" y="20"/>
              </a:cxn>
              <a:cxn ang="0">
                <a:pos x="67" y="18"/>
              </a:cxn>
              <a:cxn ang="0">
                <a:pos x="77" y="15"/>
              </a:cxn>
              <a:cxn ang="0">
                <a:pos x="87" y="15"/>
              </a:cxn>
              <a:cxn ang="0">
                <a:pos x="96" y="16"/>
              </a:cxn>
              <a:cxn ang="0">
                <a:pos x="105" y="19"/>
              </a:cxn>
              <a:cxn ang="0">
                <a:pos x="112" y="23"/>
              </a:cxn>
              <a:cxn ang="0">
                <a:pos x="111" y="21"/>
              </a:cxn>
              <a:cxn ang="0">
                <a:pos x="110" y="20"/>
              </a:cxn>
              <a:cxn ang="0">
                <a:pos x="107" y="18"/>
              </a:cxn>
              <a:cxn ang="0">
                <a:pos x="106" y="16"/>
              </a:cxn>
              <a:cxn ang="0">
                <a:pos x="99" y="10"/>
              </a:cxn>
              <a:cxn ang="0">
                <a:pos x="91" y="4"/>
              </a:cxn>
              <a:cxn ang="0">
                <a:pos x="81" y="1"/>
              </a:cxn>
              <a:cxn ang="0">
                <a:pos x="71" y="0"/>
              </a:cxn>
              <a:cxn ang="0">
                <a:pos x="60" y="1"/>
              </a:cxn>
              <a:cxn ang="0">
                <a:pos x="49" y="5"/>
              </a:cxn>
              <a:cxn ang="0">
                <a:pos x="37" y="11"/>
              </a:cxn>
              <a:cxn ang="0">
                <a:pos x="27" y="18"/>
              </a:cxn>
              <a:cxn ang="0">
                <a:pos x="18" y="27"/>
              </a:cxn>
              <a:cxn ang="0">
                <a:pos x="11" y="36"/>
              </a:cxn>
              <a:cxn ang="0">
                <a:pos x="5" y="46"/>
              </a:cxn>
              <a:cxn ang="0">
                <a:pos x="1" y="57"/>
              </a:cxn>
              <a:cxn ang="0">
                <a:pos x="0" y="67"/>
              </a:cxn>
              <a:cxn ang="0">
                <a:pos x="1" y="77"/>
              </a:cxn>
              <a:cxn ang="0">
                <a:pos x="4" y="87"/>
              </a:cxn>
              <a:cxn ang="0">
                <a:pos x="10" y="95"/>
              </a:cxn>
              <a:cxn ang="0">
                <a:pos x="12" y="97"/>
              </a:cxn>
              <a:cxn ang="0">
                <a:pos x="13" y="98"/>
              </a:cxn>
              <a:cxn ang="0">
                <a:pos x="15" y="100"/>
              </a:cxn>
              <a:cxn ang="0">
                <a:pos x="16" y="102"/>
              </a:cxn>
              <a:cxn ang="0">
                <a:pos x="12" y="84"/>
              </a:cxn>
              <a:cxn ang="0">
                <a:pos x="15" y="66"/>
              </a:cxn>
              <a:cxn ang="0">
                <a:pos x="23" y="48"/>
              </a:cxn>
              <a:cxn ang="0">
                <a:pos x="38" y="31"/>
              </a:cxn>
            </a:cxnLst>
            <a:rect l="0" t="0" r="r" b="b"/>
            <a:pathLst>
              <a:path w="112" h="102">
                <a:moveTo>
                  <a:pt x="38" y="31"/>
                </a:moveTo>
                <a:lnTo>
                  <a:pt x="48" y="26"/>
                </a:lnTo>
                <a:lnTo>
                  <a:pt x="58" y="20"/>
                </a:lnTo>
                <a:lnTo>
                  <a:pt x="67" y="18"/>
                </a:lnTo>
                <a:lnTo>
                  <a:pt x="77" y="15"/>
                </a:lnTo>
                <a:lnTo>
                  <a:pt x="87" y="15"/>
                </a:lnTo>
                <a:lnTo>
                  <a:pt x="96" y="16"/>
                </a:lnTo>
                <a:lnTo>
                  <a:pt x="105" y="19"/>
                </a:lnTo>
                <a:lnTo>
                  <a:pt x="112" y="23"/>
                </a:lnTo>
                <a:lnTo>
                  <a:pt x="111" y="21"/>
                </a:lnTo>
                <a:lnTo>
                  <a:pt x="110" y="20"/>
                </a:lnTo>
                <a:lnTo>
                  <a:pt x="107" y="18"/>
                </a:lnTo>
                <a:lnTo>
                  <a:pt x="106" y="16"/>
                </a:lnTo>
                <a:lnTo>
                  <a:pt x="99" y="10"/>
                </a:lnTo>
                <a:lnTo>
                  <a:pt x="91" y="4"/>
                </a:lnTo>
                <a:lnTo>
                  <a:pt x="81" y="1"/>
                </a:lnTo>
                <a:lnTo>
                  <a:pt x="71" y="0"/>
                </a:lnTo>
                <a:lnTo>
                  <a:pt x="60" y="1"/>
                </a:lnTo>
                <a:lnTo>
                  <a:pt x="49" y="5"/>
                </a:lnTo>
                <a:lnTo>
                  <a:pt x="37" y="11"/>
                </a:lnTo>
                <a:lnTo>
                  <a:pt x="27" y="18"/>
                </a:lnTo>
                <a:lnTo>
                  <a:pt x="18" y="27"/>
                </a:lnTo>
                <a:lnTo>
                  <a:pt x="11" y="36"/>
                </a:lnTo>
                <a:lnTo>
                  <a:pt x="5" y="46"/>
                </a:lnTo>
                <a:lnTo>
                  <a:pt x="1" y="57"/>
                </a:lnTo>
                <a:lnTo>
                  <a:pt x="0" y="67"/>
                </a:lnTo>
                <a:lnTo>
                  <a:pt x="1" y="77"/>
                </a:lnTo>
                <a:lnTo>
                  <a:pt x="4" y="87"/>
                </a:lnTo>
                <a:lnTo>
                  <a:pt x="10" y="95"/>
                </a:lnTo>
                <a:lnTo>
                  <a:pt x="12" y="97"/>
                </a:lnTo>
                <a:lnTo>
                  <a:pt x="13" y="98"/>
                </a:lnTo>
                <a:lnTo>
                  <a:pt x="15" y="100"/>
                </a:lnTo>
                <a:lnTo>
                  <a:pt x="16" y="102"/>
                </a:lnTo>
                <a:lnTo>
                  <a:pt x="12" y="84"/>
                </a:lnTo>
                <a:lnTo>
                  <a:pt x="15" y="66"/>
                </a:lnTo>
                <a:lnTo>
                  <a:pt x="23" y="48"/>
                </a:lnTo>
                <a:lnTo>
                  <a:pt x="38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5" name="Freeform 85"/>
          <p:cNvSpPr>
            <a:spLocks/>
          </p:cNvSpPr>
          <p:nvPr/>
        </p:nvSpPr>
        <p:spPr bwMode="auto">
          <a:xfrm>
            <a:off x="4699000" y="5041900"/>
            <a:ext cx="88900" cy="79375"/>
          </a:xfrm>
          <a:custGeom>
            <a:avLst/>
            <a:gdLst/>
            <a:ahLst/>
            <a:cxnLst>
              <a:cxn ang="0">
                <a:pos x="39" y="31"/>
              </a:cxn>
              <a:cxn ang="0">
                <a:pos x="48" y="24"/>
              </a:cxn>
              <a:cxn ang="0">
                <a:pos x="58" y="19"/>
              </a:cxn>
              <a:cxn ang="0">
                <a:pos x="68" y="16"/>
              </a:cxn>
              <a:cxn ang="0">
                <a:pos x="77" y="15"/>
              </a:cxn>
              <a:cxn ang="0">
                <a:pos x="86" y="14"/>
              </a:cxn>
              <a:cxn ang="0">
                <a:pos x="96" y="16"/>
              </a:cxn>
              <a:cxn ang="0">
                <a:pos x="105" y="18"/>
              </a:cxn>
              <a:cxn ang="0">
                <a:pos x="112" y="23"/>
              </a:cxn>
              <a:cxn ang="0">
                <a:pos x="111" y="21"/>
              </a:cxn>
              <a:cxn ang="0">
                <a:pos x="109" y="18"/>
              </a:cxn>
              <a:cxn ang="0">
                <a:pos x="108" y="17"/>
              </a:cxn>
              <a:cxn ang="0">
                <a:pos x="107" y="15"/>
              </a:cxn>
              <a:cxn ang="0">
                <a:pos x="100" y="8"/>
              </a:cxn>
              <a:cxn ang="0">
                <a:pos x="91" y="3"/>
              </a:cxn>
              <a:cxn ang="0">
                <a:pos x="82" y="1"/>
              </a:cxn>
              <a:cxn ang="0">
                <a:pos x="71" y="0"/>
              </a:cxn>
              <a:cxn ang="0">
                <a:pos x="60" y="1"/>
              </a:cxn>
              <a:cxn ang="0">
                <a:pos x="48" y="4"/>
              </a:cxn>
              <a:cxn ang="0">
                <a:pos x="38" y="10"/>
              </a:cxn>
              <a:cxn ang="0">
                <a:pos x="28" y="17"/>
              </a:cxn>
              <a:cxn ang="0">
                <a:pos x="18" y="26"/>
              </a:cxn>
              <a:cxn ang="0">
                <a:pos x="10" y="36"/>
              </a:cxn>
              <a:cxn ang="0">
                <a:pos x="5" y="45"/>
              </a:cxn>
              <a:cxn ang="0">
                <a:pos x="1" y="55"/>
              </a:cxn>
              <a:cxn ang="0">
                <a:pos x="0" y="65"/>
              </a:cxn>
              <a:cxn ang="0">
                <a:pos x="1" y="76"/>
              </a:cxn>
              <a:cxn ang="0">
                <a:pos x="3" y="85"/>
              </a:cxn>
              <a:cxn ang="0">
                <a:pos x="9" y="93"/>
              </a:cxn>
              <a:cxn ang="0">
                <a:pos x="11" y="94"/>
              </a:cxn>
              <a:cxn ang="0">
                <a:pos x="13" y="97"/>
              </a:cxn>
              <a:cxn ang="0">
                <a:pos x="15" y="98"/>
              </a:cxn>
              <a:cxn ang="0">
                <a:pos x="16" y="99"/>
              </a:cxn>
              <a:cxn ang="0">
                <a:pos x="11" y="83"/>
              </a:cxn>
              <a:cxn ang="0">
                <a:pos x="15" y="64"/>
              </a:cxn>
              <a:cxn ang="0">
                <a:pos x="24" y="47"/>
              </a:cxn>
              <a:cxn ang="0">
                <a:pos x="39" y="31"/>
              </a:cxn>
            </a:cxnLst>
            <a:rect l="0" t="0" r="r" b="b"/>
            <a:pathLst>
              <a:path w="112" h="99">
                <a:moveTo>
                  <a:pt x="39" y="31"/>
                </a:moveTo>
                <a:lnTo>
                  <a:pt x="48" y="24"/>
                </a:lnTo>
                <a:lnTo>
                  <a:pt x="58" y="19"/>
                </a:lnTo>
                <a:lnTo>
                  <a:pt x="68" y="16"/>
                </a:lnTo>
                <a:lnTo>
                  <a:pt x="77" y="15"/>
                </a:lnTo>
                <a:lnTo>
                  <a:pt x="86" y="14"/>
                </a:lnTo>
                <a:lnTo>
                  <a:pt x="96" y="16"/>
                </a:lnTo>
                <a:lnTo>
                  <a:pt x="105" y="18"/>
                </a:lnTo>
                <a:lnTo>
                  <a:pt x="112" y="23"/>
                </a:lnTo>
                <a:lnTo>
                  <a:pt x="111" y="21"/>
                </a:lnTo>
                <a:lnTo>
                  <a:pt x="109" y="18"/>
                </a:lnTo>
                <a:lnTo>
                  <a:pt x="108" y="17"/>
                </a:lnTo>
                <a:lnTo>
                  <a:pt x="107" y="15"/>
                </a:lnTo>
                <a:lnTo>
                  <a:pt x="100" y="8"/>
                </a:lnTo>
                <a:lnTo>
                  <a:pt x="91" y="3"/>
                </a:lnTo>
                <a:lnTo>
                  <a:pt x="82" y="1"/>
                </a:lnTo>
                <a:lnTo>
                  <a:pt x="71" y="0"/>
                </a:lnTo>
                <a:lnTo>
                  <a:pt x="60" y="1"/>
                </a:lnTo>
                <a:lnTo>
                  <a:pt x="48" y="4"/>
                </a:lnTo>
                <a:lnTo>
                  <a:pt x="38" y="10"/>
                </a:lnTo>
                <a:lnTo>
                  <a:pt x="28" y="17"/>
                </a:lnTo>
                <a:lnTo>
                  <a:pt x="18" y="26"/>
                </a:lnTo>
                <a:lnTo>
                  <a:pt x="10" y="36"/>
                </a:lnTo>
                <a:lnTo>
                  <a:pt x="5" y="45"/>
                </a:lnTo>
                <a:lnTo>
                  <a:pt x="1" y="55"/>
                </a:lnTo>
                <a:lnTo>
                  <a:pt x="0" y="65"/>
                </a:lnTo>
                <a:lnTo>
                  <a:pt x="1" y="76"/>
                </a:lnTo>
                <a:lnTo>
                  <a:pt x="3" y="85"/>
                </a:lnTo>
                <a:lnTo>
                  <a:pt x="9" y="93"/>
                </a:lnTo>
                <a:lnTo>
                  <a:pt x="11" y="94"/>
                </a:lnTo>
                <a:lnTo>
                  <a:pt x="13" y="97"/>
                </a:lnTo>
                <a:lnTo>
                  <a:pt x="15" y="98"/>
                </a:lnTo>
                <a:lnTo>
                  <a:pt x="16" y="99"/>
                </a:lnTo>
                <a:lnTo>
                  <a:pt x="11" y="83"/>
                </a:lnTo>
                <a:lnTo>
                  <a:pt x="15" y="64"/>
                </a:lnTo>
                <a:lnTo>
                  <a:pt x="24" y="47"/>
                </a:lnTo>
                <a:lnTo>
                  <a:pt x="39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6" name="Freeform 86"/>
          <p:cNvSpPr>
            <a:spLocks/>
          </p:cNvSpPr>
          <p:nvPr/>
        </p:nvSpPr>
        <p:spPr bwMode="auto">
          <a:xfrm>
            <a:off x="4721225" y="5068888"/>
            <a:ext cx="88900" cy="79375"/>
          </a:xfrm>
          <a:custGeom>
            <a:avLst/>
            <a:gdLst/>
            <a:ahLst/>
            <a:cxnLst>
              <a:cxn ang="0">
                <a:pos x="39" y="31"/>
              </a:cxn>
              <a:cxn ang="0">
                <a:pos x="48" y="26"/>
              </a:cxn>
              <a:cxn ang="0">
                <a:pos x="57" y="20"/>
              </a:cxn>
              <a:cxn ang="0">
                <a:pos x="68" y="18"/>
              </a:cxn>
              <a:cxn ang="0">
                <a:pos x="77" y="15"/>
              </a:cxn>
              <a:cxn ang="0">
                <a:pos x="86" y="15"/>
              </a:cxn>
              <a:cxn ang="0">
                <a:pos x="95" y="16"/>
              </a:cxn>
              <a:cxn ang="0">
                <a:pos x="104" y="19"/>
              </a:cxn>
              <a:cxn ang="0">
                <a:pos x="111" y="23"/>
              </a:cxn>
              <a:cxn ang="0">
                <a:pos x="110" y="21"/>
              </a:cxn>
              <a:cxn ang="0">
                <a:pos x="109" y="20"/>
              </a:cxn>
              <a:cxn ang="0">
                <a:pos x="108" y="18"/>
              </a:cxn>
              <a:cxn ang="0">
                <a:pos x="107" y="16"/>
              </a:cxn>
              <a:cxn ang="0">
                <a:pos x="100" y="9"/>
              </a:cxn>
              <a:cxn ang="0">
                <a:pos x="91" y="4"/>
              </a:cxn>
              <a:cxn ang="0">
                <a:pos x="81" y="1"/>
              </a:cxn>
              <a:cxn ang="0">
                <a:pos x="71" y="0"/>
              </a:cxn>
              <a:cxn ang="0">
                <a:pos x="60" y="1"/>
              </a:cxn>
              <a:cxn ang="0">
                <a:pos x="48" y="5"/>
              </a:cxn>
              <a:cxn ang="0">
                <a:pos x="38" y="11"/>
              </a:cxn>
              <a:cxn ang="0">
                <a:pos x="27" y="18"/>
              </a:cxn>
              <a:cxn ang="0">
                <a:pos x="18" y="26"/>
              </a:cxn>
              <a:cxn ang="0">
                <a:pos x="10" y="35"/>
              </a:cxn>
              <a:cxn ang="0">
                <a:pos x="4" y="45"/>
              </a:cxn>
              <a:cxn ang="0">
                <a:pos x="1" y="56"/>
              </a:cxn>
              <a:cxn ang="0">
                <a:pos x="0" y="66"/>
              </a:cxn>
              <a:cxn ang="0">
                <a:pos x="1" y="76"/>
              </a:cxn>
              <a:cxn ang="0">
                <a:pos x="3" y="85"/>
              </a:cxn>
              <a:cxn ang="0">
                <a:pos x="9" y="94"/>
              </a:cxn>
              <a:cxn ang="0">
                <a:pos x="11" y="96"/>
              </a:cxn>
              <a:cxn ang="0">
                <a:pos x="12" y="97"/>
              </a:cxn>
              <a:cxn ang="0">
                <a:pos x="15" y="99"/>
              </a:cxn>
              <a:cxn ang="0">
                <a:pos x="16" y="100"/>
              </a:cxn>
              <a:cxn ang="0">
                <a:pos x="11" y="83"/>
              </a:cxn>
              <a:cxn ang="0">
                <a:pos x="15" y="65"/>
              </a:cxn>
              <a:cxn ang="0">
                <a:pos x="24" y="47"/>
              </a:cxn>
              <a:cxn ang="0">
                <a:pos x="39" y="31"/>
              </a:cxn>
            </a:cxnLst>
            <a:rect l="0" t="0" r="r" b="b"/>
            <a:pathLst>
              <a:path w="111" h="100">
                <a:moveTo>
                  <a:pt x="39" y="31"/>
                </a:moveTo>
                <a:lnTo>
                  <a:pt x="48" y="26"/>
                </a:lnTo>
                <a:lnTo>
                  <a:pt x="57" y="20"/>
                </a:lnTo>
                <a:lnTo>
                  <a:pt x="68" y="18"/>
                </a:lnTo>
                <a:lnTo>
                  <a:pt x="77" y="15"/>
                </a:lnTo>
                <a:lnTo>
                  <a:pt x="86" y="15"/>
                </a:lnTo>
                <a:lnTo>
                  <a:pt x="95" y="16"/>
                </a:lnTo>
                <a:lnTo>
                  <a:pt x="104" y="19"/>
                </a:lnTo>
                <a:lnTo>
                  <a:pt x="111" y="23"/>
                </a:lnTo>
                <a:lnTo>
                  <a:pt x="110" y="21"/>
                </a:lnTo>
                <a:lnTo>
                  <a:pt x="109" y="20"/>
                </a:lnTo>
                <a:lnTo>
                  <a:pt x="108" y="18"/>
                </a:lnTo>
                <a:lnTo>
                  <a:pt x="107" y="16"/>
                </a:lnTo>
                <a:lnTo>
                  <a:pt x="100" y="9"/>
                </a:lnTo>
                <a:lnTo>
                  <a:pt x="91" y="4"/>
                </a:lnTo>
                <a:lnTo>
                  <a:pt x="81" y="1"/>
                </a:lnTo>
                <a:lnTo>
                  <a:pt x="71" y="0"/>
                </a:lnTo>
                <a:lnTo>
                  <a:pt x="60" y="1"/>
                </a:lnTo>
                <a:lnTo>
                  <a:pt x="48" y="5"/>
                </a:lnTo>
                <a:lnTo>
                  <a:pt x="38" y="11"/>
                </a:lnTo>
                <a:lnTo>
                  <a:pt x="27" y="18"/>
                </a:lnTo>
                <a:lnTo>
                  <a:pt x="18" y="26"/>
                </a:lnTo>
                <a:lnTo>
                  <a:pt x="10" y="35"/>
                </a:lnTo>
                <a:lnTo>
                  <a:pt x="4" y="45"/>
                </a:lnTo>
                <a:lnTo>
                  <a:pt x="1" y="56"/>
                </a:lnTo>
                <a:lnTo>
                  <a:pt x="0" y="66"/>
                </a:lnTo>
                <a:lnTo>
                  <a:pt x="1" y="76"/>
                </a:lnTo>
                <a:lnTo>
                  <a:pt x="3" y="85"/>
                </a:lnTo>
                <a:lnTo>
                  <a:pt x="9" y="94"/>
                </a:lnTo>
                <a:lnTo>
                  <a:pt x="11" y="96"/>
                </a:lnTo>
                <a:lnTo>
                  <a:pt x="12" y="97"/>
                </a:lnTo>
                <a:lnTo>
                  <a:pt x="15" y="99"/>
                </a:lnTo>
                <a:lnTo>
                  <a:pt x="16" y="100"/>
                </a:lnTo>
                <a:lnTo>
                  <a:pt x="11" y="83"/>
                </a:lnTo>
                <a:lnTo>
                  <a:pt x="15" y="65"/>
                </a:lnTo>
                <a:lnTo>
                  <a:pt x="24" y="47"/>
                </a:lnTo>
                <a:lnTo>
                  <a:pt x="39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7" name="Freeform 87"/>
          <p:cNvSpPr>
            <a:spLocks/>
          </p:cNvSpPr>
          <p:nvPr/>
        </p:nvSpPr>
        <p:spPr bwMode="auto">
          <a:xfrm>
            <a:off x="4743450" y="5095875"/>
            <a:ext cx="88900" cy="79375"/>
          </a:xfrm>
          <a:custGeom>
            <a:avLst/>
            <a:gdLst/>
            <a:ahLst/>
            <a:cxnLst>
              <a:cxn ang="0">
                <a:pos x="39" y="30"/>
              </a:cxn>
              <a:cxn ang="0">
                <a:pos x="49" y="23"/>
              </a:cxn>
              <a:cxn ang="0">
                <a:pos x="58" y="18"/>
              </a:cxn>
              <a:cxn ang="0">
                <a:pos x="68" y="15"/>
              </a:cxn>
              <a:cxn ang="0">
                <a:pos x="77" y="14"/>
              </a:cxn>
              <a:cxn ang="0">
                <a:pos x="87" y="12"/>
              </a:cxn>
              <a:cxn ang="0">
                <a:pos x="96" y="15"/>
              </a:cxn>
              <a:cxn ang="0">
                <a:pos x="105" y="17"/>
              </a:cxn>
              <a:cxn ang="0">
                <a:pos x="112" y="22"/>
              </a:cxn>
              <a:cxn ang="0">
                <a:pos x="111" y="19"/>
              </a:cxn>
              <a:cxn ang="0">
                <a:pos x="110" y="17"/>
              </a:cxn>
              <a:cxn ang="0">
                <a:pos x="109" y="16"/>
              </a:cxn>
              <a:cxn ang="0">
                <a:pos x="107" y="14"/>
              </a:cxn>
              <a:cxn ang="0">
                <a:pos x="100" y="7"/>
              </a:cxn>
              <a:cxn ang="0">
                <a:pos x="91" y="3"/>
              </a:cxn>
              <a:cxn ang="0">
                <a:pos x="82" y="0"/>
              </a:cxn>
              <a:cxn ang="0">
                <a:pos x="72" y="0"/>
              </a:cxn>
              <a:cxn ang="0">
                <a:pos x="60" y="1"/>
              </a:cxn>
              <a:cxn ang="0">
                <a:pos x="49" y="4"/>
              </a:cxn>
              <a:cxn ang="0">
                <a:pos x="38" y="9"/>
              </a:cxn>
              <a:cxn ang="0">
                <a:pos x="28" y="16"/>
              </a:cxn>
              <a:cxn ang="0">
                <a:pos x="19" y="25"/>
              </a:cxn>
              <a:cxn ang="0">
                <a:pos x="11" y="34"/>
              </a:cxn>
              <a:cxn ang="0">
                <a:pos x="5" y="45"/>
              </a:cxn>
              <a:cxn ang="0">
                <a:pos x="1" y="55"/>
              </a:cxn>
              <a:cxn ang="0">
                <a:pos x="0" y="65"/>
              </a:cxn>
              <a:cxn ang="0">
                <a:pos x="1" y="76"/>
              </a:cxn>
              <a:cxn ang="0">
                <a:pos x="4" y="85"/>
              </a:cxn>
              <a:cxn ang="0">
                <a:pos x="9" y="93"/>
              </a:cxn>
              <a:cxn ang="0">
                <a:pos x="12" y="94"/>
              </a:cxn>
              <a:cxn ang="0">
                <a:pos x="13" y="97"/>
              </a:cxn>
              <a:cxn ang="0">
                <a:pos x="15" y="98"/>
              </a:cxn>
              <a:cxn ang="0">
                <a:pos x="16" y="100"/>
              </a:cxn>
              <a:cxn ang="0">
                <a:pos x="12" y="83"/>
              </a:cxn>
              <a:cxn ang="0">
                <a:pos x="15" y="64"/>
              </a:cxn>
              <a:cxn ang="0">
                <a:pos x="24" y="46"/>
              </a:cxn>
              <a:cxn ang="0">
                <a:pos x="39" y="30"/>
              </a:cxn>
            </a:cxnLst>
            <a:rect l="0" t="0" r="r" b="b"/>
            <a:pathLst>
              <a:path w="112" h="100">
                <a:moveTo>
                  <a:pt x="39" y="30"/>
                </a:moveTo>
                <a:lnTo>
                  <a:pt x="49" y="23"/>
                </a:lnTo>
                <a:lnTo>
                  <a:pt x="58" y="18"/>
                </a:lnTo>
                <a:lnTo>
                  <a:pt x="68" y="15"/>
                </a:lnTo>
                <a:lnTo>
                  <a:pt x="77" y="14"/>
                </a:lnTo>
                <a:lnTo>
                  <a:pt x="87" y="12"/>
                </a:lnTo>
                <a:lnTo>
                  <a:pt x="96" y="15"/>
                </a:lnTo>
                <a:lnTo>
                  <a:pt x="105" y="17"/>
                </a:lnTo>
                <a:lnTo>
                  <a:pt x="112" y="22"/>
                </a:lnTo>
                <a:lnTo>
                  <a:pt x="111" y="19"/>
                </a:lnTo>
                <a:lnTo>
                  <a:pt x="110" y="17"/>
                </a:lnTo>
                <a:lnTo>
                  <a:pt x="109" y="16"/>
                </a:lnTo>
                <a:lnTo>
                  <a:pt x="107" y="14"/>
                </a:lnTo>
                <a:lnTo>
                  <a:pt x="100" y="7"/>
                </a:lnTo>
                <a:lnTo>
                  <a:pt x="91" y="3"/>
                </a:lnTo>
                <a:lnTo>
                  <a:pt x="82" y="0"/>
                </a:lnTo>
                <a:lnTo>
                  <a:pt x="72" y="0"/>
                </a:lnTo>
                <a:lnTo>
                  <a:pt x="60" y="1"/>
                </a:lnTo>
                <a:lnTo>
                  <a:pt x="49" y="4"/>
                </a:lnTo>
                <a:lnTo>
                  <a:pt x="38" y="9"/>
                </a:lnTo>
                <a:lnTo>
                  <a:pt x="28" y="16"/>
                </a:lnTo>
                <a:lnTo>
                  <a:pt x="19" y="25"/>
                </a:lnTo>
                <a:lnTo>
                  <a:pt x="11" y="34"/>
                </a:lnTo>
                <a:lnTo>
                  <a:pt x="5" y="45"/>
                </a:lnTo>
                <a:lnTo>
                  <a:pt x="1" y="55"/>
                </a:lnTo>
                <a:lnTo>
                  <a:pt x="0" y="65"/>
                </a:lnTo>
                <a:lnTo>
                  <a:pt x="1" y="76"/>
                </a:lnTo>
                <a:lnTo>
                  <a:pt x="4" y="85"/>
                </a:lnTo>
                <a:lnTo>
                  <a:pt x="9" y="93"/>
                </a:lnTo>
                <a:lnTo>
                  <a:pt x="12" y="94"/>
                </a:lnTo>
                <a:lnTo>
                  <a:pt x="13" y="97"/>
                </a:lnTo>
                <a:lnTo>
                  <a:pt x="15" y="98"/>
                </a:lnTo>
                <a:lnTo>
                  <a:pt x="16" y="100"/>
                </a:lnTo>
                <a:lnTo>
                  <a:pt x="12" y="83"/>
                </a:lnTo>
                <a:lnTo>
                  <a:pt x="15" y="64"/>
                </a:lnTo>
                <a:lnTo>
                  <a:pt x="24" y="46"/>
                </a:lnTo>
                <a:lnTo>
                  <a:pt x="39" y="3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8" name="Freeform 88"/>
          <p:cNvSpPr>
            <a:spLocks/>
          </p:cNvSpPr>
          <p:nvPr/>
        </p:nvSpPr>
        <p:spPr bwMode="auto">
          <a:xfrm>
            <a:off x="4767263" y="5122863"/>
            <a:ext cx="87312" cy="79375"/>
          </a:xfrm>
          <a:custGeom>
            <a:avLst/>
            <a:gdLst/>
            <a:ahLst/>
            <a:cxnLst>
              <a:cxn ang="0">
                <a:pos x="38" y="31"/>
              </a:cxn>
              <a:cxn ang="0">
                <a:pos x="47" y="25"/>
              </a:cxn>
              <a:cxn ang="0">
                <a:pos x="57" y="20"/>
              </a:cxn>
              <a:cxn ang="0">
                <a:pos x="67" y="17"/>
              </a:cxn>
              <a:cxn ang="0">
                <a:pos x="76" y="15"/>
              </a:cxn>
              <a:cxn ang="0">
                <a:pos x="85" y="15"/>
              </a:cxn>
              <a:cxn ang="0">
                <a:pos x="95" y="16"/>
              </a:cxn>
              <a:cxn ang="0">
                <a:pos x="104" y="18"/>
              </a:cxn>
              <a:cxn ang="0">
                <a:pos x="111" y="23"/>
              </a:cxn>
              <a:cxn ang="0">
                <a:pos x="110" y="21"/>
              </a:cxn>
              <a:cxn ang="0">
                <a:pos x="108" y="20"/>
              </a:cxn>
              <a:cxn ang="0">
                <a:pos x="107" y="17"/>
              </a:cxn>
              <a:cxn ang="0">
                <a:pos x="106" y="16"/>
              </a:cxn>
              <a:cxn ang="0">
                <a:pos x="99" y="9"/>
              </a:cxn>
              <a:cxn ang="0">
                <a:pos x="90" y="3"/>
              </a:cxn>
              <a:cxn ang="0">
                <a:pos x="81" y="1"/>
              </a:cxn>
              <a:cxn ang="0">
                <a:pos x="70" y="0"/>
              </a:cxn>
              <a:cxn ang="0">
                <a:pos x="59" y="1"/>
              </a:cxn>
              <a:cxn ang="0">
                <a:pos x="47" y="5"/>
              </a:cxn>
              <a:cxn ang="0">
                <a:pos x="37" y="10"/>
              </a:cxn>
              <a:cxn ang="0">
                <a:pos x="27" y="17"/>
              </a:cxn>
              <a:cxn ang="0">
                <a:pos x="17" y="27"/>
              </a:cxn>
              <a:cxn ang="0">
                <a:pos x="9" y="36"/>
              </a:cxn>
              <a:cxn ang="0">
                <a:pos x="5" y="46"/>
              </a:cxn>
              <a:cxn ang="0">
                <a:pos x="1" y="56"/>
              </a:cxn>
              <a:cxn ang="0">
                <a:pos x="0" y="67"/>
              </a:cxn>
              <a:cxn ang="0">
                <a:pos x="0" y="77"/>
              </a:cxn>
              <a:cxn ang="0">
                <a:pos x="4" y="86"/>
              </a:cxn>
              <a:cxn ang="0">
                <a:pos x="8" y="96"/>
              </a:cxn>
              <a:cxn ang="0">
                <a:pos x="10" y="97"/>
              </a:cxn>
              <a:cxn ang="0">
                <a:pos x="12" y="98"/>
              </a:cxn>
              <a:cxn ang="0">
                <a:pos x="14" y="100"/>
              </a:cxn>
              <a:cxn ang="0">
                <a:pos x="15" y="101"/>
              </a:cxn>
              <a:cxn ang="0">
                <a:pos x="10" y="84"/>
              </a:cxn>
              <a:cxn ang="0">
                <a:pos x="14" y="66"/>
              </a:cxn>
              <a:cxn ang="0">
                <a:pos x="23" y="47"/>
              </a:cxn>
              <a:cxn ang="0">
                <a:pos x="38" y="31"/>
              </a:cxn>
            </a:cxnLst>
            <a:rect l="0" t="0" r="r" b="b"/>
            <a:pathLst>
              <a:path w="111" h="101">
                <a:moveTo>
                  <a:pt x="38" y="31"/>
                </a:moveTo>
                <a:lnTo>
                  <a:pt x="47" y="25"/>
                </a:lnTo>
                <a:lnTo>
                  <a:pt x="57" y="20"/>
                </a:lnTo>
                <a:lnTo>
                  <a:pt x="67" y="17"/>
                </a:lnTo>
                <a:lnTo>
                  <a:pt x="76" y="15"/>
                </a:lnTo>
                <a:lnTo>
                  <a:pt x="85" y="15"/>
                </a:lnTo>
                <a:lnTo>
                  <a:pt x="95" y="16"/>
                </a:lnTo>
                <a:lnTo>
                  <a:pt x="104" y="18"/>
                </a:lnTo>
                <a:lnTo>
                  <a:pt x="111" y="23"/>
                </a:lnTo>
                <a:lnTo>
                  <a:pt x="110" y="21"/>
                </a:lnTo>
                <a:lnTo>
                  <a:pt x="108" y="20"/>
                </a:lnTo>
                <a:lnTo>
                  <a:pt x="107" y="17"/>
                </a:lnTo>
                <a:lnTo>
                  <a:pt x="106" y="16"/>
                </a:lnTo>
                <a:lnTo>
                  <a:pt x="99" y="9"/>
                </a:lnTo>
                <a:lnTo>
                  <a:pt x="90" y="3"/>
                </a:lnTo>
                <a:lnTo>
                  <a:pt x="81" y="1"/>
                </a:lnTo>
                <a:lnTo>
                  <a:pt x="70" y="0"/>
                </a:lnTo>
                <a:lnTo>
                  <a:pt x="59" y="1"/>
                </a:lnTo>
                <a:lnTo>
                  <a:pt x="47" y="5"/>
                </a:lnTo>
                <a:lnTo>
                  <a:pt x="37" y="10"/>
                </a:lnTo>
                <a:lnTo>
                  <a:pt x="27" y="17"/>
                </a:lnTo>
                <a:lnTo>
                  <a:pt x="17" y="27"/>
                </a:lnTo>
                <a:lnTo>
                  <a:pt x="9" y="36"/>
                </a:lnTo>
                <a:lnTo>
                  <a:pt x="5" y="46"/>
                </a:lnTo>
                <a:lnTo>
                  <a:pt x="1" y="56"/>
                </a:lnTo>
                <a:lnTo>
                  <a:pt x="0" y="67"/>
                </a:lnTo>
                <a:lnTo>
                  <a:pt x="0" y="77"/>
                </a:lnTo>
                <a:lnTo>
                  <a:pt x="4" y="86"/>
                </a:lnTo>
                <a:lnTo>
                  <a:pt x="8" y="96"/>
                </a:lnTo>
                <a:lnTo>
                  <a:pt x="10" y="97"/>
                </a:lnTo>
                <a:lnTo>
                  <a:pt x="12" y="98"/>
                </a:lnTo>
                <a:lnTo>
                  <a:pt x="14" y="100"/>
                </a:lnTo>
                <a:lnTo>
                  <a:pt x="15" y="101"/>
                </a:lnTo>
                <a:lnTo>
                  <a:pt x="10" y="84"/>
                </a:lnTo>
                <a:lnTo>
                  <a:pt x="14" y="66"/>
                </a:lnTo>
                <a:lnTo>
                  <a:pt x="23" y="47"/>
                </a:lnTo>
                <a:lnTo>
                  <a:pt x="38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09" name="Freeform 89"/>
          <p:cNvSpPr>
            <a:spLocks/>
          </p:cNvSpPr>
          <p:nvPr/>
        </p:nvSpPr>
        <p:spPr bwMode="auto">
          <a:xfrm>
            <a:off x="4832350" y="5203825"/>
            <a:ext cx="87313" cy="79375"/>
          </a:xfrm>
          <a:custGeom>
            <a:avLst/>
            <a:gdLst/>
            <a:ahLst/>
            <a:cxnLst>
              <a:cxn ang="0">
                <a:pos x="38" y="31"/>
              </a:cxn>
              <a:cxn ang="0">
                <a:pos x="47" y="24"/>
              </a:cxn>
              <a:cxn ang="0">
                <a:pos x="56" y="19"/>
              </a:cxn>
              <a:cxn ang="0">
                <a:pos x="67" y="16"/>
              </a:cxn>
              <a:cxn ang="0">
                <a:pos x="76" y="15"/>
              </a:cxn>
              <a:cxn ang="0">
                <a:pos x="86" y="13"/>
              </a:cxn>
              <a:cxn ang="0">
                <a:pos x="94" y="16"/>
              </a:cxn>
              <a:cxn ang="0">
                <a:pos x="104" y="18"/>
              </a:cxn>
              <a:cxn ang="0">
                <a:pos x="111" y="23"/>
              </a:cxn>
              <a:cxn ang="0">
                <a:pos x="109" y="20"/>
              </a:cxn>
              <a:cxn ang="0">
                <a:pos x="108" y="18"/>
              </a:cxn>
              <a:cxn ang="0">
                <a:pos x="107" y="17"/>
              </a:cxn>
              <a:cxn ang="0">
                <a:pos x="106" y="15"/>
              </a:cxn>
              <a:cxn ang="0">
                <a:pos x="99" y="8"/>
              </a:cxn>
              <a:cxn ang="0">
                <a:pos x="90" y="3"/>
              </a:cxn>
              <a:cxn ang="0">
                <a:pos x="81" y="1"/>
              </a:cxn>
              <a:cxn ang="0">
                <a:pos x="70" y="0"/>
              </a:cxn>
              <a:cxn ang="0">
                <a:pos x="59" y="1"/>
              </a:cxn>
              <a:cxn ang="0">
                <a:pos x="47" y="4"/>
              </a:cxn>
              <a:cxn ang="0">
                <a:pos x="37" y="10"/>
              </a:cxn>
              <a:cxn ang="0">
                <a:pos x="27" y="17"/>
              </a:cxn>
              <a:cxn ang="0">
                <a:pos x="17" y="26"/>
              </a:cxn>
              <a:cxn ang="0">
                <a:pos x="10" y="35"/>
              </a:cxn>
              <a:cxn ang="0">
                <a:pos x="5" y="46"/>
              </a:cxn>
              <a:cxn ang="0">
                <a:pos x="1" y="56"/>
              </a:cxn>
              <a:cxn ang="0">
                <a:pos x="0" y="66"/>
              </a:cxn>
              <a:cxn ang="0">
                <a:pos x="1" y="77"/>
              </a:cxn>
              <a:cxn ang="0">
                <a:pos x="3" y="86"/>
              </a:cxn>
              <a:cxn ang="0">
                <a:pos x="9" y="94"/>
              </a:cxn>
              <a:cxn ang="0">
                <a:pos x="10" y="95"/>
              </a:cxn>
              <a:cxn ang="0">
                <a:pos x="12" y="97"/>
              </a:cxn>
              <a:cxn ang="0">
                <a:pos x="14" y="99"/>
              </a:cxn>
              <a:cxn ang="0">
                <a:pos x="15" y="101"/>
              </a:cxn>
              <a:cxn ang="0">
                <a:pos x="12" y="84"/>
              </a:cxn>
              <a:cxn ang="0">
                <a:pos x="14" y="65"/>
              </a:cxn>
              <a:cxn ang="0">
                <a:pos x="23" y="47"/>
              </a:cxn>
              <a:cxn ang="0">
                <a:pos x="38" y="31"/>
              </a:cxn>
            </a:cxnLst>
            <a:rect l="0" t="0" r="r" b="b"/>
            <a:pathLst>
              <a:path w="111" h="101">
                <a:moveTo>
                  <a:pt x="38" y="31"/>
                </a:moveTo>
                <a:lnTo>
                  <a:pt x="47" y="24"/>
                </a:lnTo>
                <a:lnTo>
                  <a:pt x="56" y="19"/>
                </a:lnTo>
                <a:lnTo>
                  <a:pt x="67" y="16"/>
                </a:lnTo>
                <a:lnTo>
                  <a:pt x="76" y="15"/>
                </a:lnTo>
                <a:lnTo>
                  <a:pt x="86" y="13"/>
                </a:lnTo>
                <a:lnTo>
                  <a:pt x="94" y="16"/>
                </a:lnTo>
                <a:lnTo>
                  <a:pt x="104" y="18"/>
                </a:lnTo>
                <a:lnTo>
                  <a:pt x="111" y="23"/>
                </a:lnTo>
                <a:lnTo>
                  <a:pt x="109" y="20"/>
                </a:lnTo>
                <a:lnTo>
                  <a:pt x="108" y="18"/>
                </a:lnTo>
                <a:lnTo>
                  <a:pt x="107" y="17"/>
                </a:lnTo>
                <a:lnTo>
                  <a:pt x="106" y="15"/>
                </a:lnTo>
                <a:lnTo>
                  <a:pt x="99" y="8"/>
                </a:lnTo>
                <a:lnTo>
                  <a:pt x="90" y="3"/>
                </a:lnTo>
                <a:lnTo>
                  <a:pt x="81" y="1"/>
                </a:lnTo>
                <a:lnTo>
                  <a:pt x="70" y="0"/>
                </a:lnTo>
                <a:lnTo>
                  <a:pt x="59" y="1"/>
                </a:lnTo>
                <a:lnTo>
                  <a:pt x="47" y="4"/>
                </a:lnTo>
                <a:lnTo>
                  <a:pt x="37" y="10"/>
                </a:lnTo>
                <a:lnTo>
                  <a:pt x="27" y="17"/>
                </a:lnTo>
                <a:lnTo>
                  <a:pt x="17" y="26"/>
                </a:lnTo>
                <a:lnTo>
                  <a:pt x="10" y="35"/>
                </a:lnTo>
                <a:lnTo>
                  <a:pt x="5" y="46"/>
                </a:lnTo>
                <a:lnTo>
                  <a:pt x="1" y="56"/>
                </a:lnTo>
                <a:lnTo>
                  <a:pt x="0" y="66"/>
                </a:lnTo>
                <a:lnTo>
                  <a:pt x="1" y="77"/>
                </a:lnTo>
                <a:lnTo>
                  <a:pt x="3" y="86"/>
                </a:lnTo>
                <a:lnTo>
                  <a:pt x="9" y="94"/>
                </a:lnTo>
                <a:lnTo>
                  <a:pt x="10" y="95"/>
                </a:lnTo>
                <a:lnTo>
                  <a:pt x="12" y="97"/>
                </a:lnTo>
                <a:lnTo>
                  <a:pt x="14" y="99"/>
                </a:lnTo>
                <a:lnTo>
                  <a:pt x="15" y="101"/>
                </a:lnTo>
                <a:lnTo>
                  <a:pt x="12" y="84"/>
                </a:lnTo>
                <a:lnTo>
                  <a:pt x="14" y="65"/>
                </a:lnTo>
                <a:lnTo>
                  <a:pt x="23" y="47"/>
                </a:lnTo>
                <a:lnTo>
                  <a:pt x="38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10" name="Freeform 90"/>
          <p:cNvSpPr>
            <a:spLocks/>
          </p:cNvSpPr>
          <p:nvPr/>
        </p:nvSpPr>
        <p:spPr bwMode="auto">
          <a:xfrm>
            <a:off x="4854575" y="5230813"/>
            <a:ext cx="87313" cy="79375"/>
          </a:xfrm>
          <a:custGeom>
            <a:avLst/>
            <a:gdLst/>
            <a:ahLst/>
            <a:cxnLst>
              <a:cxn ang="0">
                <a:pos x="38" y="31"/>
              </a:cxn>
              <a:cxn ang="0">
                <a:pos x="47" y="24"/>
              </a:cxn>
              <a:cxn ang="0">
                <a:pos x="56" y="20"/>
              </a:cxn>
              <a:cxn ang="0">
                <a:pos x="66" y="16"/>
              </a:cxn>
              <a:cxn ang="0">
                <a:pos x="76" y="14"/>
              </a:cxn>
              <a:cxn ang="0">
                <a:pos x="86" y="14"/>
              </a:cxn>
              <a:cxn ang="0">
                <a:pos x="94" y="15"/>
              </a:cxn>
              <a:cxn ang="0">
                <a:pos x="103" y="17"/>
              </a:cxn>
              <a:cxn ang="0">
                <a:pos x="110" y="22"/>
              </a:cxn>
              <a:cxn ang="0">
                <a:pos x="109" y="20"/>
              </a:cxn>
              <a:cxn ang="0">
                <a:pos x="108" y="19"/>
              </a:cxn>
              <a:cxn ang="0">
                <a:pos x="107" y="16"/>
              </a:cxn>
              <a:cxn ang="0">
                <a:pos x="106" y="15"/>
              </a:cxn>
              <a:cxn ang="0">
                <a:pos x="99" y="8"/>
              </a:cxn>
              <a:cxn ang="0">
                <a:pos x="90" y="4"/>
              </a:cxn>
              <a:cxn ang="0">
                <a:pos x="80" y="0"/>
              </a:cxn>
              <a:cxn ang="0">
                <a:pos x="70" y="0"/>
              </a:cxn>
              <a:cxn ang="0">
                <a:pos x="58" y="1"/>
              </a:cxn>
              <a:cxn ang="0">
                <a:pos x="47" y="4"/>
              </a:cxn>
              <a:cxn ang="0">
                <a:pos x="37" y="9"/>
              </a:cxn>
              <a:cxn ang="0">
                <a:pos x="26" y="16"/>
              </a:cxn>
              <a:cxn ang="0">
                <a:pos x="17" y="25"/>
              </a:cxn>
              <a:cxn ang="0">
                <a:pos x="10" y="35"/>
              </a:cxn>
              <a:cxn ang="0">
                <a:pos x="4" y="45"/>
              </a:cxn>
              <a:cxn ang="0">
                <a:pos x="1" y="55"/>
              </a:cxn>
              <a:cxn ang="0">
                <a:pos x="0" y="66"/>
              </a:cxn>
              <a:cxn ang="0">
                <a:pos x="1" y="76"/>
              </a:cxn>
              <a:cxn ang="0">
                <a:pos x="3" y="85"/>
              </a:cxn>
              <a:cxn ang="0">
                <a:pos x="9" y="95"/>
              </a:cxn>
              <a:cxn ang="0">
                <a:pos x="10" y="96"/>
              </a:cxn>
              <a:cxn ang="0">
                <a:pos x="11" y="98"/>
              </a:cxn>
              <a:cxn ang="0">
                <a:pos x="13" y="99"/>
              </a:cxn>
              <a:cxn ang="0">
                <a:pos x="15" y="100"/>
              </a:cxn>
              <a:cxn ang="0">
                <a:pos x="11" y="83"/>
              </a:cxn>
              <a:cxn ang="0">
                <a:pos x="15" y="65"/>
              </a:cxn>
              <a:cxn ang="0">
                <a:pos x="23" y="47"/>
              </a:cxn>
              <a:cxn ang="0">
                <a:pos x="38" y="31"/>
              </a:cxn>
            </a:cxnLst>
            <a:rect l="0" t="0" r="r" b="b"/>
            <a:pathLst>
              <a:path w="110" h="100">
                <a:moveTo>
                  <a:pt x="38" y="31"/>
                </a:moveTo>
                <a:lnTo>
                  <a:pt x="47" y="24"/>
                </a:lnTo>
                <a:lnTo>
                  <a:pt x="56" y="20"/>
                </a:lnTo>
                <a:lnTo>
                  <a:pt x="66" y="16"/>
                </a:lnTo>
                <a:lnTo>
                  <a:pt x="76" y="14"/>
                </a:lnTo>
                <a:lnTo>
                  <a:pt x="86" y="14"/>
                </a:lnTo>
                <a:lnTo>
                  <a:pt x="94" y="15"/>
                </a:lnTo>
                <a:lnTo>
                  <a:pt x="103" y="17"/>
                </a:lnTo>
                <a:lnTo>
                  <a:pt x="110" y="22"/>
                </a:lnTo>
                <a:lnTo>
                  <a:pt x="109" y="20"/>
                </a:lnTo>
                <a:lnTo>
                  <a:pt x="108" y="19"/>
                </a:lnTo>
                <a:lnTo>
                  <a:pt x="107" y="16"/>
                </a:lnTo>
                <a:lnTo>
                  <a:pt x="106" y="15"/>
                </a:lnTo>
                <a:lnTo>
                  <a:pt x="99" y="8"/>
                </a:lnTo>
                <a:lnTo>
                  <a:pt x="90" y="4"/>
                </a:lnTo>
                <a:lnTo>
                  <a:pt x="80" y="0"/>
                </a:lnTo>
                <a:lnTo>
                  <a:pt x="70" y="0"/>
                </a:lnTo>
                <a:lnTo>
                  <a:pt x="58" y="1"/>
                </a:lnTo>
                <a:lnTo>
                  <a:pt x="47" y="4"/>
                </a:lnTo>
                <a:lnTo>
                  <a:pt x="37" y="9"/>
                </a:lnTo>
                <a:lnTo>
                  <a:pt x="26" y="16"/>
                </a:lnTo>
                <a:lnTo>
                  <a:pt x="17" y="25"/>
                </a:lnTo>
                <a:lnTo>
                  <a:pt x="10" y="35"/>
                </a:lnTo>
                <a:lnTo>
                  <a:pt x="4" y="45"/>
                </a:lnTo>
                <a:lnTo>
                  <a:pt x="1" y="55"/>
                </a:lnTo>
                <a:lnTo>
                  <a:pt x="0" y="66"/>
                </a:lnTo>
                <a:lnTo>
                  <a:pt x="1" y="76"/>
                </a:lnTo>
                <a:lnTo>
                  <a:pt x="3" y="85"/>
                </a:lnTo>
                <a:lnTo>
                  <a:pt x="9" y="95"/>
                </a:lnTo>
                <a:lnTo>
                  <a:pt x="10" y="96"/>
                </a:lnTo>
                <a:lnTo>
                  <a:pt x="11" y="98"/>
                </a:lnTo>
                <a:lnTo>
                  <a:pt x="13" y="99"/>
                </a:lnTo>
                <a:lnTo>
                  <a:pt x="15" y="100"/>
                </a:lnTo>
                <a:lnTo>
                  <a:pt x="11" y="83"/>
                </a:lnTo>
                <a:lnTo>
                  <a:pt x="15" y="65"/>
                </a:lnTo>
                <a:lnTo>
                  <a:pt x="23" y="47"/>
                </a:lnTo>
                <a:lnTo>
                  <a:pt x="38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11" name="Freeform 91"/>
          <p:cNvSpPr>
            <a:spLocks/>
          </p:cNvSpPr>
          <p:nvPr/>
        </p:nvSpPr>
        <p:spPr bwMode="auto">
          <a:xfrm>
            <a:off x="4876800" y="5257800"/>
            <a:ext cx="87313" cy="79375"/>
          </a:xfrm>
          <a:custGeom>
            <a:avLst/>
            <a:gdLst/>
            <a:ahLst/>
            <a:cxnLst>
              <a:cxn ang="0">
                <a:pos x="38" y="32"/>
              </a:cxn>
              <a:cxn ang="0">
                <a:pos x="48" y="25"/>
              </a:cxn>
              <a:cxn ang="0">
                <a:pos x="57" y="20"/>
              </a:cxn>
              <a:cxn ang="0">
                <a:pos x="67" y="17"/>
              </a:cxn>
              <a:cxn ang="0">
                <a:pos x="76" y="15"/>
              </a:cxn>
              <a:cxn ang="0">
                <a:pos x="87" y="14"/>
              </a:cxn>
              <a:cxn ang="0">
                <a:pos x="95" y="17"/>
              </a:cxn>
              <a:cxn ang="0">
                <a:pos x="104" y="19"/>
              </a:cxn>
              <a:cxn ang="0">
                <a:pos x="111" y="24"/>
              </a:cxn>
              <a:cxn ang="0">
                <a:pos x="110" y="21"/>
              </a:cxn>
              <a:cxn ang="0">
                <a:pos x="109" y="19"/>
              </a:cxn>
              <a:cxn ang="0">
                <a:pos x="107" y="18"/>
              </a:cxn>
              <a:cxn ang="0">
                <a:pos x="106" y="15"/>
              </a:cxn>
              <a:cxn ang="0">
                <a:pos x="99" y="9"/>
              </a:cxn>
              <a:cxn ang="0">
                <a:pos x="90" y="4"/>
              </a:cxn>
              <a:cxn ang="0">
                <a:pos x="81" y="2"/>
              </a:cxn>
              <a:cxn ang="0">
                <a:pos x="71" y="0"/>
              </a:cxn>
              <a:cxn ang="0">
                <a:pos x="59" y="2"/>
              </a:cxn>
              <a:cxn ang="0">
                <a:pos x="49" y="5"/>
              </a:cxn>
              <a:cxn ang="0">
                <a:pos x="37" y="11"/>
              </a:cxn>
              <a:cxn ang="0">
                <a:pos x="27" y="18"/>
              </a:cxn>
              <a:cxn ang="0">
                <a:pos x="18" y="27"/>
              </a:cxn>
              <a:cxn ang="0">
                <a:pos x="11" y="36"/>
              </a:cxn>
              <a:cxn ang="0">
                <a:pos x="5" y="47"/>
              </a:cxn>
              <a:cxn ang="0">
                <a:pos x="1" y="57"/>
              </a:cxn>
              <a:cxn ang="0">
                <a:pos x="0" y="67"/>
              </a:cxn>
              <a:cxn ang="0">
                <a:pos x="1" y="78"/>
              </a:cxn>
              <a:cxn ang="0">
                <a:pos x="4" y="87"/>
              </a:cxn>
              <a:cxn ang="0">
                <a:pos x="10" y="95"/>
              </a:cxn>
              <a:cxn ang="0">
                <a:pos x="11" y="96"/>
              </a:cxn>
              <a:cxn ang="0">
                <a:pos x="13" y="98"/>
              </a:cxn>
              <a:cxn ang="0">
                <a:pos x="14" y="100"/>
              </a:cxn>
              <a:cxn ang="0">
                <a:pos x="16" y="102"/>
              </a:cxn>
              <a:cxn ang="0">
                <a:pos x="12" y="85"/>
              </a:cxn>
              <a:cxn ang="0">
                <a:pos x="15" y="66"/>
              </a:cxn>
              <a:cxn ang="0">
                <a:pos x="23" y="48"/>
              </a:cxn>
              <a:cxn ang="0">
                <a:pos x="38" y="32"/>
              </a:cxn>
            </a:cxnLst>
            <a:rect l="0" t="0" r="r" b="b"/>
            <a:pathLst>
              <a:path w="111" h="102">
                <a:moveTo>
                  <a:pt x="38" y="32"/>
                </a:moveTo>
                <a:lnTo>
                  <a:pt x="48" y="25"/>
                </a:lnTo>
                <a:lnTo>
                  <a:pt x="57" y="20"/>
                </a:lnTo>
                <a:lnTo>
                  <a:pt x="67" y="17"/>
                </a:lnTo>
                <a:lnTo>
                  <a:pt x="76" y="15"/>
                </a:lnTo>
                <a:lnTo>
                  <a:pt x="87" y="14"/>
                </a:lnTo>
                <a:lnTo>
                  <a:pt x="95" y="17"/>
                </a:lnTo>
                <a:lnTo>
                  <a:pt x="104" y="19"/>
                </a:lnTo>
                <a:lnTo>
                  <a:pt x="111" y="24"/>
                </a:lnTo>
                <a:lnTo>
                  <a:pt x="110" y="21"/>
                </a:lnTo>
                <a:lnTo>
                  <a:pt x="109" y="19"/>
                </a:lnTo>
                <a:lnTo>
                  <a:pt x="107" y="18"/>
                </a:lnTo>
                <a:lnTo>
                  <a:pt x="106" y="15"/>
                </a:lnTo>
                <a:lnTo>
                  <a:pt x="99" y="9"/>
                </a:lnTo>
                <a:lnTo>
                  <a:pt x="90" y="4"/>
                </a:lnTo>
                <a:lnTo>
                  <a:pt x="81" y="2"/>
                </a:lnTo>
                <a:lnTo>
                  <a:pt x="71" y="0"/>
                </a:lnTo>
                <a:lnTo>
                  <a:pt x="59" y="2"/>
                </a:lnTo>
                <a:lnTo>
                  <a:pt x="49" y="5"/>
                </a:lnTo>
                <a:lnTo>
                  <a:pt x="37" y="11"/>
                </a:lnTo>
                <a:lnTo>
                  <a:pt x="27" y="18"/>
                </a:lnTo>
                <a:lnTo>
                  <a:pt x="18" y="27"/>
                </a:lnTo>
                <a:lnTo>
                  <a:pt x="11" y="36"/>
                </a:lnTo>
                <a:lnTo>
                  <a:pt x="5" y="47"/>
                </a:lnTo>
                <a:lnTo>
                  <a:pt x="1" y="57"/>
                </a:lnTo>
                <a:lnTo>
                  <a:pt x="0" y="67"/>
                </a:lnTo>
                <a:lnTo>
                  <a:pt x="1" y="78"/>
                </a:lnTo>
                <a:lnTo>
                  <a:pt x="4" y="87"/>
                </a:lnTo>
                <a:lnTo>
                  <a:pt x="10" y="95"/>
                </a:lnTo>
                <a:lnTo>
                  <a:pt x="11" y="96"/>
                </a:lnTo>
                <a:lnTo>
                  <a:pt x="13" y="98"/>
                </a:lnTo>
                <a:lnTo>
                  <a:pt x="14" y="100"/>
                </a:lnTo>
                <a:lnTo>
                  <a:pt x="16" y="102"/>
                </a:lnTo>
                <a:lnTo>
                  <a:pt x="12" y="85"/>
                </a:lnTo>
                <a:lnTo>
                  <a:pt x="15" y="66"/>
                </a:lnTo>
                <a:lnTo>
                  <a:pt x="23" y="48"/>
                </a:lnTo>
                <a:lnTo>
                  <a:pt x="38" y="3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12" name="Freeform 92"/>
          <p:cNvSpPr>
            <a:spLocks/>
          </p:cNvSpPr>
          <p:nvPr/>
        </p:nvSpPr>
        <p:spPr bwMode="auto">
          <a:xfrm>
            <a:off x="4897438" y="5284788"/>
            <a:ext cx="88900" cy="79375"/>
          </a:xfrm>
          <a:custGeom>
            <a:avLst/>
            <a:gdLst/>
            <a:ahLst/>
            <a:cxnLst>
              <a:cxn ang="0">
                <a:pos x="38" y="31"/>
              </a:cxn>
              <a:cxn ang="0">
                <a:pos x="47" y="24"/>
              </a:cxn>
              <a:cxn ang="0">
                <a:pos x="56" y="20"/>
              </a:cxn>
              <a:cxn ang="0">
                <a:pos x="67" y="16"/>
              </a:cxn>
              <a:cxn ang="0">
                <a:pos x="77" y="14"/>
              </a:cxn>
              <a:cxn ang="0">
                <a:pos x="86" y="14"/>
              </a:cxn>
              <a:cxn ang="0">
                <a:pos x="96" y="15"/>
              </a:cxn>
              <a:cxn ang="0">
                <a:pos x="104" y="18"/>
              </a:cxn>
              <a:cxn ang="0">
                <a:pos x="112" y="23"/>
              </a:cxn>
              <a:cxn ang="0">
                <a:pos x="111" y="21"/>
              </a:cxn>
              <a:cxn ang="0">
                <a:pos x="109" y="18"/>
              </a:cxn>
              <a:cxn ang="0">
                <a:pos x="107" y="17"/>
              </a:cxn>
              <a:cxn ang="0">
                <a:pos x="106" y="15"/>
              </a:cxn>
              <a:cxn ang="0">
                <a:pos x="99" y="8"/>
              </a:cxn>
              <a:cxn ang="0">
                <a:pos x="91" y="3"/>
              </a:cxn>
              <a:cxn ang="0">
                <a:pos x="81" y="0"/>
              </a:cxn>
              <a:cxn ang="0">
                <a:pos x="70" y="0"/>
              </a:cxn>
              <a:cxn ang="0">
                <a:pos x="60" y="1"/>
              </a:cxn>
              <a:cxn ang="0">
                <a:pos x="48" y="3"/>
              </a:cxn>
              <a:cxn ang="0">
                <a:pos x="37" y="9"/>
              </a:cxn>
              <a:cxn ang="0">
                <a:pos x="26" y="16"/>
              </a:cxn>
              <a:cxn ang="0">
                <a:pos x="17" y="25"/>
              </a:cxn>
              <a:cxn ang="0">
                <a:pos x="10" y="35"/>
              </a:cxn>
              <a:cxn ang="0">
                <a:pos x="5" y="45"/>
              </a:cxn>
              <a:cxn ang="0">
                <a:pos x="1" y="55"/>
              </a:cxn>
              <a:cxn ang="0">
                <a:pos x="0" y="67"/>
              </a:cxn>
              <a:cxn ang="0">
                <a:pos x="1" y="76"/>
              </a:cxn>
              <a:cxn ang="0">
                <a:pos x="3" y="86"/>
              </a:cxn>
              <a:cxn ang="0">
                <a:pos x="9" y="94"/>
              </a:cxn>
              <a:cxn ang="0">
                <a:pos x="11" y="96"/>
              </a:cxn>
              <a:cxn ang="0">
                <a:pos x="13" y="98"/>
              </a:cxn>
              <a:cxn ang="0">
                <a:pos x="15" y="99"/>
              </a:cxn>
              <a:cxn ang="0">
                <a:pos x="16" y="100"/>
              </a:cxn>
              <a:cxn ang="0">
                <a:pos x="11" y="83"/>
              </a:cxn>
              <a:cxn ang="0">
                <a:pos x="15" y="65"/>
              </a:cxn>
              <a:cxn ang="0">
                <a:pos x="23" y="47"/>
              </a:cxn>
              <a:cxn ang="0">
                <a:pos x="38" y="31"/>
              </a:cxn>
            </a:cxnLst>
            <a:rect l="0" t="0" r="r" b="b"/>
            <a:pathLst>
              <a:path w="112" h="100">
                <a:moveTo>
                  <a:pt x="38" y="31"/>
                </a:moveTo>
                <a:lnTo>
                  <a:pt x="47" y="24"/>
                </a:lnTo>
                <a:lnTo>
                  <a:pt x="56" y="20"/>
                </a:lnTo>
                <a:lnTo>
                  <a:pt x="67" y="16"/>
                </a:lnTo>
                <a:lnTo>
                  <a:pt x="77" y="14"/>
                </a:lnTo>
                <a:lnTo>
                  <a:pt x="86" y="14"/>
                </a:lnTo>
                <a:lnTo>
                  <a:pt x="96" y="15"/>
                </a:lnTo>
                <a:lnTo>
                  <a:pt x="104" y="18"/>
                </a:lnTo>
                <a:lnTo>
                  <a:pt x="112" y="23"/>
                </a:lnTo>
                <a:lnTo>
                  <a:pt x="111" y="21"/>
                </a:lnTo>
                <a:lnTo>
                  <a:pt x="109" y="18"/>
                </a:lnTo>
                <a:lnTo>
                  <a:pt x="107" y="17"/>
                </a:lnTo>
                <a:lnTo>
                  <a:pt x="106" y="15"/>
                </a:lnTo>
                <a:lnTo>
                  <a:pt x="99" y="8"/>
                </a:lnTo>
                <a:lnTo>
                  <a:pt x="91" y="3"/>
                </a:lnTo>
                <a:lnTo>
                  <a:pt x="81" y="0"/>
                </a:lnTo>
                <a:lnTo>
                  <a:pt x="70" y="0"/>
                </a:lnTo>
                <a:lnTo>
                  <a:pt x="60" y="1"/>
                </a:lnTo>
                <a:lnTo>
                  <a:pt x="48" y="3"/>
                </a:lnTo>
                <a:lnTo>
                  <a:pt x="37" y="9"/>
                </a:lnTo>
                <a:lnTo>
                  <a:pt x="26" y="16"/>
                </a:lnTo>
                <a:lnTo>
                  <a:pt x="17" y="25"/>
                </a:lnTo>
                <a:lnTo>
                  <a:pt x="10" y="35"/>
                </a:lnTo>
                <a:lnTo>
                  <a:pt x="5" y="45"/>
                </a:lnTo>
                <a:lnTo>
                  <a:pt x="1" y="55"/>
                </a:lnTo>
                <a:lnTo>
                  <a:pt x="0" y="67"/>
                </a:lnTo>
                <a:lnTo>
                  <a:pt x="1" y="76"/>
                </a:lnTo>
                <a:lnTo>
                  <a:pt x="3" y="86"/>
                </a:lnTo>
                <a:lnTo>
                  <a:pt x="9" y="94"/>
                </a:lnTo>
                <a:lnTo>
                  <a:pt x="11" y="96"/>
                </a:lnTo>
                <a:lnTo>
                  <a:pt x="13" y="98"/>
                </a:lnTo>
                <a:lnTo>
                  <a:pt x="15" y="99"/>
                </a:lnTo>
                <a:lnTo>
                  <a:pt x="16" y="100"/>
                </a:lnTo>
                <a:lnTo>
                  <a:pt x="11" y="83"/>
                </a:lnTo>
                <a:lnTo>
                  <a:pt x="15" y="65"/>
                </a:lnTo>
                <a:lnTo>
                  <a:pt x="23" y="47"/>
                </a:lnTo>
                <a:lnTo>
                  <a:pt x="38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13" name="Freeform 93"/>
          <p:cNvSpPr>
            <a:spLocks/>
          </p:cNvSpPr>
          <p:nvPr/>
        </p:nvSpPr>
        <p:spPr bwMode="auto">
          <a:xfrm>
            <a:off x="4941888" y="5338763"/>
            <a:ext cx="88900" cy="79375"/>
          </a:xfrm>
          <a:custGeom>
            <a:avLst/>
            <a:gdLst/>
            <a:ahLst/>
            <a:cxnLst>
              <a:cxn ang="0">
                <a:pos x="39" y="31"/>
              </a:cxn>
              <a:cxn ang="0">
                <a:pos x="49" y="24"/>
              </a:cxn>
              <a:cxn ang="0">
                <a:pos x="58" y="20"/>
              </a:cxn>
              <a:cxn ang="0">
                <a:pos x="68" y="16"/>
              </a:cxn>
              <a:cxn ang="0">
                <a:pos x="77" y="14"/>
              </a:cxn>
              <a:cxn ang="0">
                <a:pos x="87" y="14"/>
              </a:cxn>
              <a:cxn ang="0">
                <a:pos x="96" y="15"/>
              </a:cxn>
              <a:cxn ang="0">
                <a:pos x="105" y="18"/>
              </a:cxn>
              <a:cxn ang="0">
                <a:pos x="112" y="23"/>
              </a:cxn>
              <a:cxn ang="0">
                <a:pos x="111" y="21"/>
              </a:cxn>
              <a:cxn ang="0">
                <a:pos x="110" y="18"/>
              </a:cxn>
              <a:cxn ang="0">
                <a:pos x="109" y="17"/>
              </a:cxn>
              <a:cxn ang="0">
                <a:pos x="107" y="15"/>
              </a:cxn>
              <a:cxn ang="0">
                <a:pos x="100" y="8"/>
              </a:cxn>
              <a:cxn ang="0">
                <a:pos x="91" y="3"/>
              </a:cxn>
              <a:cxn ang="0">
                <a:pos x="82" y="0"/>
              </a:cxn>
              <a:cxn ang="0">
                <a:pos x="72" y="0"/>
              </a:cxn>
              <a:cxn ang="0">
                <a:pos x="60" y="1"/>
              </a:cxn>
              <a:cxn ang="0">
                <a:pos x="49" y="3"/>
              </a:cxn>
              <a:cxn ang="0">
                <a:pos x="38" y="9"/>
              </a:cxn>
              <a:cxn ang="0">
                <a:pos x="28" y="16"/>
              </a:cxn>
              <a:cxn ang="0">
                <a:pos x="19" y="25"/>
              </a:cxn>
              <a:cxn ang="0">
                <a:pos x="11" y="35"/>
              </a:cxn>
              <a:cxn ang="0">
                <a:pos x="5" y="45"/>
              </a:cxn>
              <a:cxn ang="0">
                <a:pos x="1" y="55"/>
              </a:cxn>
              <a:cxn ang="0">
                <a:pos x="0" y="67"/>
              </a:cxn>
              <a:cxn ang="0">
                <a:pos x="1" y="76"/>
              </a:cxn>
              <a:cxn ang="0">
                <a:pos x="4" y="86"/>
              </a:cxn>
              <a:cxn ang="0">
                <a:pos x="9" y="94"/>
              </a:cxn>
              <a:cxn ang="0">
                <a:pos x="12" y="96"/>
              </a:cxn>
              <a:cxn ang="0">
                <a:pos x="13" y="98"/>
              </a:cxn>
              <a:cxn ang="0">
                <a:pos x="15" y="99"/>
              </a:cxn>
              <a:cxn ang="0">
                <a:pos x="16" y="100"/>
              </a:cxn>
              <a:cxn ang="0">
                <a:pos x="12" y="83"/>
              </a:cxn>
              <a:cxn ang="0">
                <a:pos x="15" y="66"/>
              </a:cxn>
              <a:cxn ang="0">
                <a:pos x="24" y="47"/>
              </a:cxn>
              <a:cxn ang="0">
                <a:pos x="39" y="31"/>
              </a:cxn>
            </a:cxnLst>
            <a:rect l="0" t="0" r="r" b="b"/>
            <a:pathLst>
              <a:path w="112" h="100">
                <a:moveTo>
                  <a:pt x="39" y="31"/>
                </a:moveTo>
                <a:lnTo>
                  <a:pt x="49" y="24"/>
                </a:lnTo>
                <a:lnTo>
                  <a:pt x="58" y="20"/>
                </a:lnTo>
                <a:lnTo>
                  <a:pt x="68" y="16"/>
                </a:lnTo>
                <a:lnTo>
                  <a:pt x="77" y="14"/>
                </a:lnTo>
                <a:lnTo>
                  <a:pt x="87" y="14"/>
                </a:lnTo>
                <a:lnTo>
                  <a:pt x="96" y="15"/>
                </a:lnTo>
                <a:lnTo>
                  <a:pt x="105" y="18"/>
                </a:lnTo>
                <a:lnTo>
                  <a:pt x="112" y="23"/>
                </a:lnTo>
                <a:lnTo>
                  <a:pt x="111" y="21"/>
                </a:lnTo>
                <a:lnTo>
                  <a:pt x="110" y="18"/>
                </a:lnTo>
                <a:lnTo>
                  <a:pt x="109" y="17"/>
                </a:lnTo>
                <a:lnTo>
                  <a:pt x="107" y="15"/>
                </a:lnTo>
                <a:lnTo>
                  <a:pt x="100" y="8"/>
                </a:lnTo>
                <a:lnTo>
                  <a:pt x="91" y="3"/>
                </a:lnTo>
                <a:lnTo>
                  <a:pt x="82" y="0"/>
                </a:lnTo>
                <a:lnTo>
                  <a:pt x="72" y="0"/>
                </a:lnTo>
                <a:lnTo>
                  <a:pt x="60" y="1"/>
                </a:lnTo>
                <a:lnTo>
                  <a:pt x="49" y="3"/>
                </a:lnTo>
                <a:lnTo>
                  <a:pt x="38" y="9"/>
                </a:lnTo>
                <a:lnTo>
                  <a:pt x="28" y="16"/>
                </a:lnTo>
                <a:lnTo>
                  <a:pt x="19" y="25"/>
                </a:lnTo>
                <a:lnTo>
                  <a:pt x="11" y="35"/>
                </a:lnTo>
                <a:lnTo>
                  <a:pt x="5" y="45"/>
                </a:lnTo>
                <a:lnTo>
                  <a:pt x="1" y="55"/>
                </a:lnTo>
                <a:lnTo>
                  <a:pt x="0" y="67"/>
                </a:lnTo>
                <a:lnTo>
                  <a:pt x="1" y="76"/>
                </a:lnTo>
                <a:lnTo>
                  <a:pt x="4" y="86"/>
                </a:lnTo>
                <a:lnTo>
                  <a:pt x="9" y="94"/>
                </a:lnTo>
                <a:lnTo>
                  <a:pt x="12" y="96"/>
                </a:lnTo>
                <a:lnTo>
                  <a:pt x="13" y="98"/>
                </a:lnTo>
                <a:lnTo>
                  <a:pt x="15" y="99"/>
                </a:lnTo>
                <a:lnTo>
                  <a:pt x="16" y="100"/>
                </a:lnTo>
                <a:lnTo>
                  <a:pt x="12" y="83"/>
                </a:lnTo>
                <a:lnTo>
                  <a:pt x="15" y="66"/>
                </a:lnTo>
                <a:lnTo>
                  <a:pt x="24" y="47"/>
                </a:lnTo>
                <a:lnTo>
                  <a:pt x="39" y="3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14" name="Freeform 94"/>
          <p:cNvSpPr>
            <a:spLocks/>
          </p:cNvSpPr>
          <p:nvPr/>
        </p:nvSpPr>
        <p:spPr bwMode="auto">
          <a:xfrm>
            <a:off x="4516438" y="4818063"/>
            <a:ext cx="41275" cy="5080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50" y="49"/>
              </a:cxn>
              <a:cxn ang="0">
                <a:pos x="48" y="51"/>
              </a:cxn>
              <a:cxn ang="0">
                <a:pos x="42" y="57"/>
              </a:cxn>
              <a:cxn ang="0">
                <a:pos x="38" y="63"/>
              </a:cxn>
              <a:cxn ang="0">
                <a:pos x="34" y="64"/>
              </a:cxn>
              <a:cxn ang="0">
                <a:pos x="32" y="59"/>
              </a:cxn>
              <a:cxn ang="0">
                <a:pos x="27" y="53"/>
              </a:cxn>
              <a:cxn ang="0">
                <a:pos x="23" y="46"/>
              </a:cxn>
              <a:cxn ang="0">
                <a:pos x="16" y="36"/>
              </a:cxn>
              <a:cxn ang="0">
                <a:pos x="10" y="28"/>
              </a:cxn>
              <a:cxn ang="0">
                <a:pos x="4" y="23"/>
              </a:cxn>
              <a:cxn ang="0">
                <a:pos x="1" y="18"/>
              </a:cxn>
              <a:cxn ang="0">
                <a:pos x="0" y="16"/>
              </a:cxn>
              <a:cxn ang="0">
                <a:pos x="3" y="4"/>
              </a:cxn>
              <a:cxn ang="0">
                <a:pos x="12" y="0"/>
              </a:cxn>
            </a:cxnLst>
            <a:rect l="0" t="0" r="r" b="b"/>
            <a:pathLst>
              <a:path w="50" h="64">
                <a:moveTo>
                  <a:pt x="12" y="0"/>
                </a:moveTo>
                <a:lnTo>
                  <a:pt x="50" y="49"/>
                </a:lnTo>
                <a:lnTo>
                  <a:pt x="48" y="51"/>
                </a:lnTo>
                <a:lnTo>
                  <a:pt x="42" y="57"/>
                </a:lnTo>
                <a:lnTo>
                  <a:pt x="38" y="63"/>
                </a:lnTo>
                <a:lnTo>
                  <a:pt x="34" y="64"/>
                </a:lnTo>
                <a:lnTo>
                  <a:pt x="32" y="59"/>
                </a:lnTo>
                <a:lnTo>
                  <a:pt x="27" y="53"/>
                </a:lnTo>
                <a:lnTo>
                  <a:pt x="23" y="46"/>
                </a:lnTo>
                <a:lnTo>
                  <a:pt x="16" y="36"/>
                </a:lnTo>
                <a:lnTo>
                  <a:pt x="10" y="28"/>
                </a:lnTo>
                <a:lnTo>
                  <a:pt x="4" y="23"/>
                </a:lnTo>
                <a:lnTo>
                  <a:pt x="1" y="18"/>
                </a:lnTo>
                <a:lnTo>
                  <a:pt x="0" y="16"/>
                </a:lnTo>
                <a:lnTo>
                  <a:pt x="3" y="4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15" name="Freeform 95"/>
          <p:cNvSpPr>
            <a:spLocks/>
          </p:cNvSpPr>
          <p:nvPr/>
        </p:nvSpPr>
        <p:spPr bwMode="auto">
          <a:xfrm>
            <a:off x="4233863" y="4524375"/>
            <a:ext cx="266700" cy="184150"/>
          </a:xfrm>
          <a:custGeom>
            <a:avLst/>
            <a:gdLst/>
            <a:ahLst/>
            <a:cxnLst>
              <a:cxn ang="0">
                <a:pos x="0" y="94"/>
              </a:cxn>
              <a:cxn ang="0">
                <a:pos x="337" y="232"/>
              </a:cxn>
              <a:cxn ang="0">
                <a:pos x="64" y="0"/>
              </a:cxn>
              <a:cxn ang="0">
                <a:pos x="0" y="94"/>
              </a:cxn>
            </a:cxnLst>
            <a:rect l="0" t="0" r="r" b="b"/>
            <a:pathLst>
              <a:path w="337" h="232">
                <a:moveTo>
                  <a:pt x="0" y="94"/>
                </a:moveTo>
                <a:lnTo>
                  <a:pt x="337" y="232"/>
                </a:lnTo>
                <a:lnTo>
                  <a:pt x="64" y="0"/>
                </a:lnTo>
                <a:lnTo>
                  <a:pt x="0" y="9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16" name="Freeform 96"/>
          <p:cNvSpPr>
            <a:spLocks/>
          </p:cNvSpPr>
          <p:nvPr/>
        </p:nvSpPr>
        <p:spPr bwMode="auto">
          <a:xfrm>
            <a:off x="5314950" y="4275138"/>
            <a:ext cx="315913" cy="290512"/>
          </a:xfrm>
          <a:custGeom>
            <a:avLst/>
            <a:gdLst/>
            <a:ahLst/>
            <a:cxnLst>
              <a:cxn ang="0">
                <a:pos x="311" y="0"/>
              </a:cxn>
              <a:cxn ang="0">
                <a:pos x="0" y="368"/>
              </a:cxn>
              <a:cxn ang="0">
                <a:pos x="400" y="88"/>
              </a:cxn>
              <a:cxn ang="0">
                <a:pos x="311" y="0"/>
              </a:cxn>
            </a:cxnLst>
            <a:rect l="0" t="0" r="r" b="b"/>
            <a:pathLst>
              <a:path w="400" h="368">
                <a:moveTo>
                  <a:pt x="311" y="0"/>
                </a:moveTo>
                <a:lnTo>
                  <a:pt x="0" y="368"/>
                </a:lnTo>
                <a:lnTo>
                  <a:pt x="400" y="88"/>
                </a:lnTo>
                <a:lnTo>
                  <a:pt x="311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17" name="Freeform 97"/>
          <p:cNvSpPr>
            <a:spLocks/>
          </p:cNvSpPr>
          <p:nvPr/>
        </p:nvSpPr>
        <p:spPr bwMode="auto">
          <a:xfrm>
            <a:off x="5534025" y="4799013"/>
            <a:ext cx="304800" cy="152400"/>
          </a:xfrm>
          <a:custGeom>
            <a:avLst/>
            <a:gdLst/>
            <a:ahLst/>
            <a:cxnLst>
              <a:cxn ang="0">
                <a:pos x="383" y="0"/>
              </a:cxn>
              <a:cxn ang="0">
                <a:pos x="0" y="194"/>
              </a:cxn>
              <a:cxn ang="0">
                <a:pos x="383" y="114"/>
              </a:cxn>
              <a:cxn ang="0">
                <a:pos x="383" y="0"/>
              </a:cxn>
            </a:cxnLst>
            <a:rect l="0" t="0" r="r" b="b"/>
            <a:pathLst>
              <a:path w="383" h="194">
                <a:moveTo>
                  <a:pt x="383" y="0"/>
                </a:moveTo>
                <a:lnTo>
                  <a:pt x="0" y="194"/>
                </a:lnTo>
                <a:lnTo>
                  <a:pt x="383" y="114"/>
                </a:lnTo>
                <a:lnTo>
                  <a:pt x="38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18" name="Freeform 98"/>
          <p:cNvSpPr>
            <a:spLocks/>
          </p:cNvSpPr>
          <p:nvPr/>
        </p:nvSpPr>
        <p:spPr bwMode="auto">
          <a:xfrm>
            <a:off x="4333875" y="5353050"/>
            <a:ext cx="309563" cy="254000"/>
          </a:xfrm>
          <a:custGeom>
            <a:avLst/>
            <a:gdLst/>
            <a:ahLst/>
            <a:cxnLst>
              <a:cxn ang="0">
                <a:pos x="391" y="0"/>
              </a:cxn>
              <a:cxn ang="0">
                <a:pos x="0" y="209"/>
              </a:cxn>
              <a:cxn ang="0">
                <a:pos x="73" y="320"/>
              </a:cxn>
              <a:cxn ang="0">
                <a:pos x="391" y="0"/>
              </a:cxn>
            </a:cxnLst>
            <a:rect l="0" t="0" r="r" b="b"/>
            <a:pathLst>
              <a:path w="391" h="320">
                <a:moveTo>
                  <a:pt x="391" y="0"/>
                </a:moveTo>
                <a:lnTo>
                  <a:pt x="0" y="209"/>
                </a:lnTo>
                <a:lnTo>
                  <a:pt x="73" y="320"/>
                </a:lnTo>
                <a:lnTo>
                  <a:pt x="391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35619" name="Freeform 99"/>
          <p:cNvSpPr>
            <a:spLocks/>
          </p:cNvSpPr>
          <p:nvPr/>
        </p:nvSpPr>
        <p:spPr bwMode="auto">
          <a:xfrm>
            <a:off x="4837113" y="5614988"/>
            <a:ext cx="136525" cy="342900"/>
          </a:xfrm>
          <a:custGeom>
            <a:avLst/>
            <a:gdLst/>
            <a:ahLst/>
            <a:cxnLst>
              <a:cxn ang="0">
                <a:pos x="173" y="0"/>
              </a:cxn>
              <a:cxn ang="0">
                <a:pos x="0" y="394"/>
              </a:cxn>
              <a:cxn ang="0">
                <a:pos x="112" y="433"/>
              </a:cxn>
              <a:cxn ang="0">
                <a:pos x="173" y="0"/>
              </a:cxn>
            </a:cxnLst>
            <a:rect l="0" t="0" r="r" b="b"/>
            <a:pathLst>
              <a:path w="173" h="433">
                <a:moveTo>
                  <a:pt x="173" y="0"/>
                </a:moveTo>
                <a:lnTo>
                  <a:pt x="0" y="394"/>
                </a:lnTo>
                <a:lnTo>
                  <a:pt x="112" y="433"/>
                </a:lnTo>
                <a:lnTo>
                  <a:pt x="17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grpSp>
        <p:nvGrpSpPr>
          <p:cNvPr id="235620" name="Group 100"/>
          <p:cNvGrpSpPr>
            <a:grpSpLocks/>
          </p:cNvGrpSpPr>
          <p:nvPr/>
        </p:nvGrpSpPr>
        <p:grpSpPr bwMode="auto">
          <a:xfrm>
            <a:off x="1676400" y="4953000"/>
            <a:ext cx="1009650" cy="1057275"/>
            <a:chOff x="1001" y="2879"/>
            <a:chExt cx="636" cy="666"/>
          </a:xfrm>
        </p:grpSpPr>
        <p:sp>
          <p:nvSpPr>
            <p:cNvPr id="235621" name="Freeform 101"/>
            <p:cNvSpPr>
              <a:spLocks/>
            </p:cNvSpPr>
            <p:nvPr/>
          </p:nvSpPr>
          <p:spPr bwMode="auto">
            <a:xfrm>
              <a:off x="1035" y="3475"/>
              <a:ext cx="91" cy="52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0" y="35"/>
                </a:cxn>
                <a:cxn ang="0">
                  <a:pos x="0" y="44"/>
                </a:cxn>
                <a:cxn ang="0">
                  <a:pos x="11" y="52"/>
                </a:cxn>
                <a:cxn ang="0">
                  <a:pos x="28" y="52"/>
                </a:cxn>
                <a:cxn ang="0">
                  <a:pos x="45" y="52"/>
                </a:cxn>
                <a:cxn ang="0">
                  <a:pos x="45" y="44"/>
                </a:cxn>
                <a:cxn ang="0">
                  <a:pos x="62" y="44"/>
                </a:cxn>
                <a:cxn ang="0">
                  <a:pos x="74" y="44"/>
                </a:cxn>
                <a:cxn ang="0">
                  <a:pos x="91" y="44"/>
                </a:cxn>
                <a:cxn ang="0">
                  <a:pos x="91" y="35"/>
                </a:cxn>
                <a:cxn ang="0">
                  <a:pos x="91" y="18"/>
                </a:cxn>
                <a:cxn ang="0">
                  <a:pos x="79" y="18"/>
                </a:cxn>
                <a:cxn ang="0">
                  <a:pos x="68" y="9"/>
                </a:cxn>
                <a:cxn ang="0">
                  <a:pos x="62" y="0"/>
                </a:cxn>
                <a:cxn ang="0">
                  <a:pos x="51" y="9"/>
                </a:cxn>
                <a:cxn ang="0">
                  <a:pos x="34" y="0"/>
                </a:cxn>
                <a:cxn ang="0">
                  <a:pos x="28" y="9"/>
                </a:cxn>
                <a:cxn ang="0">
                  <a:pos x="11" y="9"/>
                </a:cxn>
                <a:cxn ang="0">
                  <a:pos x="0" y="9"/>
                </a:cxn>
              </a:cxnLst>
              <a:rect l="0" t="0" r="r" b="b"/>
              <a:pathLst>
                <a:path w="91" h="52">
                  <a:moveTo>
                    <a:pt x="0" y="9"/>
                  </a:moveTo>
                  <a:lnTo>
                    <a:pt x="0" y="35"/>
                  </a:lnTo>
                  <a:lnTo>
                    <a:pt x="0" y="44"/>
                  </a:lnTo>
                  <a:lnTo>
                    <a:pt x="11" y="52"/>
                  </a:lnTo>
                  <a:lnTo>
                    <a:pt x="28" y="52"/>
                  </a:lnTo>
                  <a:lnTo>
                    <a:pt x="45" y="52"/>
                  </a:lnTo>
                  <a:lnTo>
                    <a:pt x="45" y="44"/>
                  </a:lnTo>
                  <a:lnTo>
                    <a:pt x="62" y="44"/>
                  </a:lnTo>
                  <a:lnTo>
                    <a:pt x="74" y="44"/>
                  </a:lnTo>
                  <a:lnTo>
                    <a:pt x="91" y="44"/>
                  </a:lnTo>
                  <a:lnTo>
                    <a:pt x="91" y="35"/>
                  </a:lnTo>
                  <a:lnTo>
                    <a:pt x="91" y="18"/>
                  </a:lnTo>
                  <a:lnTo>
                    <a:pt x="79" y="18"/>
                  </a:lnTo>
                  <a:lnTo>
                    <a:pt x="68" y="9"/>
                  </a:lnTo>
                  <a:lnTo>
                    <a:pt x="62" y="0"/>
                  </a:lnTo>
                  <a:lnTo>
                    <a:pt x="51" y="9"/>
                  </a:lnTo>
                  <a:lnTo>
                    <a:pt x="34" y="0"/>
                  </a:lnTo>
                  <a:lnTo>
                    <a:pt x="28" y="9"/>
                  </a:lnTo>
                  <a:lnTo>
                    <a:pt x="11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22" name="Oval 102"/>
            <p:cNvSpPr>
              <a:spLocks noChangeArrowheads="1"/>
            </p:cNvSpPr>
            <p:nvPr/>
          </p:nvSpPr>
          <p:spPr bwMode="auto">
            <a:xfrm>
              <a:off x="1038" y="3496"/>
              <a:ext cx="5" cy="2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23" name="Oval 103"/>
            <p:cNvSpPr>
              <a:spLocks noChangeArrowheads="1"/>
            </p:cNvSpPr>
            <p:nvPr/>
          </p:nvSpPr>
          <p:spPr bwMode="auto">
            <a:xfrm>
              <a:off x="1077" y="3487"/>
              <a:ext cx="0" cy="11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24" name="Freeform 104"/>
            <p:cNvSpPr>
              <a:spLocks/>
            </p:cNvSpPr>
            <p:nvPr/>
          </p:nvSpPr>
          <p:spPr bwMode="auto">
            <a:xfrm>
              <a:off x="1069" y="3484"/>
              <a:ext cx="17" cy="35"/>
            </a:xfrm>
            <a:custGeom>
              <a:avLst/>
              <a:gdLst/>
              <a:ahLst/>
              <a:cxnLst>
                <a:cxn ang="0">
                  <a:pos x="11" y="35"/>
                </a:cxn>
                <a:cxn ang="0">
                  <a:pos x="17" y="17"/>
                </a:cxn>
                <a:cxn ang="0">
                  <a:pos x="11" y="9"/>
                </a:cxn>
                <a:cxn ang="0">
                  <a:pos x="0" y="9"/>
                </a:cxn>
                <a:cxn ang="0">
                  <a:pos x="0" y="0"/>
                </a:cxn>
                <a:cxn ang="0">
                  <a:pos x="11" y="35"/>
                </a:cxn>
              </a:cxnLst>
              <a:rect l="0" t="0" r="r" b="b"/>
              <a:pathLst>
                <a:path w="17" h="35">
                  <a:moveTo>
                    <a:pt x="11" y="35"/>
                  </a:moveTo>
                  <a:lnTo>
                    <a:pt x="17" y="17"/>
                  </a:lnTo>
                  <a:lnTo>
                    <a:pt x="11" y="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1" y="3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25" name="Freeform 105"/>
            <p:cNvSpPr>
              <a:spLocks/>
            </p:cNvSpPr>
            <p:nvPr/>
          </p:nvSpPr>
          <p:spPr bwMode="auto">
            <a:xfrm>
              <a:off x="1069" y="3484"/>
              <a:ext cx="17" cy="35"/>
            </a:xfrm>
            <a:custGeom>
              <a:avLst/>
              <a:gdLst/>
              <a:ahLst/>
              <a:cxnLst>
                <a:cxn ang="0">
                  <a:pos x="11" y="35"/>
                </a:cxn>
                <a:cxn ang="0">
                  <a:pos x="17" y="17"/>
                </a:cxn>
                <a:cxn ang="0">
                  <a:pos x="11" y="9"/>
                </a:cxn>
                <a:cxn ang="0">
                  <a:pos x="0" y="9"/>
                </a:cxn>
                <a:cxn ang="0">
                  <a:pos x="0" y="0"/>
                </a:cxn>
              </a:cxnLst>
              <a:rect l="0" t="0" r="r" b="b"/>
              <a:pathLst>
                <a:path w="17" h="35">
                  <a:moveTo>
                    <a:pt x="11" y="35"/>
                  </a:moveTo>
                  <a:lnTo>
                    <a:pt x="17" y="17"/>
                  </a:lnTo>
                  <a:lnTo>
                    <a:pt x="11" y="9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26" name="Freeform 106"/>
            <p:cNvSpPr>
              <a:spLocks/>
            </p:cNvSpPr>
            <p:nvPr/>
          </p:nvSpPr>
          <p:spPr bwMode="auto">
            <a:xfrm>
              <a:off x="1023" y="3259"/>
              <a:ext cx="80" cy="22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35"/>
                </a:cxn>
                <a:cxn ang="0">
                  <a:pos x="6" y="69"/>
                </a:cxn>
                <a:cxn ang="0">
                  <a:pos x="6" y="165"/>
                </a:cxn>
                <a:cxn ang="0">
                  <a:pos x="6" y="216"/>
                </a:cxn>
                <a:cxn ang="0">
                  <a:pos x="17" y="225"/>
                </a:cxn>
                <a:cxn ang="0">
                  <a:pos x="23" y="225"/>
                </a:cxn>
                <a:cxn ang="0">
                  <a:pos x="40" y="225"/>
                </a:cxn>
                <a:cxn ang="0">
                  <a:pos x="46" y="216"/>
                </a:cxn>
                <a:cxn ang="0">
                  <a:pos x="69" y="225"/>
                </a:cxn>
                <a:cxn ang="0">
                  <a:pos x="74" y="225"/>
                </a:cxn>
                <a:cxn ang="0">
                  <a:pos x="80" y="216"/>
                </a:cxn>
                <a:cxn ang="0">
                  <a:pos x="80" y="156"/>
                </a:cxn>
                <a:cxn ang="0">
                  <a:pos x="80" y="121"/>
                </a:cxn>
                <a:cxn ang="0">
                  <a:pos x="74" y="0"/>
                </a:cxn>
                <a:cxn ang="0">
                  <a:pos x="69" y="9"/>
                </a:cxn>
                <a:cxn ang="0">
                  <a:pos x="46" y="18"/>
                </a:cxn>
                <a:cxn ang="0">
                  <a:pos x="23" y="18"/>
                </a:cxn>
                <a:cxn ang="0">
                  <a:pos x="6" y="0"/>
                </a:cxn>
              </a:cxnLst>
              <a:rect l="0" t="0" r="r" b="b"/>
              <a:pathLst>
                <a:path w="80" h="225">
                  <a:moveTo>
                    <a:pt x="6" y="0"/>
                  </a:moveTo>
                  <a:lnTo>
                    <a:pt x="0" y="35"/>
                  </a:lnTo>
                  <a:lnTo>
                    <a:pt x="6" y="69"/>
                  </a:lnTo>
                  <a:lnTo>
                    <a:pt x="6" y="165"/>
                  </a:lnTo>
                  <a:lnTo>
                    <a:pt x="6" y="216"/>
                  </a:lnTo>
                  <a:lnTo>
                    <a:pt x="17" y="225"/>
                  </a:lnTo>
                  <a:lnTo>
                    <a:pt x="23" y="225"/>
                  </a:lnTo>
                  <a:lnTo>
                    <a:pt x="40" y="225"/>
                  </a:lnTo>
                  <a:lnTo>
                    <a:pt x="46" y="216"/>
                  </a:lnTo>
                  <a:lnTo>
                    <a:pt x="69" y="225"/>
                  </a:lnTo>
                  <a:lnTo>
                    <a:pt x="74" y="225"/>
                  </a:lnTo>
                  <a:lnTo>
                    <a:pt x="80" y="216"/>
                  </a:lnTo>
                  <a:lnTo>
                    <a:pt x="80" y="156"/>
                  </a:lnTo>
                  <a:lnTo>
                    <a:pt x="80" y="121"/>
                  </a:lnTo>
                  <a:lnTo>
                    <a:pt x="74" y="0"/>
                  </a:lnTo>
                  <a:lnTo>
                    <a:pt x="69" y="9"/>
                  </a:lnTo>
                  <a:lnTo>
                    <a:pt x="46" y="18"/>
                  </a:lnTo>
                  <a:lnTo>
                    <a:pt x="23" y="18"/>
                  </a:lnTo>
                  <a:lnTo>
                    <a:pt x="6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27" name="Freeform 107"/>
            <p:cNvSpPr>
              <a:spLocks/>
            </p:cNvSpPr>
            <p:nvPr/>
          </p:nvSpPr>
          <p:spPr bwMode="auto">
            <a:xfrm>
              <a:off x="1069" y="3337"/>
              <a:ext cx="5" cy="138"/>
            </a:xfrm>
            <a:custGeom>
              <a:avLst/>
              <a:gdLst/>
              <a:ahLst/>
              <a:cxnLst>
                <a:cxn ang="0">
                  <a:pos x="0" y="138"/>
                </a:cxn>
                <a:cxn ang="0">
                  <a:pos x="5" y="52"/>
                </a:cxn>
                <a:cxn ang="0">
                  <a:pos x="5" y="0"/>
                </a:cxn>
              </a:cxnLst>
              <a:rect l="0" t="0" r="r" b="b"/>
              <a:pathLst>
                <a:path w="5" h="138">
                  <a:moveTo>
                    <a:pt x="0" y="138"/>
                  </a:moveTo>
                  <a:lnTo>
                    <a:pt x="5" y="52"/>
                  </a:lnTo>
                  <a:lnTo>
                    <a:pt x="5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28" name="Freeform 108"/>
            <p:cNvSpPr>
              <a:spLocks/>
            </p:cNvSpPr>
            <p:nvPr/>
          </p:nvSpPr>
          <p:spPr bwMode="auto">
            <a:xfrm>
              <a:off x="1035" y="3026"/>
              <a:ext cx="45" cy="78"/>
            </a:xfrm>
            <a:custGeom>
              <a:avLst/>
              <a:gdLst/>
              <a:ahLst/>
              <a:cxnLst>
                <a:cxn ang="0">
                  <a:pos x="5" y="26"/>
                </a:cxn>
                <a:cxn ang="0">
                  <a:pos x="0" y="26"/>
                </a:cxn>
                <a:cxn ang="0">
                  <a:pos x="0" y="34"/>
                </a:cxn>
                <a:cxn ang="0">
                  <a:pos x="0" y="43"/>
                </a:cxn>
                <a:cxn ang="0">
                  <a:pos x="5" y="43"/>
                </a:cxn>
                <a:cxn ang="0">
                  <a:pos x="11" y="60"/>
                </a:cxn>
                <a:cxn ang="0">
                  <a:pos x="22" y="78"/>
                </a:cxn>
                <a:cxn ang="0">
                  <a:pos x="39" y="78"/>
                </a:cxn>
                <a:cxn ang="0">
                  <a:pos x="45" y="60"/>
                </a:cxn>
                <a:cxn ang="0">
                  <a:pos x="45" y="52"/>
                </a:cxn>
                <a:cxn ang="0">
                  <a:pos x="45" y="17"/>
                </a:cxn>
                <a:cxn ang="0">
                  <a:pos x="39" y="0"/>
                </a:cxn>
                <a:cxn ang="0">
                  <a:pos x="17" y="17"/>
                </a:cxn>
                <a:cxn ang="0">
                  <a:pos x="5" y="8"/>
                </a:cxn>
                <a:cxn ang="0">
                  <a:pos x="5" y="26"/>
                </a:cxn>
              </a:cxnLst>
              <a:rect l="0" t="0" r="r" b="b"/>
              <a:pathLst>
                <a:path w="45" h="78">
                  <a:moveTo>
                    <a:pt x="5" y="26"/>
                  </a:moveTo>
                  <a:lnTo>
                    <a:pt x="0" y="26"/>
                  </a:lnTo>
                  <a:lnTo>
                    <a:pt x="0" y="34"/>
                  </a:lnTo>
                  <a:lnTo>
                    <a:pt x="0" y="43"/>
                  </a:lnTo>
                  <a:lnTo>
                    <a:pt x="5" y="43"/>
                  </a:lnTo>
                  <a:lnTo>
                    <a:pt x="11" y="60"/>
                  </a:lnTo>
                  <a:lnTo>
                    <a:pt x="22" y="78"/>
                  </a:lnTo>
                  <a:lnTo>
                    <a:pt x="39" y="78"/>
                  </a:lnTo>
                  <a:lnTo>
                    <a:pt x="45" y="60"/>
                  </a:lnTo>
                  <a:lnTo>
                    <a:pt x="45" y="52"/>
                  </a:lnTo>
                  <a:lnTo>
                    <a:pt x="45" y="17"/>
                  </a:lnTo>
                  <a:lnTo>
                    <a:pt x="39" y="0"/>
                  </a:lnTo>
                  <a:lnTo>
                    <a:pt x="17" y="17"/>
                  </a:lnTo>
                  <a:lnTo>
                    <a:pt x="5" y="8"/>
                  </a:lnTo>
                  <a:lnTo>
                    <a:pt x="5" y="26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29" name="Freeform 109"/>
            <p:cNvSpPr>
              <a:spLocks/>
            </p:cNvSpPr>
            <p:nvPr/>
          </p:nvSpPr>
          <p:spPr bwMode="auto">
            <a:xfrm>
              <a:off x="1023" y="3000"/>
              <a:ext cx="63" cy="69"/>
            </a:xfrm>
            <a:custGeom>
              <a:avLst/>
              <a:gdLst/>
              <a:ahLst/>
              <a:cxnLst>
                <a:cxn ang="0">
                  <a:pos x="57" y="43"/>
                </a:cxn>
                <a:cxn ang="0">
                  <a:pos x="63" y="34"/>
                </a:cxn>
                <a:cxn ang="0">
                  <a:pos x="63" y="17"/>
                </a:cxn>
                <a:cxn ang="0">
                  <a:pos x="57" y="8"/>
                </a:cxn>
                <a:cxn ang="0">
                  <a:pos x="46" y="0"/>
                </a:cxn>
                <a:cxn ang="0">
                  <a:pos x="29" y="0"/>
                </a:cxn>
                <a:cxn ang="0">
                  <a:pos x="17" y="0"/>
                </a:cxn>
                <a:cxn ang="0">
                  <a:pos x="12" y="8"/>
                </a:cxn>
                <a:cxn ang="0">
                  <a:pos x="6" y="0"/>
                </a:cxn>
                <a:cxn ang="0">
                  <a:pos x="12" y="8"/>
                </a:cxn>
                <a:cxn ang="0">
                  <a:pos x="6" y="8"/>
                </a:cxn>
                <a:cxn ang="0">
                  <a:pos x="6" y="8"/>
                </a:cxn>
                <a:cxn ang="0">
                  <a:pos x="0" y="17"/>
                </a:cxn>
                <a:cxn ang="0">
                  <a:pos x="0" y="43"/>
                </a:cxn>
                <a:cxn ang="0">
                  <a:pos x="12" y="69"/>
                </a:cxn>
                <a:cxn ang="0">
                  <a:pos x="12" y="60"/>
                </a:cxn>
                <a:cxn ang="0">
                  <a:pos x="12" y="52"/>
                </a:cxn>
                <a:cxn ang="0">
                  <a:pos x="17" y="52"/>
                </a:cxn>
                <a:cxn ang="0">
                  <a:pos x="17" y="34"/>
                </a:cxn>
                <a:cxn ang="0">
                  <a:pos x="29" y="43"/>
                </a:cxn>
                <a:cxn ang="0">
                  <a:pos x="51" y="26"/>
                </a:cxn>
                <a:cxn ang="0">
                  <a:pos x="57" y="43"/>
                </a:cxn>
              </a:cxnLst>
              <a:rect l="0" t="0" r="r" b="b"/>
              <a:pathLst>
                <a:path w="63" h="69">
                  <a:moveTo>
                    <a:pt x="57" y="43"/>
                  </a:moveTo>
                  <a:lnTo>
                    <a:pt x="63" y="34"/>
                  </a:lnTo>
                  <a:lnTo>
                    <a:pt x="63" y="17"/>
                  </a:lnTo>
                  <a:lnTo>
                    <a:pt x="57" y="8"/>
                  </a:lnTo>
                  <a:lnTo>
                    <a:pt x="46" y="0"/>
                  </a:lnTo>
                  <a:lnTo>
                    <a:pt x="29" y="0"/>
                  </a:lnTo>
                  <a:lnTo>
                    <a:pt x="17" y="0"/>
                  </a:lnTo>
                  <a:lnTo>
                    <a:pt x="12" y="8"/>
                  </a:lnTo>
                  <a:lnTo>
                    <a:pt x="6" y="0"/>
                  </a:lnTo>
                  <a:lnTo>
                    <a:pt x="12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0" y="17"/>
                  </a:lnTo>
                  <a:lnTo>
                    <a:pt x="0" y="43"/>
                  </a:lnTo>
                  <a:lnTo>
                    <a:pt x="12" y="69"/>
                  </a:lnTo>
                  <a:lnTo>
                    <a:pt x="12" y="60"/>
                  </a:lnTo>
                  <a:lnTo>
                    <a:pt x="12" y="52"/>
                  </a:lnTo>
                  <a:lnTo>
                    <a:pt x="17" y="52"/>
                  </a:lnTo>
                  <a:lnTo>
                    <a:pt x="17" y="34"/>
                  </a:lnTo>
                  <a:lnTo>
                    <a:pt x="29" y="43"/>
                  </a:lnTo>
                  <a:lnTo>
                    <a:pt x="51" y="26"/>
                  </a:lnTo>
                  <a:lnTo>
                    <a:pt x="57" y="43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30" name="Freeform 110"/>
            <p:cNvSpPr>
              <a:spLocks/>
            </p:cNvSpPr>
            <p:nvPr/>
          </p:nvSpPr>
          <p:spPr bwMode="auto">
            <a:xfrm>
              <a:off x="1040" y="3069"/>
              <a:ext cx="34" cy="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5"/>
                </a:cxn>
                <a:cxn ang="0">
                  <a:pos x="12" y="43"/>
                </a:cxn>
                <a:cxn ang="0">
                  <a:pos x="23" y="52"/>
                </a:cxn>
                <a:cxn ang="0">
                  <a:pos x="29" y="43"/>
                </a:cxn>
                <a:cxn ang="0">
                  <a:pos x="34" y="35"/>
                </a:cxn>
                <a:cxn ang="0">
                  <a:pos x="29" y="35"/>
                </a:cxn>
                <a:cxn ang="0">
                  <a:pos x="17" y="35"/>
                </a:cxn>
                <a:cxn ang="0">
                  <a:pos x="6" y="17"/>
                </a:cxn>
                <a:cxn ang="0">
                  <a:pos x="0" y="0"/>
                </a:cxn>
              </a:cxnLst>
              <a:rect l="0" t="0" r="r" b="b"/>
              <a:pathLst>
                <a:path w="34" h="52">
                  <a:moveTo>
                    <a:pt x="0" y="0"/>
                  </a:moveTo>
                  <a:lnTo>
                    <a:pt x="0" y="35"/>
                  </a:lnTo>
                  <a:lnTo>
                    <a:pt x="12" y="43"/>
                  </a:lnTo>
                  <a:lnTo>
                    <a:pt x="23" y="52"/>
                  </a:lnTo>
                  <a:lnTo>
                    <a:pt x="29" y="43"/>
                  </a:lnTo>
                  <a:lnTo>
                    <a:pt x="34" y="35"/>
                  </a:lnTo>
                  <a:lnTo>
                    <a:pt x="29" y="35"/>
                  </a:lnTo>
                  <a:lnTo>
                    <a:pt x="17" y="35"/>
                  </a:lnTo>
                  <a:lnTo>
                    <a:pt x="6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31" name="Freeform 111"/>
            <p:cNvSpPr>
              <a:spLocks/>
            </p:cNvSpPr>
            <p:nvPr/>
          </p:nvSpPr>
          <p:spPr bwMode="auto">
            <a:xfrm>
              <a:off x="1001" y="3104"/>
              <a:ext cx="113" cy="173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22" y="8"/>
                </a:cxn>
                <a:cxn ang="0">
                  <a:pos x="11" y="25"/>
                </a:cxn>
                <a:cxn ang="0">
                  <a:pos x="0" y="60"/>
                </a:cxn>
                <a:cxn ang="0">
                  <a:pos x="0" y="103"/>
                </a:cxn>
                <a:cxn ang="0">
                  <a:pos x="11" y="112"/>
                </a:cxn>
                <a:cxn ang="0">
                  <a:pos x="22" y="103"/>
                </a:cxn>
                <a:cxn ang="0">
                  <a:pos x="22" y="86"/>
                </a:cxn>
                <a:cxn ang="0">
                  <a:pos x="22" y="155"/>
                </a:cxn>
                <a:cxn ang="0">
                  <a:pos x="45" y="173"/>
                </a:cxn>
                <a:cxn ang="0">
                  <a:pos x="68" y="173"/>
                </a:cxn>
                <a:cxn ang="0">
                  <a:pos x="91" y="173"/>
                </a:cxn>
                <a:cxn ang="0">
                  <a:pos x="102" y="155"/>
                </a:cxn>
                <a:cxn ang="0">
                  <a:pos x="96" y="86"/>
                </a:cxn>
                <a:cxn ang="0">
                  <a:pos x="108" y="95"/>
                </a:cxn>
                <a:cxn ang="0">
                  <a:pos x="113" y="86"/>
                </a:cxn>
                <a:cxn ang="0">
                  <a:pos x="108" y="43"/>
                </a:cxn>
                <a:cxn ang="0">
                  <a:pos x="96" y="17"/>
                </a:cxn>
                <a:cxn ang="0">
                  <a:pos x="85" y="0"/>
                </a:cxn>
                <a:cxn ang="0">
                  <a:pos x="68" y="0"/>
                </a:cxn>
                <a:cxn ang="0">
                  <a:pos x="68" y="8"/>
                </a:cxn>
                <a:cxn ang="0">
                  <a:pos x="62" y="17"/>
                </a:cxn>
                <a:cxn ang="0">
                  <a:pos x="51" y="8"/>
                </a:cxn>
                <a:cxn ang="0">
                  <a:pos x="39" y="0"/>
                </a:cxn>
              </a:cxnLst>
              <a:rect l="0" t="0" r="r" b="b"/>
              <a:pathLst>
                <a:path w="113" h="173">
                  <a:moveTo>
                    <a:pt x="39" y="0"/>
                  </a:moveTo>
                  <a:lnTo>
                    <a:pt x="22" y="8"/>
                  </a:lnTo>
                  <a:lnTo>
                    <a:pt x="11" y="25"/>
                  </a:lnTo>
                  <a:lnTo>
                    <a:pt x="0" y="60"/>
                  </a:lnTo>
                  <a:lnTo>
                    <a:pt x="0" y="103"/>
                  </a:lnTo>
                  <a:lnTo>
                    <a:pt x="11" y="112"/>
                  </a:lnTo>
                  <a:lnTo>
                    <a:pt x="22" y="103"/>
                  </a:lnTo>
                  <a:lnTo>
                    <a:pt x="22" y="86"/>
                  </a:lnTo>
                  <a:lnTo>
                    <a:pt x="22" y="155"/>
                  </a:lnTo>
                  <a:lnTo>
                    <a:pt x="45" y="173"/>
                  </a:lnTo>
                  <a:lnTo>
                    <a:pt x="68" y="173"/>
                  </a:lnTo>
                  <a:lnTo>
                    <a:pt x="91" y="173"/>
                  </a:lnTo>
                  <a:lnTo>
                    <a:pt x="102" y="155"/>
                  </a:lnTo>
                  <a:lnTo>
                    <a:pt x="96" y="86"/>
                  </a:lnTo>
                  <a:lnTo>
                    <a:pt x="108" y="95"/>
                  </a:lnTo>
                  <a:lnTo>
                    <a:pt x="113" y="86"/>
                  </a:lnTo>
                  <a:lnTo>
                    <a:pt x="108" y="43"/>
                  </a:lnTo>
                  <a:lnTo>
                    <a:pt x="96" y="17"/>
                  </a:lnTo>
                  <a:lnTo>
                    <a:pt x="85" y="0"/>
                  </a:lnTo>
                  <a:lnTo>
                    <a:pt x="68" y="0"/>
                  </a:lnTo>
                  <a:lnTo>
                    <a:pt x="68" y="8"/>
                  </a:lnTo>
                  <a:lnTo>
                    <a:pt x="62" y="17"/>
                  </a:lnTo>
                  <a:lnTo>
                    <a:pt x="51" y="8"/>
                  </a:lnTo>
                  <a:lnTo>
                    <a:pt x="39" y="0"/>
                  </a:lnTo>
                  <a:close/>
                </a:path>
              </a:pathLst>
            </a:cu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32" name="Line 112"/>
            <p:cNvSpPr>
              <a:spLocks noChangeShapeType="1"/>
            </p:cNvSpPr>
            <p:nvPr/>
          </p:nvSpPr>
          <p:spPr bwMode="auto">
            <a:xfrm flipV="1">
              <a:off x="1097" y="3173"/>
              <a:ext cx="1" cy="1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33" name="Freeform 113"/>
            <p:cNvSpPr>
              <a:spLocks/>
            </p:cNvSpPr>
            <p:nvPr/>
          </p:nvSpPr>
          <p:spPr bwMode="auto">
            <a:xfrm>
              <a:off x="1001" y="3207"/>
              <a:ext cx="34" cy="95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35"/>
                </a:cxn>
                <a:cxn ang="0">
                  <a:pos x="34" y="78"/>
                </a:cxn>
                <a:cxn ang="0">
                  <a:pos x="28" y="95"/>
                </a:cxn>
                <a:cxn ang="0">
                  <a:pos x="5" y="44"/>
                </a:cxn>
                <a:cxn ang="0">
                  <a:pos x="0" y="0"/>
                </a:cxn>
                <a:cxn ang="0">
                  <a:pos x="11" y="9"/>
                </a:cxn>
                <a:cxn ang="0">
                  <a:pos x="22" y="0"/>
                </a:cxn>
              </a:cxnLst>
              <a:rect l="0" t="0" r="r" b="b"/>
              <a:pathLst>
                <a:path w="34" h="95">
                  <a:moveTo>
                    <a:pt x="22" y="0"/>
                  </a:moveTo>
                  <a:lnTo>
                    <a:pt x="22" y="35"/>
                  </a:lnTo>
                  <a:lnTo>
                    <a:pt x="34" y="78"/>
                  </a:lnTo>
                  <a:lnTo>
                    <a:pt x="28" y="95"/>
                  </a:lnTo>
                  <a:lnTo>
                    <a:pt x="5" y="44"/>
                  </a:lnTo>
                  <a:lnTo>
                    <a:pt x="0" y="0"/>
                  </a:lnTo>
                  <a:lnTo>
                    <a:pt x="11" y="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34" name="Freeform 114"/>
            <p:cNvSpPr>
              <a:spLocks/>
            </p:cNvSpPr>
            <p:nvPr/>
          </p:nvSpPr>
          <p:spPr bwMode="auto">
            <a:xfrm>
              <a:off x="1097" y="3190"/>
              <a:ext cx="17" cy="9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17" y="43"/>
                </a:cxn>
                <a:cxn ang="0">
                  <a:pos x="6" y="95"/>
                </a:cxn>
                <a:cxn ang="0">
                  <a:pos x="0" y="78"/>
                </a:cxn>
                <a:cxn ang="0">
                  <a:pos x="6" y="69"/>
                </a:cxn>
                <a:cxn ang="0">
                  <a:pos x="0" y="0"/>
                </a:cxn>
                <a:cxn ang="0">
                  <a:pos x="12" y="9"/>
                </a:cxn>
                <a:cxn ang="0">
                  <a:pos x="17" y="0"/>
                </a:cxn>
              </a:cxnLst>
              <a:rect l="0" t="0" r="r" b="b"/>
              <a:pathLst>
                <a:path w="17" h="95">
                  <a:moveTo>
                    <a:pt x="17" y="0"/>
                  </a:moveTo>
                  <a:lnTo>
                    <a:pt x="17" y="43"/>
                  </a:lnTo>
                  <a:lnTo>
                    <a:pt x="6" y="95"/>
                  </a:lnTo>
                  <a:lnTo>
                    <a:pt x="0" y="78"/>
                  </a:lnTo>
                  <a:lnTo>
                    <a:pt x="6" y="69"/>
                  </a:lnTo>
                  <a:lnTo>
                    <a:pt x="0" y="0"/>
                  </a:lnTo>
                  <a:lnTo>
                    <a:pt x="12" y="9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35" name="Freeform 115"/>
            <p:cNvSpPr>
              <a:spLocks/>
            </p:cNvSpPr>
            <p:nvPr/>
          </p:nvSpPr>
          <p:spPr bwMode="auto">
            <a:xfrm>
              <a:off x="1222" y="3475"/>
              <a:ext cx="119" cy="70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0" y="44"/>
                </a:cxn>
                <a:cxn ang="0">
                  <a:pos x="0" y="52"/>
                </a:cxn>
                <a:cxn ang="0">
                  <a:pos x="17" y="61"/>
                </a:cxn>
                <a:cxn ang="0">
                  <a:pos x="34" y="70"/>
                </a:cxn>
                <a:cxn ang="0">
                  <a:pos x="57" y="61"/>
                </a:cxn>
                <a:cxn ang="0">
                  <a:pos x="63" y="52"/>
                </a:cxn>
                <a:cxn ang="0">
                  <a:pos x="85" y="52"/>
                </a:cxn>
                <a:cxn ang="0">
                  <a:pos x="91" y="52"/>
                </a:cxn>
                <a:cxn ang="0">
                  <a:pos x="114" y="52"/>
                </a:cxn>
                <a:cxn ang="0">
                  <a:pos x="119" y="44"/>
                </a:cxn>
                <a:cxn ang="0">
                  <a:pos x="114" y="26"/>
                </a:cxn>
                <a:cxn ang="0">
                  <a:pos x="102" y="18"/>
                </a:cxn>
                <a:cxn ang="0">
                  <a:pos x="91" y="9"/>
                </a:cxn>
                <a:cxn ang="0">
                  <a:pos x="80" y="0"/>
                </a:cxn>
                <a:cxn ang="0">
                  <a:pos x="68" y="9"/>
                </a:cxn>
                <a:cxn ang="0">
                  <a:pos x="46" y="9"/>
                </a:cxn>
                <a:cxn ang="0">
                  <a:pos x="34" y="9"/>
                </a:cxn>
                <a:cxn ang="0">
                  <a:pos x="17" y="18"/>
                </a:cxn>
                <a:cxn ang="0">
                  <a:pos x="6" y="18"/>
                </a:cxn>
              </a:cxnLst>
              <a:rect l="0" t="0" r="r" b="b"/>
              <a:pathLst>
                <a:path w="119" h="70">
                  <a:moveTo>
                    <a:pt x="6" y="18"/>
                  </a:moveTo>
                  <a:lnTo>
                    <a:pt x="0" y="44"/>
                  </a:lnTo>
                  <a:lnTo>
                    <a:pt x="0" y="52"/>
                  </a:lnTo>
                  <a:lnTo>
                    <a:pt x="17" y="61"/>
                  </a:lnTo>
                  <a:lnTo>
                    <a:pt x="34" y="70"/>
                  </a:lnTo>
                  <a:lnTo>
                    <a:pt x="57" y="61"/>
                  </a:lnTo>
                  <a:lnTo>
                    <a:pt x="63" y="52"/>
                  </a:lnTo>
                  <a:lnTo>
                    <a:pt x="85" y="52"/>
                  </a:lnTo>
                  <a:lnTo>
                    <a:pt x="91" y="52"/>
                  </a:lnTo>
                  <a:lnTo>
                    <a:pt x="114" y="52"/>
                  </a:lnTo>
                  <a:lnTo>
                    <a:pt x="119" y="44"/>
                  </a:lnTo>
                  <a:lnTo>
                    <a:pt x="114" y="26"/>
                  </a:lnTo>
                  <a:lnTo>
                    <a:pt x="102" y="18"/>
                  </a:lnTo>
                  <a:lnTo>
                    <a:pt x="91" y="9"/>
                  </a:lnTo>
                  <a:lnTo>
                    <a:pt x="80" y="0"/>
                  </a:lnTo>
                  <a:lnTo>
                    <a:pt x="68" y="9"/>
                  </a:lnTo>
                  <a:lnTo>
                    <a:pt x="46" y="9"/>
                  </a:lnTo>
                  <a:lnTo>
                    <a:pt x="34" y="9"/>
                  </a:lnTo>
                  <a:lnTo>
                    <a:pt x="17" y="18"/>
                  </a:lnTo>
                  <a:lnTo>
                    <a:pt x="6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36" name="Oval 116"/>
            <p:cNvSpPr>
              <a:spLocks noChangeArrowheads="1"/>
            </p:cNvSpPr>
            <p:nvPr/>
          </p:nvSpPr>
          <p:spPr bwMode="auto">
            <a:xfrm>
              <a:off x="1228" y="3493"/>
              <a:ext cx="5" cy="17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37" name="Oval 117"/>
            <p:cNvSpPr>
              <a:spLocks noChangeArrowheads="1"/>
            </p:cNvSpPr>
            <p:nvPr/>
          </p:nvSpPr>
          <p:spPr bwMode="auto">
            <a:xfrm>
              <a:off x="1276" y="3487"/>
              <a:ext cx="0" cy="11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38" name="Freeform 118"/>
            <p:cNvSpPr>
              <a:spLocks/>
            </p:cNvSpPr>
            <p:nvPr/>
          </p:nvSpPr>
          <p:spPr bwMode="auto">
            <a:xfrm>
              <a:off x="1268" y="3484"/>
              <a:ext cx="17" cy="43"/>
            </a:xfrm>
            <a:custGeom>
              <a:avLst/>
              <a:gdLst/>
              <a:ahLst/>
              <a:cxnLst>
                <a:cxn ang="0">
                  <a:pos x="17" y="43"/>
                </a:cxn>
                <a:cxn ang="0">
                  <a:pos x="17" y="26"/>
                </a:cxn>
                <a:cxn ang="0">
                  <a:pos x="11" y="17"/>
                </a:cxn>
                <a:cxn ang="0">
                  <a:pos x="0" y="17"/>
                </a:cxn>
                <a:cxn ang="0">
                  <a:pos x="0" y="0"/>
                </a:cxn>
                <a:cxn ang="0">
                  <a:pos x="17" y="43"/>
                </a:cxn>
              </a:cxnLst>
              <a:rect l="0" t="0" r="r" b="b"/>
              <a:pathLst>
                <a:path w="17" h="43">
                  <a:moveTo>
                    <a:pt x="17" y="43"/>
                  </a:moveTo>
                  <a:lnTo>
                    <a:pt x="17" y="26"/>
                  </a:lnTo>
                  <a:lnTo>
                    <a:pt x="11" y="17"/>
                  </a:lnTo>
                  <a:lnTo>
                    <a:pt x="0" y="17"/>
                  </a:lnTo>
                  <a:lnTo>
                    <a:pt x="0" y="0"/>
                  </a:lnTo>
                  <a:lnTo>
                    <a:pt x="17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39" name="Freeform 119"/>
            <p:cNvSpPr>
              <a:spLocks/>
            </p:cNvSpPr>
            <p:nvPr/>
          </p:nvSpPr>
          <p:spPr bwMode="auto">
            <a:xfrm>
              <a:off x="1268" y="3484"/>
              <a:ext cx="17" cy="43"/>
            </a:xfrm>
            <a:custGeom>
              <a:avLst/>
              <a:gdLst/>
              <a:ahLst/>
              <a:cxnLst>
                <a:cxn ang="0">
                  <a:pos x="17" y="43"/>
                </a:cxn>
                <a:cxn ang="0">
                  <a:pos x="17" y="26"/>
                </a:cxn>
                <a:cxn ang="0">
                  <a:pos x="11" y="17"/>
                </a:cxn>
                <a:cxn ang="0">
                  <a:pos x="0" y="17"/>
                </a:cxn>
                <a:cxn ang="0">
                  <a:pos x="0" y="0"/>
                </a:cxn>
              </a:cxnLst>
              <a:rect l="0" t="0" r="r" b="b"/>
              <a:pathLst>
                <a:path w="17" h="43">
                  <a:moveTo>
                    <a:pt x="17" y="43"/>
                  </a:moveTo>
                  <a:lnTo>
                    <a:pt x="17" y="26"/>
                  </a:lnTo>
                  <a:lnTo>
                    <a:pt x="11" y="17"/>
                  </a:lnTo>
                  <a:lnTo>
                    <a:pt x="0" y="17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40" name="Freeform 120"/>
            <p:cNvSpPr>
              <a:spLocks/>
            </p:cNvSpPr>
            <p:nvPr/>
          </p:nvSpPr>
          <p:spPr bwMode="auto">
            <a:xfrm>
              <a:off x="1211" y="3207"/>
              <a:ext cx="102" cy="286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44"/>
                </a:cxn>
                <a:cxn ang="0">
                  <a:pos x="5" y="87"/>
                </a:cxn>
                <a:cxn ang="0">
                  <a:pos x="11" y="199"/>
                </a:cxn>
                <a:cxn ang="0">
                  <a:pos x="11" y="268"/>
                </a:cxn>
                <a:cxn ang="0">
                  <a:pos x="17" y="286"/>
                </a:cxn>
                <a:cxn ang="0">
                  <a:pos x="28" y="286"/>
                </a:cxn>
                <a:cxn ang="0">
                  <a:pos x="51" y="277"/>
                </a:cxn>
                <a:cxn ang="0">
                  <a:pos x="57" y="268"/>
                </a:cxn>
                <a:cxn ang="0">
                  <a:pos x="79" y="277"/>
                </a:cxn>
                <a:cxn ang="0">
                  <a:pos x="91" y="277"/>
                </a:cxn>
                <a:cxn ang="0">
                  <a:pos x="96" y="260"/>
                </a:cxn>
                <a:cxn ang="0">
                  <a:pos x="102" y="191"/>
                </a:cxn>
                <a:cxn ang="0">
                  <a:pos x="102" y="147"/>
                </a:cxn>
                <a:cxn ang="0">
                  <a:pos x="96" y="0"/>
                </a:cxn>
                <a:cxn ang="0">
                  <a:pos x="85" y="9"/>
                </a:cxn>
                <a:cxn ang="0">
                  <a:pos x="57" y="18"/>
                </a:cxn>
                <a:cxn ang="0">
                  <a:pos x="28" y="18"/>
                </a:cxn>
                <a:cxn ang="0">
                  <a:pos x="5" y="0"/>
                </a:cxn>
              </a:cxnLst>
              <a:rect l="0" t="0" r="r" b="b"/>
              <a:pathLst>
                <a:path w="102" h="286">
                  <a:moveTo>
                    <a:pt x="5" y="0"/>
                  </a:moveTo>
                  <a:lnTo>
                    <a:pt x="0" y="44"/>
                  </a:lnTo>
                  <a:lnTo>
                    <a:pt x="5" y="87"/>
                  </a:lnTo>
                  <a:lnTo>
                    <a:pt x="11" y="199"/>
                  </a:lnTo>
                  <a:lnTo>
                    <a:pt x="11" y="268"/>
                  </a:lnTo>
                  <a:lnTo>
                    <a:pt x="17" y="286"/>
                  </a:lnTo>
                  <a:lnTo>
                    <a:pt x="28" y="286"/>
                  </a:lnTo>
                  <a:lnTo>
                    <a:pt x="51" y="277"/>
                  </a:lnTo>
                  <a:lnTo>
                    <a:pt x="57" y="268"/>
                  </a:lnTo>
                  <a:lnTo>
                    <a:pt x="79" y="277"/>
                  </a:lnTo>
                  <a:lnTo>
                    <a:pt x="91" y="277"/>
                  </a:lnTo>
                  <a:lnTo>
                    <a:pt x="96" y="260"/>
                  </a:lnTo>
                  <a:lnTo>
                    <a:pt x="102" y="191"/>
                  </a:lnTo>
                  <a:lnTo>
                    <a:pt x="102" y="147"/>
                  </a:lnTo>
                  <a:lnTo>
                    <a:pt x="96" y="0"/>
                  </a:lnTo>
                  <a:lnTo>
                    <a:pt x="85" y="9"/>
                  </a:lnTo>
                  <a:lnTo>
                    <a:pt x="57" y="18"/>
                  </a:lnTo>
                  <a:lnTo>
                    <a:pt x="28" y="18"/>
                  </a:lnTo>
                  <a:lnTo>
                    <a:pt x="5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41" name="Freeform 121"/>
            <p:cNvSpPr>
              <a:spLocks/>
            </p:cNvSpPr>
            <p:nvPr/>
          </p:nvSpPr>
          <p:spPr bwMode="auto">
            <a:xfrm>
              <a:off x="1268" y="3294"/>
              <a:ext cx="5" cy="181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5" y="69"/>
                </a:cxn>
                <a:cxn ang="0">
                  <a:pos x="5" y="0"/>
                </a:cxn>
              </a:cxnLst>
              <a:rect l="0" t="0" r="r" b="b"/>
              <a:pathLst>
                <a:path w="5" h="181">
                  <a:moveTo>
                    <a:pt x="0" y="181"/>
                  </a:moveTo>
                  <a:lnTo>
                    <a:pt x="5" y="69"/>
                  </a:lnTo>
                  <a:lnTo>
                    <a:pt x="5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42" name="Freeform 122"/>
            <p:cNvSpPr>
              <a:spLocks/>
            </p:cNvSpPr>
            <p:nvPr/>
          </p:nvSpPr>
          <p:spPr bwMode="auto">
            <a:xfrm>
              <a:off x="1222" y="2905"/>
              <a:ext cx="63" cy="103"/>
            </a:xfrm>
            <a:custGeom>
              <a:avLst/>
              <a:gdLst/>
              <a:ahLst/>
              <a:cxnLst>
                <a:cxn ang="0">
                  <a:pos x="11" y="43"/>
                </a:cxn>
                <a:cxn ang="0">
                  <a:pos x="6" y="43"/>
                </a:cxn>
                <a:cxn ang="0">
                  <a:pos x="0" y="52"/>
                </a:cxn>
                <a:cxn ang="0">
                  <a:pos x="0" y="60"/>
                </a:cxn>
                <a:cxn ang="0">
                  <a:pos x="11" y="69"/>
                </a:cxn>
                <a:cxn ang="0">
                  <a:pos x="17" y="86"/>
                </a:cxn>
                <a:cxn ang="0">
                  <a:pos x="34" y="103"/>
                </a:cxn>
                <a:cxn ang="0">
                  <a:pos x="51" y="103"/>
                </a:cxn>
                <a:cxn ang="0">
                  <a:pos x="57" y="86"/>
                </a:cxn>
                <a:cxn ang="0">
                  <a:pos x="63" y="69"/>
                </a:cxn>
                <a:cxn ang="0">
                  <a:pos x="63" y="34"/>
                </a:cxn>
                <a:cxn ang="0">
                  <a:pos x="57" y="0"/>
                </a:cxn>
                <a:cxn ang="0">
                  <a:pos x="23" y="26"/>
                </a:cxn>
                <a:cxn ang="0">
                  <a:pos x="11" y="26"/>
                </a:cxn>
                <a:cxn ang="0">
                  <a:pos x="11" y="43"/>
                </a:cxn>
              </a:cxnLst>
              <a:rect l="0" t="0" r="r" b="b"/>
              <a:pathLst>
                <a:path w="63" h="103">
                  <a:moveTo>
                    <a:pt x="11" y="43"/>
                  </a:moveTo>
                  <a:lnTo>
                    <a:pt x="6" y="43"/>
                  </a:lnTo>
                  <a:lnTo>
                    <a:pt x="0" y="52"/>
                  </a:lnTo>
                  <a:lnTo>
                    <a:pt x="0" y="60"/>
                  </a:lnTo>
                  <a:lnTo>
                    <a:pt x="11" y="69"/>
                  </a:lnTo>
                  <a:lnTo>
                    <a:pt x="17" y="86"/>
                  </a:lnTo>
                  <a:lnTo>
                    <a:pt x="34" y="103"/>
                  </a:lnTo>
                  <a:lnTo>
                    <a:pt x="51" y="103"/>
                  </a:lnTo>
                  <a:lnTo>
                    <a:pt x="57" y="86"/>
                  </a:lnTo>
                  <a:lnTo>
                    <a:pt x="63" y="69"/>
                  </a:lnTo>
                  <a:lnTo>
                    <a:pt x="63" y="34"/>
                  </a:lnTo>
                  <a:lnTo>
                    <a:pt x="57" y="0"/>
                  </a:lnTo>
                  <a:lnTo>
                    <a:pt x="23" y="26"/>
                  </a:lnTo>
                  <a:lnTo>
                    <a:pt x="11" y="26"/>
                  </a:lnTo>
                  <a:lnTo>
                    <a:pt x="11" y="43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43" name="Freeform 123"/>
            <p:cNvSpPr>
              <a:spLocks/>
            </p:cNvSpPr>
            <p:nvPr/>
          </p:nvSpPr>
          <p:spPr bwMode="auto">
            <a:xfrm>
              <a:off x="1211" y="2879"/>
              <a:ext cx="79" cy="86"/>
            </a:xfrm>
            <a:custGeom>
              <a:avLst/>
              <a:gdLst/>
              <a:ahLst/>
              <a:cxnLst>
                <a:cxn ang="0">
                  <a:pos x="74" y="60"/>
                </a:cxn>
                <a:cxn ang="0">
                  <a:pos x="74" y="43"/>
                </a:cxn>
                <a:cxn ang="0">
                  <a:pos x="79" y="26"/>
                </a:cxn>
                <a:cxn ang="0">
                  <a:pos x="68" y="8"/>
                </a:cxn>
                <a:cxn ang="0">
                  <a:pos x="57" y="0"/>
                </a:cxn>
                <a:cxn ang="0">
                  <a:pos x="34" y="0"/>
                </a:cxn>
                <a:cxn ang="0">
                  <a:pos x="17" y="0"/>
                </a:cxn>
                <a:cxn ang="0">
                  <a:pos x="11" y="8"/>
                </a:cxn>
                <a:cxn ang="0">
                  <a:pos x="5" y="0"/>
                </a:cxn>
                <a:cxn ang="0">
                  <a:pos x="11" y="8"/>
                </a:cxn>
                <a:cxn ang="0">
                  <a:pos x="5" y="8"/>
                </a:cxn>
                <a:cxn ang="0">
                  <a:pos x="11" y="17"/>
                </a:cxn>
                <a:cxn ang="0">
                  <a:pos x="0" y="26"/>
                </a:cxn>
                <a:cxn ang="0">
                  <a:pos x="0" y="60"/>
                </a:cxn>
                <a:cxn ang="0">
                  <a:pos x="11" y="86"/>
                </a:cxn>
                <a:cxn ang="0">
                  <a:pos x="11" y="78"/>
                </a:cxn>
                <a:cxn ang="0">
                  <a:pos x="17" y="69"/>
                </a:cxn>
                <a:cxn ang="0">
                  <a:pos x="22" y="69"/>
                </a:cxn>
                <a:cxn ang="0">
                  <a:pos x="22" y="52"/>
                </a:cxn>
                <a:cxn ang="0">
                  <a:pos x="34" y="52"/>
                </a:cxn>
                <a:cxn ang="0">
                  <a:pos x="68" y="26"/>
                </a:cxn>
                <a:cxn ang="0">
                  <a:pos x="74" y="60"/>
                </a:cxn>
              </a:cxnLst>
              <a:rect l="0" t="0" r="r" b="b"/>
              <a:pathLst>
                <a:path w="79" h="86">
                  <a:moveTo>
                    <a:pt x="74" y="60"/>
                  </a:moveTo>
                  <a:lnTo>
                    <a:pt x="74" y="43"/>
                  </a:lnTo>
                  <a:lnTo>
                    <a:pt x="79" y="26"/>
                  </a:lnTo>
                  <a:lnTo>
                    <a:pt x="68" y="8"/>
                  </a:lnTo>
                  <a:lnTo>
                    <a:pt x="57" y="0"/>
                  </a:lnTo>
                  <a:lnTo>
                    <a:pt x="34" y="0"/>
                  </a:lnTo>
                  <a:lnTo>
                    <a:pt x="17" y="0"/>
                  </a:lnTo>
                  <a:lnTo>
                    <a:pt x="11" y="8"/>
                  </a:lnTo>
                  <a:lnTo>
                    <a:pt x="5" y="0"/>
                  </a:lnTo>
                  <a:lnTo>
                    <a:pt x="11" y="8"/>
                  </a:lnTo>
                  <a:lnTo>
                    <a:pt x="5" y="8"/>
                  </a:lnTo>
                  <a:lnTo>
                    <a:pt x="11" y="17"/>
                  </a:lnTo>
                  <a:lnTo>
                    <a:pt x="0" y="26"/>
                  </a:lnTo>
                  <a:lnTo>
                    <a:pt x="0" y="60"/>
                  </a:lnTo>
                  <a:lnTo>
                    <a:pt x="11" y="86"/>
                  </a:lnTo>
                  <a:lnTo>
                    <a:pt x="11" y="78"/>
                  </a:lnTo>
                  <a:lnTo>
                    <a:pt x="17" y="69"/>
                  </a:lnTo>
                  <a:lnTo>
                    <a:pt x="22" y="69"/>
                  </a:lnTo>
                  <a:lnTo>
                    <a:pt x="22" y="52"/>
                  </a:lnTo>
                  <a:lnTo>
                    <a:pt x="34" y="52"/>
                  </a:lnTo>
                  <a:lnTo>
                    <a:pt x="68" y="26"/>
                  </a:lnTo>
                  <a:lnTo>
                    <a:pt x="74" y="60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44" name="Freeform 124"/>
            <p:cNvSpPr>
              <a:spLocks/>
            </p:cNvSpPr>
            <p:nvPr/>
          </p:nvSpPr>
          <p:spPr bwMode="auto">
            <a:xfrm>
              <a:off x="1228" y="2974"/>
              <a:ext cx="45" cy="52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34"/>
                </a:cxn>
                <a:cxn ang="0">
                  <a:pos x="17" y="52"/>
                </a:cxn>
                <a:cxn ang="0">
                  <a:pos x="28" y="52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0" y="34"/>
                </a:cxn>
                <a:cxn ang="0">
                  <a:pos x="28" y="34"/>
                </a:cxn>
                <a:cxn ang="0">
                  <a:pos x="11" y="17"/>
                </a:cxn>
                <a:cxn ang="0">
                  <a:pos x="5" y="0"/>
                </a:cxn>
              </a:cxnLst>
              <a:rect l="0" t="0" r="r" b="b"/>
              <a:pathLst>
                <a:path w="45" h="52">
                  <a:moveTo>
                    <a:pt x="5" y="0"/>
                  </a:moveTo>
                  <a:lnTo>
                    <a:pt x="0" y="34"/>
                  </a:lnTo>
                  <a:lnTo>
                    <a:pt x="17" y="52"/>
                  </a:lnTo>
                  <a:lnTo>
                    <a:pt x="28" y="52"/>
                  </a:lnTo>
                  <a:lnTo>
                    <a:pt x="40" y="43"/>
                  </a:lnTo>
                  <a:lnTo>
                    <a:pt x="45" y="43"/>
                  </a:lnTo>
                  <a:lnTo>
                    <a:pt x="40" y="34"/>
                  </a:lnTo>
                  <a:lnTo>
                    <a:pt x="28" y="34"/>
                  </a:lnTo>
                  <a:lnTo>
                    <a:pt x="11" y="17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45" name="Freeform 125"/>
            <p:cNvSpPr>
              <a:spLocks/>
            </p:cNvSpPr>
            <p:nvPr/>
          </p:nvSpPr>
          <p:spPr bwMode="auto">
            <a:xfrm>
              <a:off x="1182" y="3008"/>
              <a:ext cx="142" cy="217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29" y="18"/>
                </a:cxn>
                <a:cxn ang="0">
                  <a:pos x="12" y="35"/>
                </a:cxn>
                <a:cxn ang="0">
                  <a:pos x="0" y="78"/>
                </a:cxn>
                <a:cxn ang="0">
                  <a:pos x="0" y="130"/>
                </a:cxn>
                <a:cxn ang="0">
                  <a:pos x="12" y="139"/>
                </a:cxn>
                <a:cxn ang="0">
                  <a:pos x="29" y="130"/>
                </a:cxn>
                <a:cxn ang="0">
                  <a:pos x="29" y="113"/>
                </a:cxn>
                <a:cxn ang="0">
                  <a:pos x="29" y="199"/>
                </a:cxn>
                <a:cxn ang="0">
                  <a:pos x="57" y="217"/>
                </a:cxn>
                <a:cxn ang="0">
                  <a:pos x="86" y="217"/>
                </a:cxn>
                <a:cxn ang="0">
                  <a:pos x="114" y="217"/>
                </a:cxn>
                <a:cxn ang="0">
                  <a:pos x="125" y="199"/>
                </a:cxn>
                <a:cxn ang="0">
                  <a:pos x="120" y="113"/>
                </a:cxn>
                <a:cxn ang="0">
                  <a:pos x="137" y="113"/>
                </a:cxn>
                <a:cxn ang="0">
                  <a:pos x="142" y="104"/>
                </a:cxn>
                <a:cxn ang="0">
                  <a:pos x="137" y="61"/>
                </a:cxn>
                <a:cxn ang="0">
                  <a:pos x="125" y="18"/>
                </a:cxn>
                <a:cxn ang="0">
                  <a:pos x="103" y="9"/>
                </a:cxn>
                <a:cxn ang="0">
                  <a:pos x="86" y="0"/>
                </a:cxn>
                <a:cxn ang="0">
                  <a:pos x="86" y="9"/>
                </a:cxn>
                <a:cxn ang="0">
                  <a:pos x="74" y="18"/>
                </a:cxn>
                <a:cxn ang="0">
                  <a:pos x="63" y="18"/>
                </a:cxn>
                <a:cxn ang="0">
                  <a:pos x="46" y="0"/>
                </a:cxn>
              </a:cxnLst>
              <a:rect l="0" t="0" r="r" b="b"/>
              <a:pathLst>
                <a:path w="142" h="217">
                  <a:moveTo>
                    <a:pt x="46" y="0"/>
                  </a:moveTo>
                  <a:lnTo>
                    <a:pt x="29" y="18"/>
                  </a:lnTo>
                  <a:lnTo>
                    <a:pt x="12" y="35"/>
                  </a:lnTo>
                  <a:lnTo>
                    <a:pt x="0" y="78"/>
                  </a:lnTo>
                  <a:lnTo>
                    <a:pt x="0" y="130"/>
                  </a:lnTo>
                  <a:lnTo>
                    <a:pt x="12" y="139"/>
                  </a:lnTo>
                  <a:lnTo>
                    <a:pt x="29" y="130"/>
                  </a:lnTo>
                  <a:lnTo>
                    <a:pt x="29" y="113"/>
                  </a:lnTo>
                  <a:lnTo>
                    <a:pt x="29" y="199"/>
                  </a:lnTo>
                  <a:lnTo>
                    <a:pt x="57" y="217"/>
                  </a:lnTo>
                  <a:lnTo>
                    <a:pt x="86" y="217"/>
                  </a:lnTo>
                  <a:lnTo>
                    <a:pt x="114" y="217"/>
                  </a:lnTo>
                  <a:lnTo>
                    <a:pt x="125" y="199"/>
                  </a:lnTo>
                  <a:lnTo>
                    <a:pt x="120" y="113"/>
                  </a:lnTo>
                  <a:lnTo>
                    <a:pt x="137" y="113"/>
                  </a:lnTo>
                  <a:lnTo>
                    <a:pt x="142" y="104"/>
                  </a:lnTo>
                  <a:lnTo>
                    <a:pt x="137" y="61"/>
                  </a:lnTo>
                  <a:lnTo>
                    <a:pt x="125" y="18"/>
                  </a:lnTo>
                  <a:lnTo>
                    <a:pt x="103" y="9"/>
                  </a:lnTo>
                  <a:lnTo>
                    <a:pt x="86" y="0"/>
                  </a:lnTo>
                  <a:lnTo>
                    <a:pt x="86" y="9"/>
                  </a:lnTo>
                  <a:lnTo>
                    <a:pt x="74" y="18"/>
                  </a:lnTo>
                  <a:lnTo>
                    <a:pt x="63" y="18"/>
                  </a:lnTo>
                  <a:lnTo>
                    <a:pt x="46" y="0"/>
                  </a:lnTo>
                  <a:close/>
                </a:path>
              </a:pathLst>
            </a:cu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46" name="Line 126"/>
            <p:cNvSpPr>
              <a:spLocks noChangeShapeType="1"/>
            </p:cNvSpPr>
            <p:nvPr/>
          </p:nvSpPr>
          <p:spPr bwMode="auto">
            <a:xfrm flipV="1">
              <a:off x="1302" y="3095"/>
              <a:ext cx="1" cy="2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47" name="Freeform 127"/>
            <p:cNvSpPr>
              <a:spLocks/>
            </p:cNvSpPr>
            <p:nvPr/>
          </p:nvSpPr>
          <p:spPr bwMode="auto">
            <a:xfrm>
              <a:off x="1182" y="3138"/>
              <a:ext cx="46" cy="113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9" y="52"/>
                </a:cxn>
                <a:cxn ang="0">
                  <a:pos x="46" y="95"/>
                </a:cxn>
                <a:cxn ang="0">
                  <a:pos x="40" y="113"/>
                </a:cxn>
                <a:cxn ang="0">
                  <a:pos x="6" y="52"/>
                </a:cxn>
                <a:cxn ang="0">
                  <a:pos x="0" y="0"/>
                </a:cxn>
                <a:cxn ang="0">
                  <a:pos x="12" y="9"/>
                </a:cxn>
                <a:cxn ang="0">
                  <a:pos x="23" y="0"/>
                </a:cxn>
              </a:cxnLst>
              <a:rect l="0" t="0" r="r" b="b"/>
              <a:pathLst>
                <a:path w="46" h="113">
                  <a:moveTo>
                    <a:pt x="23" y="0"/>
                  </a:moveTo>
                  <a:lnTo>
                    <a:pt x="29" y="52"/>
                  </a:lnTo>
                  <a:lnTo>
                    <a:pt x="46" y="95"/>
                  </a:lnTo>
                  <a:lnTo>
                    <a:pt x="40" y="113"/>
                  </a:lnTo>
                  <a:lnTo>
                    <a:pt x="6" y="52"/>
                  </a:lnTo>
                  <a:lnTo>
                    <a:pt x="0" y="0"/>
                  </a:lnTo>
                  <a:lnTo>
                    <a:pt x="12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48" name="Freeform 128"/>
            <p:cNvSpPr>
              <a:spLocks/>
            </p:cNvSpPr>
            <p:nvPr/>
          </p:nvSpPr>
          <p:spPr bwMode="auto">
            <a:xfrm>
              <a:off x="1302" y="3121"/>
              <a:ext cx="22" cy="121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43"/>
                </a:cxn>
                <a:cxn ang="0">
                  <a:pos x="5" y="121"/>
                </a:cxn>
                <a:cxn ang="0">
                  <a:pos x="5" y="95"/>
                </a:cxn>
                <a:cxn ang="0">
                  <a:pos x="5" y="86"/>
                </a:cxn>
                <a:cxn ang="0">
                  <a:pos x="0" y="0"/>
                </a:cxn>
                <a:cxn ang="0">
                  <a:pos x="17" y="0"/>
                </a:cxn>
                <a:cxn ang="0">
                  <a:pos x="22" y="0"/>
                </a:cxn>
              </a:cxnLst>
              <a:rect l="0" t="0" r="r" b="b"/>
              <a:pathLst>
                <a:path w="22" h="121">
                  <a:moveTo>
                    <a:pt x="22" y="0"/>
                  </a:moveTo>
                  <a:lnTo>
                    <a:pt x="22" y="43"/>
                  </a:lnTo>
                  <a:lnTo>
                    <a:pt x="5" y="121"/>
                  </a:lnTo>
                  <a:lnTo>
                    <a:pt x="5" y="95"/>
                  </a:lnTo>
                  <a:lnTo>
                    <a:pt x="5" y="86"/>
                  </a:lnTo>
                  <a:lnTo>
                    <a:pt x="0" y="0"/>
                  </a:lnTo>
                  <a:lnTo>
                    <a:pt x="17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49" name="Freeform 129"/>
            <p:cNvSpPr>
              <a:spLocks/>
            </p:cNvSpPr>
            <p:nvPr/>
          </p:nvSpPr>
          <p:spPr bwMode="auto">
            <a:xfrm>
              <a:off x="1421" y="3501"/>
              <a:ext cx="68" cy="44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0" y="26"/>
                </a:cxn>
                <a:cxn ang="0">
                  <a:pos x="0" y="35"/>
                </a:cxn>
                <a:cxn ang="0">
                  <a:pos x="11" y="35"/>
                </a:cxn>
                <a:cxn ang="0">
                  <a:pos x="17" y="44"/>
                </a:cxn>
                <a:cxn ang="0">
                  <a:pos x="34" y="35"/>
                </a:cxn>
                <a:cxn ang="0">
                  <a:pos x="34" y="26"/>
                </a:cxn>
                <a:cxn ang="0">
                  <a:pos x="51" y="35"/>
                </a:cxn>
                <a:cxn ang="0">
                  <a:pos x="57" y="35"/>
                </a:cxn>
                <a:cxn ang="0">
                  <a:pos x="68" y="35"/>
                </a:cxn>
                <a:cxn ang="0">
                  <a:pos x="68" y="26"/>
                </a:cxn>
                <a:cxn ang="0">
                  <a:pos x="68" y="18"/>
                </a:cxn>
                <a:cxn ang="0">
                  <a:pos x="62" y="9"/>
                </a:cxn>
                <a:cxn ang="0">
                  <a:pos x="51" y="9"/>
                </a:cxn>
                <a:cxn ang="0">
                  <a:pos x="45" y="0"/>
                </a:cxn>
                <a:cxn ang="0">
                  <a:pos x="40" y="9"/>
                </a:cxn>
                <a:cxn ang="0">
                  <a:pos x="23" y="0"/>
                </a:cxn>
                <a:cxn ang="0">
                  <a:pos x="17" y="9"/>
                </a:cxn>
                <a:cxn ang="0">
                  <a:pos x="5" y="9"/>
                </a:cxn>
                <a:cxn ang="0">
                  <a:pos x="0" y="9"/>
                </a:cxn>
              </a:cxnLst>
              <a:rect l="0" t="0" r="r" b="b"/>
              <a:pathLst>
                <a:path w="68" h="44">
                  <a:moveTo>
                    <a:pt x="0" y="9"/>
                  </a:moveTo>
                  <a:lnTo>
                    <a:pt x="0" y="26"/>
                  </a:lnTo>
                  <a:lnTo>
                    <a:pt x="0" y="35"/>
                  </a:lnTo>
                  <a:lnTo>
                    <a:pt x="11" y="35"/>
                  </a:lnTo>
                  <a:lnTo>
                    <a:pt x="17" y="44"/>
                  </a:lnTo>
                  <a:lnTo>
                    <a:pt x="34" y="35"/>
                  </a:lnTo>
                  <a:lnTo>
                    <a:pt x="34" y="26"/>
                  </a:lnTo>
                  <a:lnTo>
                    <a:pt x="51" y="35"/>
                  </a:lnTo>
                  <a:lnTo>
                    <a:pt x="57" y="35"/>
                  </a:lnTo>
                  <a:lnTo>
                    <a:pt x="68" y="35"/>
                  </a:lnTo>
                  <a:lnTo>
                    <a:pt x="68" y="26"/>
                  </a:lnTo>
                  <a:lnTo>
                    <a:pt x="68" y="18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5" y="0"/>
                  </a:lnTo>
                  <a:lnTo>
                    <a:pt x="40" y="9"/>
                  </a:lnTo>
                  <a:lnTo>
                    <a:pt x="23" y="0"/>
                  </a:lnTo>
                  <a:lnTo>
                    <a:pt x="17" y="9"/>
                  </a:lnTo>
                  <a:lnTo>
                    <a:pt x="5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50" name="Oval 130"/>
            <p:cNvSpPr>
              <a:spLocks noChangeArrowheads="1"/>
            </p:cNvSpPr>
            <p:nvPr/>
          </p:nvSpPr>
          <p:spPr bwMode="auto">
            <a:xfrm>
              <a:off x="1421" y="3510"/>
              <a:ext cx="5" cy="17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51" name="Oval 131"/>
            <p:cNvSpPr>
              <a:spLocks noChangeArrowheads="1"/>
            </p:cNvSpPr>
            <p:nvPr/>
          </p:nvSpPr>
          <p:spPr bwMode="auto">
            <a:xfrm>
              <a:off x="1452" y="3513"/>
              <a:ext cx="0" cy="3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52" name="Freeform 132"/>
            <p:cNvSpPr>
              <a:spLocks/>
            </p:cNvSpPr>
            <p:nvPr/>
          </p:nvSpPr>
          <p:spPr bwMode="auto">
            <a:xfrm>
              <a:off x="1444" y="3510"/>
              <a:ext cx="11" cy="26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11" y="17"/>
                </a:cxn>
                <a:cxn ang="0">
                  <a:pos x="11" y="9"/>
                </a:cxn>
                <a:cxn ang="0">
                  <a:pos x="5" y="9"/>
                </a:cxn>
                <a:cxn ang="0">
                  <a:pos x="0" y="0"/>
                </a:cxn>
                <a:cxn ang="0">
                  <a:pos x="11" y="26"/>
                </a:cxn>
              </a:cxnLst>
              <a:rect l="0" t="0" r="r" b="b"/>
              <a:pathLst>
                <a:path w="11" h="26">
                  <a:moveTo>
                    <a:pt x="11" y="26"/>
                  </a:moveTo>
                  <a:lnTo>
                    <a:pt x="11" y="17"/>
                  </a:lnTo>
                  <a:lnTo>
                    <a:pt x="11" y="9"/>
                  </a:lnTo>
                  <a:lnTo>
                    <a:pt x="5" y="9"/>
                  </a:lnTo>
                  <a:lnTo>
                    <a:pt x="0" y="0"/>
                  </a:lnTo>
                  <a:lnTo>
                    <a:pt x="11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53" name="Freeform 133"/>
            <p:cNvSpPr>
              <a:spLocks/>
            </p:cNvSpPr>
            <p:nvPr/>
          </p:nvSpPr>
          <p:spPr bwMode="auto">
            <a:xfrm>
              <a:off x="1444" y="3510"/>
              <a:ext cx="11" cy="26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11" y="17"/>
                </a:cxn>
                <a:cxn ang="0">
                  <a:pos x="11" y="9"/>
                </a:cxn>
                <a:cxn ang="0">
                  <a:pos x="5" y="9"/>
                </a:cxn>
                <a:cxn ang="0">
                  <a:pos x="0" y="0"/>
                </a:cxn>
              </a:cxnLst>
              <a:rect l="0" t="0" r="r" b="b"/>
              <a:pathLst>
                <a:path w="11" h="26">
                  <a:moveTo>
                    <a:pt x="11" y="26"/>
                  </a:moveTo>
                  <a:lnTo>
                    <a:pt x="11" y="17"/>
                  </a:lnTo>
                  <a:lnTo>
                    <a:pt x="11" y="9"/>
                  </a:lnTo>
                  <a:lnTo>
                    <a:pt x="5" y="9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54" name="Freeform 134"/>
            <p:cNvSpPr>
              <a:spLocks/>
            </p:cNvSpPr>
            <p:nvPr/>
          </p:nvSpPr>
          <p:spPr bwMode="auto">
            <a:xfrm>
              <a:off x="1415" y="3346"/>
              <a:ext cx="57" cy="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"/>
                </a:cxn>
                <a:cxn ang="0">
                  <a:pos x="0" y="43"/>
                </a:cxn>
                <a:cxn ang="0">
                  <a:pos x="0" y="112"/>
                </a:cxn>
                <a:cxn ang="0">
                  <a:pos x="0" y="155"/>
                </a:cxn>
                <a:cxn ang="0">
                  <a:pos x="6" y="164"/>
                </a:cxn>
                <a:cxn ang="0">
                  <a:pos x="17" y="164"/>
                </a:cxn>
                <a:cxn ang="0">
                  <a:pos x="29" y="164"/>
                </a:cxn>
                <a:cxn ang="0">
                  <a:pos x="34" y="155"/>
                </a:cxn>
                <a:cxn ang="0">
                  <a:pos x="46" y="164"/>
                </a:cxn>
                <a:cxn ang="0">
                  <a:pos x="51" y="164"/>
                </a:cxn>
                <a:cxn ang="0">
                  <a:pos x="57" y="155"/>
                </a:cxn>
                <a:cxn ang="0">
                  <a:pos x="57" y="103"/>
                </a:cxn>
                <a:cxn ang="0">
                  <a:pos x="57" y="86"/>
                </a:cxn>
                <a:cxn ang="0">
                  <a:pos x="51" y="0"/>
                </a:cxn>
                <a:cxn ang="0">
                  <a:pos x="51" y="0"/>
                </a:cxn>
                <a:cxn ang="0">
                  <a:pos x="34" y="8"/>
                </a:cxn>
                <a:cxn ang="0">
                  <a:pos x="17" y="8"/>
                </a:cxn>
                <a:cxn ang="0">
                  <a:pos x="0" y="0"/>
                </a:cxn>
              </a:cxnLst>
              <a:rect l="0" t="0" r="r" b="b"/>
              <a:pathLst>
                <a:path w="57" h="164">
                  <a:moveTo>
                    <a:pt x="0" y="0"/>
                  </a:moveTo>
                  <a:lnTo>
                    <a:pt x="0" y="17"/>
                  </a:lnTo>
                  <a:lnTo>
                    <a:pt x="0" y="43"/>
                  </a:lnTo>
                  <a:lnTo>
                    <a:pt x="0" y="112"/>
                  </a:lnTo>
                  <a:lnTo>
                    <a:pt x="0" y="155"/>
                  </a:lnTo>
                  <a:lnTo>
                    <a:pt x="6" y="164"/>
                  </a:lnTo>
                  <a:lnTo>
                    <a:pt x="17" y="164"/>
                  </a:lnTo>
                  <a:lnTo>
                    <a:pt x="29" y="164"/>
                  </a:lnTo>
                  <a:lnTo>
                    <a:pt x="34" y="155"/>
                  </a:lnTo>
                  <a:lnTo>
                    <a:pt x="46" y="164"/>
                  </a:lnTo>
                  <a:lnTo>
                    <a:pt x="51" y="164"/>
                  </a:lnTo>
                  <a:lnTo>
                    <a:pt x="57" y="155"/>
                  </a:lnTo>
                  <a:lnTo>
                    <a:pt x="57" y="103"/>
                  </a:lnTo>
                  <a:lnTo>
                    <a:pt x="57" y="86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34" y="8"/>
                  </a:lnTo>
                  <a:lnTo>
                    <a:pt x="17" y="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55" name="Freeform 135"/>
            <p:cNvSpPr>
              <a:spLocks/>
            </p:cNvSpPr>
            <p:nvPr/>
          </p:nvSpPr>
          <p:spPr bwMode="auto">
            <a:xfrm>
              <a:off x="1449" y="3398"/>
              <a:ext cx="1" cy="103"/>
            </a:xfrm>
            <a:custGeom>
              <a:avLst/>
              <a:gdLst/>
              <a:ahLst/>
              <a:cxnLst>
                <a:cxn ang="0">
                  <a:pos x="0" y="103"/>
                </a:cxn>
                <a:cxn ang="0">
                  <a:pos x="0" y="34"/>
                </a:cxn>
                <a:cxn ang="0">
                  <a:pos x="0" y="0"/>
                </a:cxn>
              </a:cxnLst>
              <a:rect l="0" t="0" r="r" b="b"/>
              <a:pathLst>
                <a:path h="103">
                  <a:moveTo>
                    <a:pt x="0" y="103"/>
                  </a:moveTo>
                  <a:lnTo>
                    <a:pt x="0" y="34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56" name="Freeform 136"/>
            <p:cNvSpPr>
              <a:spLocks/>
            </p:cNvSpPr>
            <p:nvPr/>
          </p:nvSpPr>
          <p:spPr bwMode="auto">
            <a:xfrm>
              <a:off x="1421" y="3164"/>
              <a:ext cx="34" cy="61"/>
            </a:xfrm>
            <a:custGeom>
              <a:avLst/>
              <a:gdLst/>
              <a:ahLst/>
              <a:cxnLst>
                <a:cxn ang="0">
                  <a:pos x="5" y="26"/>
                </a:cxn>
                <a:cxn ang="0">
                  <a:pos x="0" y="17"/>
                </a:cxn>
                <a:cxn ang="0">
                  <a:pos x="0" y="26"/>
                </a:cxn>
                <a:cxn ang="0">
                  <a:pos x="0" y="35"/>
                </a:cxn>
                <a:cxn ang="0">
                  <a:pos x="5" y="35"/>
                </a:cxn>
                <a:cxn ang="0">
                  <a:pos x="5" y="52"/>
                </a:cxn>
                <a:cxn ang="0">
                  <a:pos x="17" y="61"/>
                </a:cxn>
                <a:cxn ang="0">
                  <a:pos x="28" y="52"/>
                </a:cxn>
                <a:cxn ang="0">
                  <a:pos x="34" y="52"/>
                </a:cxn>
                <a:cxn ang="0">
                  <a:pos x="34" y="35"/>
                </a:cxn>
                <a:cxn ang="0">
                  <a:pos x="34" y="17"/>
                </a:cxn>
                <a:cxn ang="0">
                  <a:pos x="28" y="0"/>
                </a:cxn>
                <a:cxn ang="0">
                  <a:pos x="11" y="9"/>
                </a:cxn>
                <a:cxn ang="0">
                  <a:pos x="5" y="9"/>
                </a:cxn>
                <a:cxn ang="0">
                  <a:pos x="5" y="26"/>
                </a:cxn>
              </a:cxnLst>
              <a:rect l="0" t="0" r="r" b="b"/>
              <a:pathLst>
                <a:path w="34" h="61">
                  <a:moveTo>
                    <a:pt x="5" y="26"/>
                  </a:moveTo>
                  <a:lnTo>
                    <a:pt x="0" y="17"/>
                  </a:lnTo>
                  <a:lnTo>
                    <a:pt x="0" y="26"/>
                  </a:lnTo>
                  <a:lnTo>
                    <a:pt x="0" y="35"/>
                  </a:lnTo>
                  <a:lnTo>
                    <a:pt x="5" y="35"/>
                  </a:lnTo>
                  <a:lnTo>
                    <a:pt x="5" y="52"/>
                  </a:lnTo>
                  <a:lnTo>
                    <a:pt x="17" y="61"/>
                  </a:lnTo>
                  <a:lnTo>
                    <a:pt x="28" y="52"/>
                  </a:lnTo>
                  <a:lnTo>
                    <a:pt x="34" y="52"/>
                  </a:lnTo>
                  <a:lnTo>
                    <a:pt x="34" y="35"/>
                  </a:lnTo>
                  <a:lnTo>
                    <a:pt x="34" y="17"/>
                  </a:lnTo>
                  <a:lnTo>
                    <a:pt x="28" y="0"/>
                  </a:lnTo>
                  <a:lnTo>
                    <a:pt x="11" y="9"/>
                  </a:lnTo>
                  <a:lnTo>
                    <a:pt x="5" y="9"/>
                  </a:lnTo>
                  <a:lnTo>
                    <a:pt x="5" y="26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57" name="Freeform 137"/>
            <p:cNvSpPr>
              <a:spLocks/>
            </p:cNvSpPr>
            <p:nvPr/>
          </p:nvSpPr>
          <p:spPr bwMode="auto">
            <a:xfrm>
              <a:off x="1409" y="3138"/>
              <a:ext cx="52" cy="61"/>
            </a:xfrm>
            <a:custGeom>
              <a:avLst/>
              <a:gdLst/>
              <a:ahLst/>
              <a:cxnLst>
                <a:cxn ang="0">
                  <a:pos x="46" y="43"/>
                </a:cxn>
                <a:cxn ang="0">
                  <a:pos x="46" y="35"/>
                </a:cxn>
                <a:cxn ang="0">
                  <a:pos x="52" y="17"/>
                </a:cxn>
                <a:cxn ang="0">
                  <a:pos x="46" y="9"/>
                </a:cxn>
                <a:cxn ang="0">
                  <a:pos x="40" y="9"/>
                </a:cxn>
                <a:cxn ang="0">
                  <a:pos x="23" y="0"/>
                </a:cxn>
                <a:cxn ang="0">
                  <a:pos x="12" y="9"/>
                </a:cxn>
                <a:cxn ang="0">
                  <a:pos x="12" y="9"/>
                </a:cxn>
                <a:cxn ang="0">
                  <a:pos x="6" y="9"/>
                </a:cxn>
                <a:cxn ang="0">
                  <a:pos x="12" y="9"/>
                </a:cxn>
                <a:cxn ang="0">
                  <a:pos x="6" y="9"/>
                </a:cxn>
                <a:cxn ang="0">
                  <a:pos x="6" y="17"/>
                </a:cxn>
                <a:cxn ang="0">
                  <a:pos x="6" y="17"/>
                </a:cxn>
                <a:cxn ang="0">
                  <a:pos x="0" y="43"/>
                </a:cxn>
                <a:cxn ang="0">
                  <a:pos x="12" y="61"/>
                </a:cxn>
                <a:cxn ang="0">
                  <a:pos x="12" y="52"/>
                </a:cxn>
                <a:cxn ang="0">
                  <a:pos x="12" y="43"/>
                </a:cxn>
                <a:cxn ang="0">
                  <a:pos x="17" y="52"/>
                </a:cxn>
                <a:cxn ang="0">
                  <a:pos x="17" y="35"/>
                </a:cxn>
                <a:cxn ang="0">
                  <a:pos x="23" y="35"/>
                </a:cxn>
                <a:cxn ang="0">
                  <a:pos x="40" y="26"/>
                </a:cxn>
                <a:cxn ang="0">
                  <a:pos x="46" y="43"/>
                </a:cxn>
              </a:cxnLst>
              <a:rect l="0" t="0" r="r" b="b"/>
              <a:pathLst>
                <a:path w="52" h="61">
                  <a:moveTo>
                    <a:pt x="46" y="43"/>
                  </a:moveTo>
                  <a:lnTo>
                    <a:pt x="46" y="35"/>
                  </a:lnTo>
                  <a:lnTo>
                    <a:pt x="52" y="17"/>
                  </a:lnTo>
                  <a:lnTo>
                    <a:pt x="46" y="9"/>
                  </a:lnTo>
                  <a:lnTo>
                    <a:pt x="40" y="9"/>
                  </a:lnTo>
                  <a:lnTo>
                    <a:pt x="23" y="0"/>
                  </a:lnTo>
                  <a:lnTo>
                    <a:pt x="12" y="9"/>
                  </a:lnTo>
                  <a:lnTo>
                    <a:pt x="12" y="9"/>
                  </a:lnTo>
                  <a:lnTo>
                    <a:pt x="6" y="9"/>
                  </a:lnTo>
                  <a:lnTo>
                    <a:pt x="12" y="9"/>
                  </a:lnTo>
                  <a:lnTo>
                    <a:pt x="6" y="9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0" y="43"/>
                  </a:lnTo>
                  <a:lnTo>
                    <a:pt x="12" y="61"/>
                  </a:lnTo>
                  <a:lnTo>
                    <a:pt x="12" y="52"/>
                  </a:lnTo>
                  <a:lnTo>
                    <a:pt x="12" y="43"/>
                  </a:lnTo>
                  <a:lnTo>
                    <a:pt x="17" y="52"/>
                  </a:lnTo>
                  <a:lnTo>
                    <a:pt x="17" y="35"/>
                  </a:lnTo>
                  <a:lnTo>
                    <a:pt x="23" y="35"/>
                  </a:lnTo>
                  <a:lnTo>
                    <a:pt x="40" y="26"/>
                  </a:lnTo>
                  <a:lnTo>
                    <a:pt x="46" y="43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58" name="Freeform 138"/>
            <p:cNvSpPr>
              <a:spLocks/>
            </p:cNvSpPr>
            <p:nvPr/>
          </p:nvSpPr>
          <p:spPr bwMode="auto">
            <a:xfrm>
              <a:off x="1426" y="3199"/>
              <a:ext cx="23" cy="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6"/>
                </a:cxn>
                <a:cxn ang="0">
                  <a:pos x="6" y="34"/>
                </a:cxn>
                <a:cxn ang="0">
                  <a:pos x="12" y="34"/>
                </a:cxn>
                <a:cxn ang="0">
                  <a:pos x="18" y="34"/>
                </a:cxn>
                <a:cxn ang="0">
                  <a:pos x="23" y="26"/>
                </a:cxn>
                <a:cxn ang="0">
                  <a:pos x="23" y="17"/>
                </a:cxn>
                <a:cxn ang="0">
                  <a:pos x="12" y="26"/>
                </a:cxn>
                <a:cxn ang="0">
                  <a:pos x="0" y="17"/>
                </a:cxn>
                <a:cxn ang="0">
                  <a:pos x="0" y="0"/>
                </a:cxn>
              </a:cxnLst>
              <a:rect l="0" t="0" r="r" b="b"/>
              <a:pathLst>
                <a:path w="23" h="34">
                  <a:moveTo>
                    <a:pt x="0" y="0"/>
                  </a:moveTo>
                  <a:lnTo>
                    <a:pt x="0" y="26"/>
                  </a:lnTo>
                  <a:lnTo>
                    <a:pt x="6" y="34"/>
                  </a:lnTo>
                  <a:lnTo>
                    <a:pt x="12" y="34"/>
                  </a:lnTo>
                  <a:lnTo>
                    <a:pt x="18" y="34"/>
                  </a:lnTo>
                  <a:lnTo>
                    <a:pt x="23" y="26"/>
                  </a:lnTo>
                  <a:lnTo>
                    <a:pt x="23" y="17"/>
                  </a:lnTo>
                  <a:lnTo>
                    <a:pt x="12" y="26"/>
                  </a:lnTo>
                  <a:lnTo>
                    <a:pt x="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59" name="Freeform 139"/>
            <p:cNvSpPr>
              <a:spLocks/>
            </p:cNvSpPr>
            <p:nvPr/>
          </p:nvSpPr>
          <p:spPr bwMode="auto">
            <a:xfrm>
              <a:off x="1392" y="3216"/>
              <a:ext cx="86" cy="138"/>
            </a:xfrm>
            <a:custGeom>
              <a:avLst/>
              <a:gdLst/>
              <a:ahLst/>
              <a:cxnLst>
                <a:cxn ang="0">
                  <a:pos x="34" y="9"/>
                </a:cxn>
                <a:cxn ang="0">
                  <a:pos x="17" y="17"/>
                </a:cxn>
                <a:cxn ang="0">
                  <a:pos x="12" y="26"/>
                </a:cxn>
                <a:cxn ang="0">
                  <a:pos x="6" y="52"/>
                </a:cxn>
                <a:cxn ang="0">
                  <a:pos x="0" y="78"/>
                </a:cxn>
                <a:cxn ang="0">
                  <a:pos x="12" y="86"/>
                </a:cxn>
                <a:cxn ang="0">
                  <a:pos x="17" y="86"/>
                </a:cxn>
                <a:cxn ang="0">
                  <a:pos x="23" y="69"/>
                </a:cxn>
                <a:cxn ang="0">
                  <a:pos x="23" y="130"/>
                </a:cxn>
                <a:cxn ang="0">
                  <a:pos x="40" y="138"/>
                </a:cxn>
                <a:cxn ang="0">
                  <a:pos x="57" y="138"/>
                </a:cxn>
                <a:cxn ang="0">
                  <a:pos x="74" y="130"/>
                </a:cxn>
                <a:cxn ang="0">
                  <a:pos x="80" y="130"/>
                </a:cxn>
                <a:cxn ang="0">
                  <a:pos x="74" y="78"/>
                </a:cxn>
                <a:cxn ang="0">
                  <a:pos x="86" y="78"/>
                </a:cxn>
                <a:cxn ang="0">
                  <a:pos x="86" y="69"/>
                </a:cxn>
                <a:cxn ang="0">
                  <a:pos x="86" y="43"/>
                </a:cxn>
                <a:cxn ang="0">
                  <a:pos x="74" y="17"/>
                </a:cxn>
                <a:cxn ang="0">
                  <a:pos x="63" y="9"/>
                </a:cxn>
                <a:cxn ang="0">
                  <a:pos x="57" y="0"/>
                </a:cxn>
                <a:cxn ang="0">
                  <a:pos x="52" y="17"/>
                </a:cxn>
                <a:cxn ang="0">
                  <a:pos x="46" y="17"/>
                </a:cxn>
                <a:cxn ang="0">
                  <a:pos x="40" y="17"/>
                </a:cxn>
                <a:cxn ang="0">
                  <a:pos x="34" y="9"/>
                </a:cxn>
              </a:cxnLst>
              <a:rect l="0" t="0" r="r" b="b"/>
              <a:pathLst>
                <a:path w="86" h="138">
                  <a:moveTo>
                    <a:pt x="34" y="9"/>
                  </a:moveTo>
                  <a:lnTo>
                    <a:pt x="17" y="17"/>
                  </a:lnTo>
                  <a:lnTo>
                    <a:pt x="12" y="26"/>
                  </a:lnTo>
                  <a:lnTo>
                    <a:pt x="6" y="52"/>
                  </a:lnTo>
                  <a:lnTo>
                    <a:pt x="0" y="78"/>
                  </a:lnTo>
                  <a:lnTo>
                    <a:pt x="12" y="86"/>
                  </a:lnTo>
                  <a:lnTo>
                    <a:pt x="17" y="86"/>
                  </a:lnTo>
                  <a:lnTo>
                    <a:pt x="23" y="69"/>
                  </a:lnTo>
                  <a:lnTo>
                    <a:pt x="23" y="130"/>
                  </a:lnTo>
                  <a:lnTo>
                    <a:pt x="40" y="138"/>
                  </a:lnTo>
                  <a:lnTo>
                    <a:pt x="57" y="138"/>
                  </a:lnTo>
                  <a:lnTo>
                    <a:pt x="74" y="130"/>
                  </a:lnTo>
                  <a:lnTo>
                    <a:pt x="80" y="130"/>
                  </a:lnTo>
                  <a:lnTo>
                    <a:pt x="74" y="78"/>
                  </a:lnTo>
                  <a:lnTo>
                    <a:pt x="86" y="78"/>
                  </a:lnTo>
                  <a:lnTo>
                    <a:pt x="86" y="69"/>
                  </a:lnTo>
                  <a:lnTo>
                    <a:pt x="86" y="43"/>
                  </a:lnTo>
                  <a:lnTo>
                    <a:pt x="74" y="17"/>
                  </a:lnTo>
                  <a:lnTo>
                    <a:pt x="63" y="9"/>
                  </a:lnTo>
                  <a:lnTo>
                    <a:pt x="57" y="0"/>
                  </a:lnTo>
                  <a:lnTo>
                    <a:pt x="52" y="17"/>
                  </a:lnTo>
                  <a:lnTo>
                    <a:pt x="46" y="17"/>
                  </a:lnTo>
                  <a:lnTo>
                    <a:pt x="40" y="17"/>
                  </a:lnTo>
                  <a:lnTo>
                    <a:pt x="34" y="9"/>
                  </a:lnTo>
                  <a:close/>
                </a:path>
              </a:pathLst>
            </a:cu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60" name="Line 140"/>
            <p:cNvSpPr>
              <a:spLocks noChangeShapeType="1"/>
            </p:cNvSpPr>
            <p:nvPr/>
          </p:nvSpPr>
          <p:spPr bwMode="auto">
            <a:xfrm flipV="1">
              <a:off x="1466" y="3268"/>
              <a:ext cx="1" cy="2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61" name="Freeform 141"/>
            <p:cNvSpPr>
              <a:spLocks/>
            </p:cNvSpPr>
            <p:nvPr/>
          </p:nvSpPr>
          <p:spPr bwMode="auto">
            <a:xfrm>
              <a:off x="1398" y="3302"/>
              <a:ext cx="23" cy="7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26"/>
                </a:cxn>
                <a:cxn ang="0">
                  <a:pos x="23" y="52"/>
                </a:cxn>
                <a:cxn ang="0">
                  <a:pos x="17" y="70"/>
                </a:cxn>
                <a:cxn ang="0">
                  <a:pos x="0" y="26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1" y="0"/>
                </a:cxn>
              </a:cxnLst>
              <a:rect l="0" t="0" r="r" b="b"/>
              <a:pathLst>
                <a:path w="23" h="70">
                  <a:moveTo>
                    <a:pt x="11" y="0"/>
                  </a:moveTo>
                  <a:lnTo>
                    <a:pt x="11" y="26"/>
                  </a:lnTo>
                  <a:lnTo>
                    <a:pt x="23" y="52"/>
                  </a:lnTo>
                  <a:lnTo>
                    <a:pt x="17" y="70"/>
                  </a:lnTo>
                  <a:lnTo>
                    <a:pt x="0" y="2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62" name="Freeform 142"/>
            <p:cNvSpPr>
              <a:spLocks/>
            </p:cNvSpPr>
            <p:nvPr/>
          </p:nvSpPr>
          <p:spPr bwMode="auto">
            <a:xfrm>
              <a:off x="1466" y="3285"/>
              <a:ext cx="12" cy="78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2" y="35"/>
                </a:cxn>
                <a:cxn ang="0">
                  <a:pos x="6" y="78"/>
                </a:cxn>
                <a:cxn ang="0">
                  <a:pos x="0" y="61"/>
                </a:cxn>
                <a:cxn ang="0">
                  <a:pos x="6" y="61"/>
                </a:cxn>
                <a:cxn ang="0">
                  <a:pos x="0" y="9"/>
                </a:cxn>
                <a:cxn ang="0">
                  <a:pos x="12" y="9"/>
                </a:cxn>
                <a:cxn ang="0">
                  <a:pos x="12" y="0"/>
                </a:cxn>
              </a:cxnLst>
              <a:rect l="0" t="0" r="r" b="b"/>
              <a:pathLst>
                <a:path w="12" h="78">
                  <a:moveTo>
                    <a:pt x="12" y="0"/>
                  </a:moveTo>
                  <a:lnTo>
                    <a:pt x="12" y="35"/>
                  </a:lnTo>
                  <a:lnTo>
                    <a:pt x="6" y="78"/>
                  </a:lnTo>
                  <a:lnTo>
                    <a:pt x="0" y="61"/>
                  </a:lnTo>
                  <a:lnTo>
                    <a:pt x="6" y="61"/>
                  </a:lnTo>
                  <a:lnTo>
                    <a:pt x="0" y="9"/>
                  </a:lnTo>
                  <a:lnTo>
                    <a:pt x="12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63" name="Freeform 143"/>
            <p:cNvSpPr>
              <a:spLocks/>
            </p:cNvSpPr>
            <p:nvPr/>
          </p:nvSpPr>
          <p:spPr bwMode="auto">
            <a:xfrm>
              <a:off x="1574" y="3510"/>
              <a:ext cx="63" cy="35"/>
            </a:xfrm>
            <a:custGeom>
              <a:avLst/>
              <a:gdLst/>
              <a:ahLst/>
              <a:cxnLst>
                <a:cxn ang="0">
                  <a:pos x="6" y="9"/>
                </a:cxn>
                <a:cxn ang="0">
                  <a:pos x="0" y="17"/>
                </a:cxn>
                <a:cxn ang="0">
                  <a:pos x="0" y="26"/>
                </a:cxn>
                <a:cxn ang="0">
                  <a:pos x="11" y="26"/>
                </a:cxn>
                <a:cxn ang="0">
                  <a:pos x="17" y="35"/>
                </a:cxn>
                <a:cxn ang="0">
                  <a:pos x="28" y="26"/>
                </a:cxn>
                <a:cxn ang="0">
                  <a:pos x="34" y="26"/>
                </a:cxn>
                <a:cxn ang="0">
                  <a:pos x="40" y="26"/>
                </a:cxn>
                <a:cxn ang="0">
                  <a:pos x="46" y="26"/>
                </a:cxn>
                <a:cxn ang="0">
                  <a:pos x="57" y="26"/>
                </a:cxn>
                <a:cxn ang="0">
                  <a:pos x="63" y="17"/>
                </a:cxn>
                <a:cxn ang="0">
                  <a:pos x="57" y="9"/>
                </a:cxn>
                <a:cxn ang="0">
                  <a:pos x="51" y="9"/>
                </a:cxn>
                <a:cxn ang="0">
                  <a:pos x="46" y="0"/>
                </a:cxn>
                <a:cxn ang="0">
                  <a:pos x="40" y="0"/>
                </a:cxn>
                <a:cxn ang="0">
                  <a:pos x="34" y="0"/>
                </a:cxn>
                <a:cxn ang="0">
                  <a:pos x="23" y="0"/>
                </a:cxn>
                <a:cxn ang="0">
                  <a:pos x="17" y="0"/>
                </a:cxn>
                <a:cxn ang="0">
                  <a:pos x="11" y="9"/>
                </a:cxn>
                <a:cxn ang="0">
                  <a:pos x="6" y="9"/>
                </a:cxn>
              </a:cxnLst>
              <a:rect l="0" t="0" r="r" b="b"/>
              <a:pathLst>
                <a:path w="63" h="35">
                  <a:moveTo>
                    <a:pt x="6" y="9"/>
                  </a:moveTo>
                  <a:lnTo>
                    <a:pt x="0" y="17"/>
                  </a:lnTo>
                  <a:lnTo>
                    <a:pt x="0" y="26"/>
                  </a:lnTo>
                  <a:lnTo>
                    <a:pt x="11" y="26"/>
                  </a:lnTo>
                  <a:lnTo>
                    <a:pt x="17" y="35"/>
                  </a:lnTo>
                  <a:lnTo>
                    <a:pt x="28" y="26"/>
                  </a:lnTo>
                  <a:lnTo>
                    <a:pt x="34" y="26"/>
                  </a:lnTo>
                  <a:lnTo>
                    <a:pt x="40" y="26"/>
                  </a:lnTo>
                  <a:lnTo>
                    <a:pt x="46" y="26"/>
                  </a:lnTo>
                  <a:lnTo>
                    <a:pt x="57" y="26"/>
                  </a:lnTo>
                  <a:lnTo>
                    <a:pt x="63" y="17"/>
                  </a:lnTo>
                  <a:lnTo>
                    <a:pt x="57" y="9"/>
                  </a:lnTo>
                  <a:lnTo>
                    <a:pt x="51" y="9"/>
                  </a:lnTo>
                  <a:lnTo>
                    <a:pt x="46" y="0"/>
                  </a:lnTo>
                  <a:lnTo>
                    <a:pt x="40" y="0"/>
                  </a:lnTo>
                  <a:lnTo>
                    <a:pt x="34" y="0"/>
                  </a:lnTo>
                  <a:lnTo>
                    <a:pt x="23" y="0"/>
                  </a:lnTo>
                  <a:lnTo>
                    <a:pt x="17" y="0"/>
                  </a:lnTo>
                  <a:lnTo>
                    <a:pt x="11" y="9"/>
                  </a:lnTo>
                  <a:lnTo>
                    <a:pt x="6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64" name="Freeform 144"/>
            <p:cNvSpPr>
              <a:spLocks/>
            </p:cNvSpPr>
            <p:nvPr/>
          </p:nvSpPr>
          <p:spPr bwMode="auto">
            <a:xfrm>
              <a:off x="1597" y="3510"/>
              <a:ext cx="11" cy="26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11" y="17"/>
                </a:cxn>
                <a:cxn ang="0">
                  <a:pos x="5" y="9"/>
                </a:cxn>
                <a:cxn ang="0">
                  <a:pos x="0" y="9"/>
                </a:cxn>
                <a:cxn ang="0">
                  <a:pos x="0" y="0"/>
                </a:cxn>
                <a:cxn ang="0">
                  <a:pos x="11" y="26"/>
                </a:cxn>
              </a:cxnLst>
              <a:rect l="0" t="0" r="r" b="b"/>
              <a:pathLst>
                <a:path w="11" h="26">
                  <a:moveTo>
                    <a:pt x="11" y="26"/>
                  </a:moveTo>
                  <a:lnTo>
                    <a:pt x="11" y="17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1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65" name="Freeform 145"/>
            <p:cNvSpPr>
              <a:spLocks/>
            </p:cNvSpPr>
            <p:nvPr/>
          </p:nvSpPr>
          <p:spPr bwMode="auto">
            <a:xfrm>
              <a:off x="1597" y="3510"/>
              <a:ext cx="11" cy="26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11" y="17"/>
                </a:cxn>
                <a:cxn ang="0">
                  <a:pos x="5" y="9"/>
                </a:cxn>
                <a:cxn ang="0">
                  <a:pos x="0" y="9"/>
                </a:cxn>
                <a:cxn ang="0">
                  <a:pos x="0" y="0"/>
                </a:cxn>
              </a:cxnLst>
              <a:rect l="0" t="0" r="r" b="b"/>
              <a:pathLst>
                <a:path w="11" h="26">
                  <a:moveTo>
                    <a:pt x="11" y="26"/>
                  </a:moveTo>
                  <a:lnTo>
                    <a:pt x="11" y="17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66" name="Freeform 146"/>
            <p:cNvSpPr>
              <a:spLocks/>
            </p:cNvSpPr>
            <p:nvPr/>
          </p:nvSpPr>
          <p:spPr bwMode="auto">
            <a:xfrm>
              <a:off x="1568" y="3372"/>
              <a:ext cx="52" cy="1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6"/>
                </a:cxn>
                <a:cxn ang="0">
                  <a:pos x="6" y="43"/>
                </a:cxn>
                <a:cxn ang="0">
                  <a:pos x="6" y="103"/>
                </a:cxn>
                <a:cxn ang="0">
                  <a:pos x="6" y="138"/>
                </a:cxn>
                <a:cxn ang="0">
                  <a:pos x="12" y="147"/>
                </a:cxn>
                <a:cxn ang="0">
                  <a:pos x="17" y="147"/>
                </a:cxn>
                <a:cxn ang="0">
                  <a:pos x="23" y="138"/>
                </a:cxn>
                <a:cxn ang="0">
                  <a:pos x="29" y="138"/>
                </a:cxn>
                <a:cxn ang="0">
                  <a:pos x="40" y="147"/>
                </a:cxn>
                <a:cxn ang="0">
                  <a:pos x="46" y="138"/>
                </a:cxn>
                <a:cxn ang="0">
                  <a:pos x="52" y="129"/>
                </a:cxn>
                <a:cxn ang="0">
                  <a:pos x="52" y="95"/>
                </a:cxn>
                <a:cxn ang="0">
                  <a:pos x="52" y="77"/>
                </a:cxn>
                <a:cxn ang="0">
                  <a:pos x="46" y="0"/>
                </a:cxn>
                <a:cxn ang="0">
                  <a:pos x="46" y="8"/>
                </a:cxn>
                <a:cxn ang="0">
                  <a:pos x="29" y="8"/>
                </a:cxn>
                <a:cxn ang="0">
                  <a:pos x="17" y="8"/>
                </a:cxn>
                <a:cxn ang="0">
                  <a:pos x="0" y="0"/>
                </a:cxn>
              </a:cxnLst>
              <a:rect l="0" t="0" r="r" b="b"/>
              <a:pathLst>
                <a:path w="52" h="147">
                  <a:moveTo>
                    <a:pt x="0" y="0"/>
                  </a:moveTo>
                  <a:lnTo>
                    <a:pt x="0" y="26"/>
                  </a:lnTo>
                  <a:lnTo>
                    <a:pt x="6" y="43"/>
                  </a:lnTo>
                  <a:lnTo>
                    <a:pt x="6" y="103"/>
                  </a:lnTo>
                  <a:lnTo>
                    <a:pt x="6" y="138"/>
                  </a:lnTo>
                  <a:lnTo>
                    <a:pt x="12" y="147"/>
                  </a:lnTo>
                  <a:lnTo>
                    <a:pt x="17" y="147"/>
                  </a:lnTo>
                  <a:lnTo>
                    <a:pt x="23" y="138"/>
                  </a:lnTo>
                  <a:lnTo>
                    <a:pt x="29" y="138"/>
                  </a:lnTo>
                  <a:lnTo>
                    <a:pt x="40" y="147"/>
                  </a:lnTo>
                  <a:lnTo>
                    <a:pt x="46" y="138"/>
                  </a:lnTo>
                  <a:lnTo>
                    <a:pt x="52" y="129"/>
                  </a:lnTo>
                  <a:lnTo>
                    <a:pt x="52" y="95"/>
                  </a:lnTo>
                  <a:lnTo>
                    <a:pt x="52" y="77"/>
                  </a:lnTo>
                  <a:lnTo>
                    <a:pt x="46" y="0"/>
                  </a:lnTo>
                  <a:lnTo>
                    <a:pt x="46" y="8"/>
                  </a:lnTo>
                  <a:lnTo>
                    <a:pt x="29" y="8"/>
                  </a:lnTo>
                  <a:lnTo>
                    <a:pt x="17" y="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67" name="Freeform 147"/>
            <p:cNvSpPr>
              <a:spLocks/>
            </p:cNvSpPr>
            <p:nvPr/>
          </p:nvSpPr>
          <p:spPr bwMode="auto">
            <a:xfrm>
              <a:off x="1597" y="3415"/>
              <a:ext cx="5" cy="95"/>
            </a:xfrm>
            <a:custGeom>
              <a:avLst/>
              <a:gdLst/>
              <a:ahLst/>
              <a:cxnLst>
                <a:cxn ang="0">
                  <a:pos x="0" y="95"/>
                </a:cxn>
                <a:cxn ang="0">
                  <a:pos x="5" y="34"/>
                </a:cxn>
                <a:cxn ang="0">
                  <a:pos x="5" y="0"/>
                </a:cxn>
              </a:cxnLst>
              <a:rect l="0" t="0" r="r" b="b"/>
              <a:pathLst>
                <a:path w="5" h="95">
                  <a:moveTo>
                    <a:pt x="0" y="95"/>
                  </a:moveTo>
                  <a:lnTo>
                    <a:pt x="5" y="34"/>
                  </a:lnTo>
                  <a:lnTo>
                    <a:pt x="5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68" name="Freeform 148"/>
            <p:cNvSpPr>
              <a:spLocks/>
            </p:cNvSpPr>
            <p:nvPr/>
          </p:nvSpPr>
          <p:spPr bwMode="auto">
            <a:xfrm>
              <a:off x="1574" y="3225"/>
              <a:ext cx="28" cy="52"/>
            </a:xfrm>
            <a:custGeom>
              <a:avLst/>
              <a:gdLst/>
              <a:ahLst/>
              <a:cxnLst>
                <a:cxn ang="0">
                  <a:pos x="6" y="17"/>
                </a:cxn>
                <a:cxn ang="0">
                  <a:pos x="6" y="17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6" y="34"/>
                </a:cxn>
                <a:cxn ang="0">
                  <a:pos x="6" y="43"/>
                </a:cxn>
                <a:cxn ang="0">
                  <a:pos x="17" y="52"/>
                </a:cxn>
                <a:cxn ang="0">
                  <a:pos x="28" y="52"/>
                </a:cxn>
                <a:cxn ang="0">
                  <a:pos x="28" y="43"/>
                </a:cxn>
                <a:cxn ang="0">
                  <a:pos x="28" y="34"/>
                </a:cxn>
                <a:cxn ang="0">
                  <a:pos x="28" y="17"/>
                </a:cxn>
                <a:cxn ang="0">
                  <a:pos x="28" y="0"/>
                </a:cxn>
                <a:cxn ang="0">
                  <a:pos x="11" y="8"/>
                </a:cxn>
                <a:cxn ang="0">
                  <a:pos x="6" y="8"/>
                </a:cxn>
                <a:cxn ang="0">
                  <a:pos x="6" y="17"/>
                </a:cxn>
              </a:cxnLst>
              <a:rect l="0" t="0" r="r" b="b"/>
              <a:pathLst>
                <a:path w="28" h="52">
                  <a:moveTo>
                    <a:pt x="6" y="17"/>
                  </a:moveTo>
                  <a:lnTo>
                    <a:pt x="6" y="17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6" y="34"/>
                  </a:lnTo>
                  <a:lnTo>
                    <a:pt x="6" y="43"/>
                  </a:lnTo>
                  <a:lnTo>
                    <a:pt x="17" y="52"/>
                  </a:lnTo>
                  <a:lnTo>
                    <a:pt x="28" y="52"/>
                  </a:lnTo>
                  <a:lnTo>
                    <a:pt x="28" y="43"/>
                  </a:lnTo>
                  <a:lnTo>
                    <a:pt x="28" y="34"/>
                  </a:lnTo>
                  <a:lnTo>
                    <a:pt x="28" y="17"/>
                  </a:lnTo>
                  <a:lnTo>
                    <a:pt x="28" y="0"/>
                  </a:lnTo>
                  <a:lnTo>
                    <a:pt x="11" y="8"/>
                  </a:lnTo>
                  <a:lnTo>
                    <a:pt x="6" y="8"/>
                  </a:lnTo>
                  <a:lnTo>
                    <a:pt x="6" y="17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69" name="Freeform 149"/>
            <p:cNvSpPr>
              <a:spLocks/>
            </p:cNvSpPr>
            <p:nvPr/>
          </p:nvSpPr>
          <p:spPr bwMode="auto">
            <a:xfrm>
              <a:off x="1568" y="3207"/>
              <a:ext cx="40" cy="44"/>
            </a:xfrm>
            <a:custGeom>
              <a:avLst/>
              <a:gdLst/>
              <a:ahLst/>
              <a:cxnLst>
                <a:cxn ang="0">
                  <a:pos x="34" y="35"/>
                </a:cxn>
                <a:cxn ang="0">
                  <a:pos x="40" y="26"/>
                </a:cxn>
                <a:cxn ang="0">
                  <a:pos x="40" y="18"/>
                </a:cxn>
                <a:cxn ang="0">
                  <a:pos x="34" y="9"/>
                </a:cxn>
                <a:cxn ang="0">
                  <a:pos x="29" y="0"/>
                </a:cxn>
                <a:cxn ang="0">
                  <a:pos x="17" y="0"/>
                </a:cxn>
                <a:cxn ang="0">
                  <a:pos x="12" y="0"/>
                </a:cxn>
                <a:cxn ang="0">
                  <a:pos x="6" y="9"/>
                </a:cxn>
                <a:cxn ang="0">
                  <a:pos x="6" y="0"/>
                </a:cxn>
                <a:cxn ang="0">
                  <a:pos x="6" y="9"/>
                </a:cxn>
                <a:cxn ang="0">
                  <a:pos x="0" y="9"/>
                </a:cxn>
                <a:cxn ang="0">
                  <a:pos x="6" y="9"/>
                </a:cxn>
                <a:cxn ang="0">
                  <a:pos x="0" y="18"/>
                </a:cxn>
                <a:cxn ang="0">
                  <a:pos x="0" y="35"/>
                </a:cxn>
                <a:cxn ang="0">
                  <a:pos x="6" y="44"/>
                </a:cxn>
                <a:cxn ang="0">
                  <a:pos x="6" y="44"/>
                </a:cxn>
                <a:cxn ang="0">
                  <a:pos x="12" y="35"/>
                </a:cxn>
                <a:cxn ang="0">
                  <a:pos x="12" y="35"/>
                </a:cxn>
                <a:cxn ang="0">
                  <a:pos x="12" y="26"/>
                </a:cxn>
                <a:cxn ang="0">
                  <a:pos x="17" y="26"/>
                </a:cxn>
                <a:cxn ang="0">
                  <a:pos x="34" y="18"/>
                </a:cxn>
                <a:cxn ang="0">
                  <a:pos x="34" y="35"/>
                </a:cxn>
              </a:cxnLst>
              <a:rect l="0" t="0" r="r" b="b"/>
              <a:pathLst>
                <a:path w="40" h="44">
                  <a:moveTo>
                    <a:pt x="34" y="35"/>
                  </a:moveTo>
                  <a:lnTo>
                    <a:pt x="40" y="26"/>
                  </a:lnTo>
                  <a:lnTo>
                    <a:pt x="40" y="18"/>
                  </a:lnTo>
                  <a:lnTo>
                    <a:pt x="34" y="9"/>
                  </a:lnTo>
                  <a:lnTo>
                    <a:pt x="29" y="0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6" y="9"/>
                  </a:lnTo>
                  <a:lnTo>
                    <a:pt x="6" y="0"/>
                  </a:lnTo>
                  <a:lnTo>
                    <a:pt x="6" y="9"/>
                  </a:lnTo>
                  <a:lnTo>
                    <a:pt x="0" y="9"/>
                  </a:lnTo>
                  <a:lnTo>
                    <a:pt x="6" y="9"/>
                  </a:lnTo>
                  <a:lnTo>
                    <a:pt x="0" y="18"/>
                  </a:lnTo>
                  <a:lnTo>
                    <a:pt x="0" y="35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2" y="26"/>
                  </a:lnTo>
                  <a:lnTo>
                    <a:pt x="17" y="26"/>
                  </a:lnTo>
                  <a:lnTo>
                    <a:pt x="34" y="18"/>
                  </a:lnTo>
                  <a:lnTo>
                    <a:pt x="34" y="35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70" name="Freeform 150"/>
            <p:cNvSpPr>
              <a:spLocks/>
            </p:cNvSpPr>
            <p:nvPr/>
          </p:nvSpPr>
          <p:spPr bwMode="auto">
            <a:xfrm>
              <a:off x="1580" y="3259"/>
              <a:ext cx="17" cy="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"/>
                </a:cxn>
                <a:cxn ang="0">
                  <a:pos x="5" y="26"/>
                </a:cxn>
                <a:cxn ang="0">
                  <a:pos x="11" y="26"/>
                </a:cxn>
                <a:cxn ang="0">
                  <a:pos x="17" y="26"/>
                </a:cxn>
                <a:cxn ang="0">
                  <a:pos x="17" y="18"/>
                </a:cxn>
                <a:cxn ang="0">
                  <a:pos x="17" y="18"/>
                </a:cxn>
                <a:cxn ang="0">
                  <a:pos x="11" y="18"/>
                </a:cxn>
                <a:cxn ang="0">
                  <a:pos x="0" y="9"/>
                </a:cxn>
                <a:cxn ang="0">
                  <a:pos x="0" y="0"/>
                </a:cxn>
              </a:cxnLst>
              <a:rect l="0" t="0" r="r" b="b"/>
              <a:pathLst>
                <a:path w="17" h="26">
                  <a:moveTo>
                    <a:pt x="0" y="0"/>
                  </a:moveTo>
                  <a:lnTo>
                    <a:pt x="0" y="18"/>
                  </a:lnTo>
                  <a:lnTo>
                    <a:pt x="5" y="26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17" y="18"/>
                  </a:lnTo>
                  <a:lnTo>
                    <a:pt x="17" y="18"/>
                  </a:lnTo>
                  <a:lnTo>
                    <a:pt x="11" y="18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71" name="Freeform 151"/>
            <p:cNvSpPr>
              <a:spLocks/>
            </p:cNvSpPr>
            <p:nvPr/>
          </p:nvSpPr>
          <p:spPr bwMode="auto">
            <a:xfrm>
              <a:off x="1557" y="3277"/>
              <a:ext cx="68" cy="103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11" y="8"/>
                </a:cxn>
                <a:cxn ang="0">
                  <a:pos x="6" y="17"/>
                </a:cxn>
                <a:cxn ang="0">
                  <a:pos x="0" y="34"/>
                </a:cxn>
                <a:cxn ang="0">
                  <a:pos x="0" y="60"/>
                </a:cxn>
                <a:cxn ang="0">
                  <a:pos x="6" y="69"/>
                </a:cxn>
                <a:cxn ang="0">
                  <a:pos x="11" y="60"/>
                </a:cxn>
                <a:cxn ang="0">
                  <a:pos x="11" y="51"/>
                </a:cxn>
                <a:cxn ang="0">
                  <a:pos x="11" y="95"/>
                </a:cxn>
                <a:cxn ang="0">
                  <a:pos x="28" y="103"/>
                </a:cxn>
                <a:cxn ang="0">
                  <a:pos x="40" y="103"/>
                </a:cxn>
                <a:cxn ang="0">
                  <a:pos x="57" y="103"/>
                </a:cxn>
                <a:cxn ang="0">
                  <a:pos x="63" y="95"/>
                </a:cxn>
                <a:cxn ang="0">
                  <a:pos x="57" y="51"/>
                </a:cxn>
                <a:cxn ang="0">
                  <a:pos x="63" y="51"/>
                </a:cxn>
                <a:cxn ang="0">
                  <a:pos x="68" y="51"/>
                </a:cxn>
                <a:cxn ang="0">
                  <a:pos x="68" y="25"/>
                </a:cxn>
                <a:cxn ang="0">
                  <a:pos x="57" y="8"/>
                </a:cxn>
                <a:cxn ang="0">
                  <a:pos x="51" y="0"/>
                </a:cxn>
                <a:cxn ang="0">
                  <a:pos x="40" y="0"/>
                </a:cxn>
                <a:cxn ang="0">
                  <a:pos x="40" y="8"/>
                </a:cxn>
                <a:cxn ang="0">
                  <a:pos x="34" y="8"/>
                </a:cxn>
                <a:cxn ang="0">
                  <a:pos x="28" y="8"/>
                </a:cxn>
                <a:cxn ang="0">
                  <a:pos x="23" y="0"/>
                </a:cxn>
              </a:cxnLst>
              <a:rect l="0" t="0" r="r" b="b"/>
              <a:pathLst>
                <a:path w="68" h="103">
                  <a:moveTo>
                    <a:pt x="23" y="0"/>
                  </a:moveTo>
                  <a:lnTo>
                    <a:pt x="11" y="8"/>
                  </a:lnTo>
                  <a:lnTo>
                    <a:pt x="6" y="17"/>
                  </a:lnTo>
                  <a:lnTo>
                    <a:pt x="0" y="34"/>
                  </a:lnTo>
                  <a:lnTo>
                    <a:pt x="0" y="60"/>
                  </a:lnTo>
                  <a:lnTo>
                    <a:pt x="6" y="69"/>
                  </a:lnTo>
                  <a:lnTo>
                    <a:pt x="11" y="60"/>
                  </a:lnTo>
                  <a:lnTo>
                    <a:pt x="11" y="51"/>
                  </a:lnTo>
                  <a:lnTo>
                    <a:pt x="11" y="95"/>
                  </a:lnTo>
                  <a:lnTo>
                    <a:pt x="28" y="103"/>
                  </a:lnTo>
                  <a:lnTo>
                    <a:pt x="40" y="103"/>
                  </a:lnTo>
                  <a:lnTo>
                    <a:pt x="57" y="103"/>
                  </a:lnTo>
                  <a:lnTo>
                    <a:pt x="63" y="95"/>
                  </a:lnTo>
                  <a:lnTo>
                    <a:pt x="57" y="51"/>
                  </a:lnTo>
                  <a:lnTo>
                    <a:pt x="63" y="51"/>
                  </a:lnTo>
                  <a:lnTo>
                    <a:pt x="68" y="51"/>
                  </a:lnTo>
                  <a:lnTo>
                    <a:pt x="68" y="25"/>
                  </a:lnTo>
                  <a:lnTo>
                    <a:pt x="57" y="8"/>
                  </a:lnTo>
                  <a:lnTo>
                    <a:pt x="51" y="0"/>
                  </a:lnTo>
                  <a:lnTo>
                    <a:pt x="40" y="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28" y="8"/>
                  </a:lnTo>
                  <a:lnTo>
                    <a:pt x="23" y="0"/>
                  </a:lnTo>
                  <a:close/>
                </a:path>
              </a:pathLst>
            </a:cu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72" name="Line 152"/>
            <p:cNvSpPr>
              <a:spLocks noChangeShapeType="1"/>
            </p:cNvSpPr>
            <p:nvPr/>
          </p:nvSpPr>
          <p:spPr bwMode="auto">
            <a:xfrm flipV="1">
              <a:off x="1614" y="3320"/>
              <a:ext cx="1" cy="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73" name="Freeform 153"/>
            <p:cNvSpPr>
              <a:spLocks/>
            </p:cNvSpPr>
            <p:nvPr/>
          </p:nvSpPr>
          <p:spPr bwMode="auto">
            <a:xfrm>
              <a:off x="1557" y="3337"/>
              <a:ext cx="23" cy="61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26"/>
                </a:cxn>
                <a:cxn ang="0">
                  <a:pos x="23" y="52"/>
                </a:cxn>
                <a:cxn ang="0">
                  <a:pos x="17" y="61"/>
                </a:cxn>
                <a:cxn ang="0">
                  <a:pos x="0" y="26"/>
                </a:cxn>
                <a:cxn ang="0">
                  <a:pos x="0" y="0"/>
                </a:cxn>
                <a:cxn ang="0">
                  <a:pos x="6" y="9"/>
                </a:cxn>
                <a:cxn ang="0">
                  <a:pos x="11" y="0"/>
                </a:cxn>
              </a:cxnLst>
              <a:rect l="0" t="0" r="r" b="b"/>
              <a:pathLst>
                <a:path w="23" h="61">
                  <a:moveTo>
                    <a:pt x="11" y="0"/>
                  </a:moveTo>
                  <a:lnTo>
                    <a:pt x="11" y="26"/>
                  </a:lnTo>
                  <a:lnTo>
                    <a:pt x="23" y="52"/>
                  </a:lnTo>
                  <a:lnTo>
                    <a:pt x="17" y="61"/>
                  </a:lnTo>
                  <a:lnTo>
                    <a:pt x="0" y="26"/>
                  </a:lnTo>
                  <a:lnTo>
                    <a:pt x="0" y="0"/>
                  </a:lnTo>
                  <a:lnTo>
                    <a:pt x="6" y="9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74" name="Freeform 154"/>
            <p:cNvSpPr>
              <a:spLocks/>
            </p:cNvSpPr>
            <p:nvPr/>
          </p:nvSpPr>
          <p:spPr bwMode="auto">
            <a:xfrm>
              <a:off x="1614" y="3328"/>
              <a:ext cx="11" cy="61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26"/>
                </a:cxn>
                <a:cxn ang="0">
                  <a:pos x="0" y="61"/>
                </a:cxn>
                <a:cxn ang="0">
                  <a:pos x="0" y="52"/>
                </a:cxn>
                <a:cxn ang="0">
                  <a:pos x="6" y="44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1" y="0"/>
                </a:cxn>
              </a:cxnLst>
              <a:rect l="0" t="0" r="r" b="b"/>
              <a:pathLst>
                <a:path w="11" h="61">
                  <a:moveTo>
                    <a:pt x="11" y="0"/>
                  </a:moveTo>
                  <a:lnTo>
                    <a:pt x="11" y="26"/>
                  </a:lnTo>
                  <a:lnTo>
                    <a:pt x="0" y="61"/>
                  </a:lnTo>
                  <a:lnTo>
                    <a:pt x="0" y="52"/>
                  </a:lnTo>
                  <a:lnTo>
                    <a:pt x="6" y="44"/>
                  </a:lnTo>
                  <a:lnTo>
                    <a:pt x="0" y="0"/>
                  </a:lnTo>
                  <a:lnTo>
                    <a:pt x="6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35675" name="Group 155"/>
          <p:cNvGrpSpPr>
            <a:grpSpLocks/>
          </p:cNvGrpSpPr>
          <p:nvPr/>
        </p:nvGrpSpPr>
        <p:grpSpPr bwMode="auto">
          <a:xfrm>
            <a:off x="2895600" y="5029200"/>
            <a:ext cx="1009650" cy="1057275"/>
            <a:chOff x="1001" y="2879"/>
            <a:chExt cx="636" cy="666"/>
          </a:xfrm>
        </p:grpSpPr>
        <p:sp>
          <p:nvSpPr>
            <p:cNvPr id="235676" name="Freeform 156"/>
            <p:cNvSpPr>
              <a:spLocks/>
            </p:cNvSpPr>
            <p:nvPr/>
          </p:nvSpPr>
          <p:spPr bwMode="auto">
            <a:xfrm>
              <a:off x="1035" y="3475"/>
              <a:ext cx="91" cy="52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0" y="35"/>
                </a:cxn>
                <a:cxn ang="0">
                  <a:pos x="0" y="44"/>
                </a:cxn>
                <a:cxn ang="0">
                  <a:pos x="11" y="52"/>
                </a:cxn>
                <a:cxn ang="0">
                  <a:pos x="28" y="52"/>
                </a:cxn>
                <a:cxn ang="0">
                  <a:pos x="45" y="52"/>
                </a:cxn>
                <a:cxn ang="0">
                  <a:pos x="45" y="44"/>
                </a:cxn>
                <a:cxn ang="0">
                  <a:pos x="62" y="44"/>
                </a:cxn>
                <a:cxn ang="0">
                  <a:pos x="74" y="44"/>
                </a:cxn>
                <a:cxn ang="0">
                  <a:pos x="91" y="44"/>
                </a:cxn>
                <a:cxn ang="0">
                  <a:pos x="91" y="35"/>
                </a:cxn>
                <a:cxn ang="0">
                  <a:pos x="91" y="18"/>
                </a:cxn>
                <a:cxn ang="0">
                  <a:pos x="79" y="18"/>
                </a:cxn>
                <a:cxn ang="0">
                  <a:pos x="68" y="9"/>
                </a:cxn>
                <a:cxn ang="0">
                  <a:pos x="62" y="0"/>
                </a:cxn>
                <a:cxn ang="0">
                  <a:pos x="51" y="9"/>
                </a:cxn>
                <a:cxn ang="0">
                  <a:pos x="34" y="0"/>
                </a:cxn>
                <a:cxn ang="0">
                  <a:pos x="28" y="9"/>
                </a:cxn>
                <a:cxn ang="0">
                  <a:pos x="11" y="9"/>
                </a:cxn>
                <a:cxn ang="0">
                  <a:pos x="0" y="9"/>
                </a:cxn>
              </a:cxnLst>
              <a:rect l="0" t="0" r="r" b="b"/>
              <a:pathLst>
                <a:path w="91" h="52">
                  <a:moveTo>
                    <a:pt x="0" y="9"/>
                  </a:moveTo>
                  <a:lnTo>
                    <a:pt x="0" y="35"/>
                  </a:lnTo>
                  <a:lnTo>
                    <a:pt x="0" y="44"/>
                  </a:lnTo>
                  <a:lnTo>
                    <a:pt x="11" y="52"/>
                  </a:lnTo>
                  <a:lnTo>
                    <a:pt x="28" y="52"/>
                  </a:lnTo>
                  <a:lnTo>
                    <a:pt x="45" y="52"/>
                  </a:lnTo>
                  <a:lnTo>
                    <a:pt x="45" y="44"/>
                  </a:lnTo>
                  <a:lnTo>
                    <a:pt x="62" y="44"/>
                  </a:lnTo>
                  <a:lnTo>
                    <a:pt x="74" y="44"/>
                  </a:lnTo>
                  <a:lnTo>
                    <a:pt x="91" y="44"/>
                  </a:lnTo>
                  <a:lnTo>
                    <a:pt x="91" y="35"/>
                  </a:lnTo>
                  <a:lnTo>
                    <a:pt x="91" y="18"/>
                  </a:lnTo>
                  <a:lnTo>
                    <a:pt x="79" y="18"/>
                  </a:lnTo>
                  <a:lnTo>
                    <a:pt x="68" y="9"/>
                  </a:lnTo>
                  <a:lnTo>
                    <a:pt x="62" y="0"/>
                  </a:lnTo>
                  <a:lnTo>
                    <a:pt x="51" y="9"/>
                  </a:lnTo>
                  <a:lnTo>
                    <a:pt x="34" y="0"/>
                  </a:lnTo>
                  <a:lnTo>
                    <a:pt x="28" y="9"/>
                  </a:lnTo>
                  <a:lnTo>
                    <a:pt x="11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77" name="Oval 157"/>
            <p:cNvSpPr>
              <a:spLocks noChangeArrowheads="1"/>
            </p:cNvSpPr>
            <p:nvPr/>
          </p:nvSpPr>
          <p:spPr bwMode="auto">
            <a:xfrm>
              <a:off x="1038" y="3496"/>
              <a:ext cx="5" cy="2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78" name="Oval 158"/>
            <p:cNvSpPr>
              <a:spLocks noChangeArrowheads="1"/>
            </p:cNvSpPr>
            <p:nvPr/>
          </p:nvSpPr>
          <p:spPr bwMode="auto">
            <a:xfrm>
              <a:off x="1077" y="3487"/>
              <a:ext cx="0" cy="11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79" name="Freeform 159"/>
            <p:cNvSpPr>
              <a:spLocks/>
            </p:cNvSpPr>
            <p:nvPr/>
          </p:nvSpPr>
          <p:spPr bwMode="auto">
            <a:xfrm>
              <a:off x="1069" y="3484"/>
              <a:ext cx="17" cy="35"/>
            </a:xfrm>
            <a:custGeom>
              <a:avLst/>
              <a:gdLst/>
              <a:ahLst/>
              <a:cxnLst>
                <a:cxn ang="0">
                  <a:pos x="11" y="35"/>
                </a:cxn>
                <a:cxn ang="0">
                  <a:pos x="17" y="17"/>
                </a:cxn>
                <a:cxn ang="0">
                  <a:pos x="11" y="9"/>
                </a:cxn>
                <a:cxn ang="0">
                  <a:pos x="0" y="9"/>
                </a:cxn>
                <a:cxn ang="0">
                  <a:pos x="0" y="0"/>
                </a:cxn>
                <a:cxn ang="0">
                  <a:pos x="11" y="35"/>
                </a:cxn>
              </a:cxnLst>
              <a:rect l="0" t="0" r="r" b="b"/>
              <a:pathLst>
                <a:path w="17" h="35">
                  <a:moveTo>
                    <a:pt x="11" y="35"/>
                  </a:moveTo>
                  <a:lnTo>
                    <a:pt x="17" y="17"/>
                  </a:lnTo>
                  <a:lnTo>
                    <a:pt x="11" y="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1" y="3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80" name="Freeform 160"/>
            <p:cNvSpPr>
              <a:spLocks/>
            </p:cNvSpPr>
            <p:nvPr/>
          </p:nvSpPr>
          <p:spPr bwMode="auto">
            <a:xfrm>
              <a:off x="1069" y="3484"/>
              <a:ext cx="17" cy="35"/>
            </a:xfrm>
            <a:custGeom>
              <a:avLst/>
              <a:gdLst/>
              <a:ahLst/>
              <a:cxnLst>
                <a:cxn ang="0">
                  <a:pos x="11" y="35"/>
                </a:cxn>
                <a:cxn ang="0">
                  <a:pos x="17" y="17"/>
                </a:cxn>
                <a:cxn ang="0">
                  <a:pos x="11" y="9"/>
                </a:cxn>
                <a:cxn ang="0">
                  <a:pos x="0" y="9"/>
                </a:cxn>
                <a:cxn ang="0">
                  <a:pos x="0" y="0"/>
                </a:cxn>
              </a:cxnLst>
              <a:rect l="0" t="0" r="r" b="b"/>
              <a:pathLst>
                <a:path w="17" h="35">
                  <a:moveTo>
                    <a:pt x="11" y="35"/>
                  </a:moveTo>
                  <a:lnTo>
                    <a:pt x="17" y="17"/>
                  </a:lnTo>
                  <a:lnTo>
                    <a:pt x="11" y="9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81" name="Freeform 161"/>
            <p:cNvSpPr>
              <a:spLocks/>
            </p:cNvSpPr>
            <p:nvPr/>
          </p:nvSpPr>
          <p:spPr bwMode="auto">
            <a:xfrm>
              <a:off x="1023" y="3259"/>
              <a:ext cx="80" cy="22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35"/>
                </a:cxn>
                <a:cxn ang="0">
                  <a:pos x="6" y="69"/>
                </a:cxn>
                <a:cxn ang="0">
                  <a:pos x="6" y="165"/>
                </a:cxn>
                <a:cxn ang="0">
                  <a:pos x="6" y="216"/>
                </a:cxn>
                <a:cxn ang="0">
                  <a:pos x="17" y="225"/>
                </a:cxn>
                <a:cxn ang="0">
                  <a:pos x="23" y="225"/>
                </a:cxn>
                <a:cxn ang="0">
                  <a:pos x="40" y="225"/>
                </a:cxn>
                <a:cxn ang="0">
                  <a:pos x="46" y="216"/>
                </a:cxn>
                <a:cxn ang="0">
                  <a:pos x="69" y="225"/>
                </a:cxn>
                <a:cxn ang="0">
                  <a:pos x="74" y="225"/>
                </a:cxn>
                <a:cxn ang="0">
                  <a:pos x="80" y="216"/>
                </a:cxn>
                <a:cxn ang="0">
                  <a:pos x="80" y="156"/>
                </a:cxn>
                <a:cxn ang="0">
                  <a:pos x="80" y="121"/>
                </a:cxn>
                <a:cxn ang="0">
                  <a:pos x="74" y="0"/>
                </a:cxn>
                <a:cxn ang="0">
                  <a:pos x="69" y="9"/>
                </a:cxn>
                <a:cxn ang="0">
                  <a:pos x="46" y="18"/>
                </a:cxn>
                <a:cxn ang="0">
                  <a:pos x="23" y="18"/>
                </a:cxn>
                <a:cxn ang="0">
                  <a:pos x="6" y="0"/>
                </a:cxn>
              </a:cxnLst>
              <a:rect l="0" t="0" r="r" b="b"/>
              <a:pathLst>
                <a:path w="80" h="225">
                  <a:moveTo>
                    <a:pt x="6" y="0"/>
                  </a:moveTo>
                  <a:lnTo>
                    <a:pt x="0" y="35"/>
                  </a:lnTo>
                  <a:lnTo>
                    <a:pt x="6" y="69"/>
                  </a:lnTo>
                  <a:lnTo>
                    <a:pt x="6" y="165"/>
                  </a:lnTo>
                  <a:lnTo>
                    <a:pt x="6" y="216"/>
                  </a:lnTo>
                  <a:lnTo>
                    <a:pt x="17" y="225"/>
                  </a:lnTo>
                  <a:lnTo>
                    <a:pt x="23" y="225"/>
                  </a:lnTo>
                  <a:lnTo>
                    <a:pt x="40" y="225"/>
                  </a:lnTo>
                  <a:lnTo>
                    <a:pt x="46" y="216"/>
                  </a:lnTo>
                  <a:lnTo>
                    <a:pt x="69" y="225"/>
                  </a:lnTo>
                  <a:lnTo>
                    <a:pt x="74" y="225"/>
                  </a:lnTo>
                  <a:lnTo>
                    <a:pt x="80" y="216"/>
                  </a:lnTo>
                  <a:lnTo>
                    <a:pt x="80" y="156"/>
                  </a:lnTo>
                  <a:lnTo>
                    <a:pt x="80" y="121"/>
                  </a:lnTo>
                  <a:lnTo>
                    <a:pt x="74" y="0"/>
                  </a:lnTo>
                  <a:lnTo>
                    <a:pt x="69" y="9"/>
                  </a:lnTo>
                  <a:lnTo>
                    <a:pt x="46" y="18"/>
                  </a:lnTo>
                  <a:lnTo>
                    <a:pt x="23" y="18"/>
                  </a:lnTo>
                  <a:lnTo>
                    <a:pt x="6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82" name="Freeform 162"/>
            <p:cNvSpPr>
              <a:spLocks/>
            </p:cNvSpPr>
            <p:nvPr/>
          </p:nvSpPr>
          <p:spPr bwMode="auto">
            <a:xfrm>
              <a:off x="1069" y="3337"/>
              <a:ext cx="5" cy="138"/>
            </a:xfrm>
            <a:custGeom>
              <a:avLst/>
              <a:gdLst/>
              <a:ahLst/>
              <a:cxnLst>
                <a:cxn ang="0">
                  <a:pos x="0" y="138"/>
                </a:cxn>
                <a:cxn ang="0">
                  <a:pos x="5" y="52"/>
                </a:cxn>
                <a:cxn ang="0">
                  <a:pos x="5" y="0"/>
                </a:cxn>
              </a:cxnLst>
              <a:rect l="0" t="0" r="r" b="b"/>
              <a:pathLst>
                <a:path w="5" h="138">
                  <a:moveTo>
                    <a:pt x="0" y="138"/>
                  </a:moveTo>
                  <a:lnTo>
                    <a:pt x="5" y="52"/>
                  </a:lnTo>
                  <a:lnTo>
                    <a:pt x="5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83" name="Freeform 163"/>
            <p:cNvSpPr>
              <a:spLocks/>
            </p:cNvSpPr>
            <p:nvPr/>
          </p:nvSpPr>
          <p:spPr bwMode="auto">
            <a:xfrm>
              <a:off x="1035" y="3026"/>
              <a:ext cx="45" cy="78"/>
            </a:xfrm>
            <a:custGeom>
              <a:avLst/>
              <a:gdLst/>
              <a:ahLst/>
              <a:cxnLst>
                <a:cxn ang="0">
                  <a:pos x="5" y="26"/>
                </a:cxn>
                <a:cxn ang="0">
                  <a:pos x="0" y="26"/>
                </a:cxn>
                <a:cxn ang="0">
                  <a:pos x="0" y="34"/>
                </a:cxn>
                <a:cxn ang="0">
                  <a:pos x="0" y="43"/>
                </a:cxn>
                <a:cxn ang="0">
                  <a:pos x="5" y="43"/>
                </a:cxn>
                <a:cxn ang="0">
                  <a:pos x="11" y="60"/>
                </a:cxn>
                <a:cxn ang="0">
                  <a:pos x="22" y="78"/>
                </a:cxn>
                <a:cxn ang="0">
                  <a:pos x="39" y="78"/>
                </a:cxn>
                <a:cxn ang="0">
                  <a:pos x="45" y="60"/>
                </a:cxn>
                <a:cxn ang="0">
                  <a:pos x="45" y="52"/>
                </a:cxn>
                <a:cxn ang="0">
                  <a:pos x="45" y="17"/>
                </a:cxn>
                <a:cxn ang="0">
                  <a:pos x="39" y="0"/>
                </a:cxn>
                <a:cxn ang="0">
                  <a:pos x="17" y="17"/>
                </a:cxn>
                <a:cxn ang="0">
                  <a:pos x="5" y="8"/>
                </a:cxn>
                <a:cxn ang="0">
                  <a:pos x="5" y="26"/>
                </a:cxn>
              </a:cxnLst>
              <a:rect l="0" t="0" r="r" b="b"/>
              <a:pathLst>
                <a:path w="45" h="78">
                  <a:moveTo>
                    <a:pt x="5" y="26"/>
                  </a:moveTo>
                  <a:lnTo>
                    <a:pt x="0" y="26"/>
                  </a:lnTo>
                  <a:lnTo>
                    <a:pt x="0" y="34"/>
                  </a:lnTo>
                  <a:lnTo>
                    <a:pt x="0" y="43"/>
                  </a:lnTo>
                  <a:lnTo>
                    <a:pt x="5" y="43"/>
                  </a:lnTo>
                  <a:lnTo>
                    <a:pt x="11" y="60"/>
                  </a:lnTo>
                  <a:lnTo>
                    <a:pt x="22" y="78"/>
                  </a:lnTo>
                  <a:lnTo>
                    <a:pt x="39" y="78"/>
                  </a:lnTo>
                  <a:lnTo>
                    <a:pt x="45" y="60"/>
                  </a:lnTo>
                  <a:lnTo>
                    <a:pt x="45" y="52"/>
                  </a:lnTo>
                  <a:lnTo>
                    <a:pt x="45" y="17"/>
                  </a:lnTo>
                  <a:lnTo>
                    <a:pt x="39" y="0"/>
                  </a:lnTo>
                  <a:lnTo>
                    <a:pt x="17" y="17"/>
                  </a:lnTo>
                  <a:lnTo>
                    <a:pt x="5" y="8"/>
                  </a:lnTo>
                  <a:lnTo>
                    <a:pt x="5" y="26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84" name="Freeform 164"/>
            <p:cNvSpPr>
              <a:spLocks/>
            </p:cNvSpPr>
            <p:nvPr/>
          </p:nvSpPr>
          <p:spPr bwMode="auto">
            <a:xfrm>
              <a:off x="1023" y="3000"/>
              <a:ext cx="63" cy="69"/>
            </a:xfrm>
            <a:custGeom>
              <a:avLst/>
              <a:gdLst/>
              <a:ahLst/>
              <a:cxnLst>
                <a:cxn ang="0">
                  <a:pos x="57" y="43"/>
                </a:cxn>
                <a:cxn ang="0">
                  <a:pos x="63" y="34"/>
                </a:cxn>
                <a:cxn ang="0">
                  <a:pos x="63" y="17"/>
                </a:cxn>
                <a:cxn ang="0">
                  <a:pos x="57" y="8"/>
                </a:cxn>
                <a:cxn ang="0">
                  <a:pos x="46" y="0"/>
                </a:cxn>
                <a:cxn ang="0">
                  <a:pos x="29" y="0"/>
                </a:cxn>
                <a:cxn ang="0">
                  <a:pos x="17" y="0"/>
                </a:cxn>
                <a:cxn ang="0">
                  <a:pos x="12" y="8"/>
                </a:cxn>
                <a:cxn ang="0">
                  <a:pos x="6" y="0"/>
                </a:cxn>
                <a:cxn ang="0">
                  <a:pos x="12" y="8"/>
                </a:cxn>
                <a:cxn ang="0">
                  <a:pos x="6" y="8"/>
                </a:cxn>
                <a:cxn ang="0">
                  <a:pos x="6" y="8"/>
                </a:cxn>
                <a:cxn ang="0">
                  <a:pos x="0" y="17"/>
                </a:cxn>
                <a:cxn ang="0">
                  <a:pos x="0" y="43"/>
                </a:cxn>
                <a:cxn ang="0">
                  <a:pos x="12" y="69"/>
                </a:cxn>
                <a:cxn ang="0">
                  <a:pos x="12" y="60"/>
                </a:cxn>
                <a:cxn ang="0">
                  <a:pos x="12" y="52"/>
                </a:cxn>
                <a:cxn ang="0">
                  <a:pos x="17" y="52"/>
                </a:cxn>
                <a:cxn ang="0">
                  <a:pos x="17" y="34"/>
                </a:cxn>
                <a:cxn ang="0">
                  <a:pos x="29" y="43"/>
                </a:cxn>
                <a:cxn ang="0">
                  <a:pos x="51" y="26"/>
                </a:cxn>
                <a:cxn ang="0">
                  <a:pos x="57" y="43"/>
                </a:cxn>
              </a:cxnLst>
              <a:rect l="0" t="0" r="r" b="b"/>
              <a:pathLst>
                <a:path w="63" h="69">
                  <a:moveTo>
                    <a:pt x="57" y="43"/>
                  </a:moveTo>
                  <a:lnTo>
                    <a:pt x="63" y="34"/>
                  </a:lnTo>
                  <a:lnTo>
                    <a:pt x="63" y="17"/>
                  </a:lnTo>
                  <a:lnTo>
                    <a:pt x="57" y="8"/>
                  </a:lnTo>
                  <a:lnTo>
                    <a:pt x="46" y="0"/>
                  </a:lnTo>
                  <a:lnTo>
                    <a:pt x="29" y="0"/>
                  </a:lnTo>
                  <a:lnTo>
                    <a:pt x="17" y="0"/>
                  </a:lnTo>
                  <a:lnTo>
                    <a:pt x="12" y="8"/>
                  </a:lnTo>
                  <a:lnTo>
                    <a:pt x="6" y="0"/>
                  </a:lnTo>
                  <a:lnTo>
                    <a:pt x="12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0" y="17"/>
                  </a:lnTo>
                  <a:lnTo>
                    <a:pt x="0" y="43"/>
                  </a:lnTo>
                  <a:lnTo>
                    <a:pt x="12" y="69"/>
                  </a:lnTo>
                  <a:lnTo>
                    <a:pt x="12" y="60"/>
                  </a:lnTo>
                  <a:lnTo>
                    <a:pt x="12" y="52"/>
                  </a:lnTo>
                  <a:lnTo>
                    <a:pt x="17" y="52"/>
                  </a:lnTo>
                  <a:lnTo>
                    <a:pt x="17" y="34"/>
                  </a:lnTo>
                  <a:lnTo>
                    <a:pt x="29" y="43"/>
                  </a:lnTo>
                  <a:lnTo>
                    <a:pt x="51" y="26"/>
                  </a:lnTo>
                  <a:lnTo>
                    <a:pt x="57" y="43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85" name="Freeform 165"/>
            <p:cNvSpPr>
              <a:spLocks/>
            </p:cNvSpPr>
            <p:nvPr/>
          </p:nvSpPr>
          <p:spPr bwMode="auto">
            <a:xfrm>
              <a:off x="1040" y="3069"/>
              <a:ext cx="34" cy="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5"/>
                </a:cxn>
                <a:cxn ang="0">
                  <a:pos x="12" y="43"/>
                </a:cxn>
                <a:cxn ang="0">
                  <a:pos x="23" y="52"/>
                </a:cxn>
                <a:cxn ang="0">
                  <a:pos x="29" y="43"/>
                </a:cxn>
                <a:cxn ang="0">
                  <a:pos x="34" y="35"/>
                </a:cxn>
                <a:cxn ang="0">
                  <a:pos x="29" y="35"/>
                </a:cxn>
                <a:cxn ang="0">
                  <a:pos x="17" y="35"/>
                </a:cxn>
                <a:cxn ang="0">
                  <a:pos x="6" y="17"/>
                </a:cxn>
                <a:cxn ang="0">
                  <a:pos x="0" y="0"/>
                </a:cxn>
              </a:cxnLst>
              <a:rect l="0" t="0" r="r" b="b"/>
              <a:pathLst>
                <a:path w="34" h="52">
                  <a:moveTo>
                    <a:pt x="0" y="0"/>
                  </a:moveTo>
                  <a:lnTo>
                    <a:pt x="0" y="35"/>
                  </a:lnTo>
                  <a:lnTo>
                    <a:pt x="12" y="43"/>
                  </a:lnTo>
                  <a:lnTo>
                    <a:pt x="23" y="52"/>
                  </a:lnTo>
                  <a:lnTo>
                    <a:pt x="29" y="43"/>
                  </a:lnTo>
                  <a:lnTo>
                    <a:pt x="34" y="35"/>
                  </a:lnTo>
                  <a:lnTo>
                    <a:pt x="29" y="35"/>
                  </a:lnTo>
                  <a:lnTo>
                    <a:pt x="17" y="35"/>
                  </a:lnTo>
                  <a:lnTo>
                    <a:pt x="6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86" name="Freeform 166"/>
            <p:cNvSpPr>
              <a:spLocks/>
            </p:cNvSpPr>
            <p:nvPr/>
          </p:nvSpPr>
          <p:spPr bwMode="auto">
            <a:xfrm>
              <a:off x="1001" y="3104"/>
              <a:ext cx="113" cy="173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22" y="8"/>
                </a:cxn>
                <a:cxn ang="0">
                  <a:pos x="11" y="25"/>
                </a:cxn>
                <a:cxn ang="0">
                  <a:pos x="0" y="60"/>
                </a:cxn>
                <a:cxn ang="0">
                  <a:pos x="0" y="103"/>
                </a:cxn>
                <a:cxn ang="0">
                  <a:pos x="11" y="112"/>
                </a:cxn>
                <a:cxn ang="0">
                  <a:pos x="22" y="103"/>
                </a:cxn>
                <a:cxn ang="0">
                  <a:pos x="22" y="86"/>
                </a:cxn>
                <a:cxn ang="0">
                  <a:pos x="22" y="155"/>
                </a:cxn>
                <a:cxn ang="0">
                  <a:pos x="45" y="173"/>
                </a:cxn>
                <a:cxn ang="0">
                  <a:pos x="68" y="173"/>
                </a:cxn>
                <a:cxn ang="0">
                  <a:pos x="91" y="173"/>
                </a:cxn>
                <a:cxn ang="0">
                  <a:pos x="102" y="155"/>
                </a:cxn>
                <a:cxn ang="0">
                  <a:pos x="96" y="86"/>
                </a:cxn>
                <a:cxn ang="0">
                  <a:pos x="108" y="95"/>
                </a:cxn>
                <a:cxn ang="0">
                  <a:pos x="113" y="86"/>
                </a:cxn>
                <a:cxn ang="0">
                  <a:pos x="108" y="43"/>
                </a:cxn>
                <a:cxn ang="0">
                  <a:pos x="96" y="17"/>
                </a:cxn>
                <a:cxn ang="0">
                  <a:pos x="85" y="0"/>
                </a:cxn>
                <a:cxn ang="0">
                  <a:pos x="68" y="0"/>
                </a:cxn>
                <a:cxn ang="0">
                  <a:pos x="68" y="8"/>
                </a:cxn>
                <a:cxn ang="0">
                  <a:pos x="62" y="17"/>
                </a:cxn>
                <a:cxn ang="0">
                  <a:pos x="51" y="8"/>
                </a:cxn>
                <a:cxn ang="0">
                  <a:pos x="39" y="0"/>
                </a:cxn>
              </a:cxnLst>
              <a:rect l="0" t="0" r="r" b="b"/>
              <a:pathLst>
                <a:path w="113" h="173">
                  <a:moveTo>
                    <a:pt x="39" y="0"/>
                  </a:moveTo>
                  <a:lnTo>
                    <a:pt x="22" y="8"/>
                  </a:lnTo>
                  <a:lnTo>
                    <a:pt x="11" y="25"/>
                  </a:lnTo>
                  <a:lnTo>
                    <a:pt x="0" y="60"/>
                  </a:lnTo>
                  <a:lnTo>
                    <a:pt x="0" y="103"/>
                  </a:lnTo>
                  <a:lnTo>
                    <a:pt x="11" y="112"/>
                  </a:lnTo>
                  <a:lnTo>
                    <a:pt x="22" y="103"/>
                  </a:lnTo>
                  <a:lnTo>
                    <a:pt x="22" y="86"/>
                  </a:lnTo>
                  <a:lnTo>
                    <a:pt x="22" y="155"/>
                  </a:lnTo>
                  <a:lnTo>
                    <a:pt x="45" y="173"/>
                  </a:lnTo>
                  <a:lnTo>
                    <a:pt x="68" y="173"/>
                  </a:lnTo>
                  <a:lnTo>
                    <a:pt x="91" y="173"/>
                  </a:lnTo>
                  <a:lnTo>
                    <a:pt x="102" y="155"/>
                  </a:lnTo>
                  <a:lnTo>
                    <a:pt x="96" y="86"/>
                  </a:lnTo>
                  <a:lnTo>
                    <a:pt x="108" y="95"/>
                  </a:lnTo>
                  <a:lnTo>
                    <a:pt x="113" y="86"/>
                  </a:lnTo>
                  <a:lnTo>
                    <a:pt x="108" y="43"/>
                  </a:lnTo>
                  <a:lnTo>
                    <a:pt x="96" y="17"/>
                  </a:lnTo>
                  <a:lnTo>
                    <a:pt x="85" y="0"/>
                  </a:lnTo>
                  <a:lnTo>
                    <a:pt x="68" y="0"/>
                  </a:lnTo>
                  <a:lnTo>
                    <a:pt x="68" y="8"/>
                  </a:lnTo>
                  <a:lnTo>
                    <a:pt x="62" y="17"/>
                  </a:lnTo>
                  <a:lnTo>
                    <a:pt x="51" y="8"/>
                  </a:lnTo>
                  <a:lnTo>
                    <a:pt x="39" y="0"/>
                  </a:lnTo>
                  <a:close/>
                </a:path>
              </a:pathLst>
            </a:cu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87" name="Line 167"/>
            <p:cNvSpPr>
              <a:spLocks noChangeShapeType="1"/>
            </p:cNvSpPr>
            <p:nvPr/>
          </p:nvSpPr>
          <p:spPr bwMode="auto">
            <a:xfrm flipV="1">
              <a:off x="1097" y="3173"/>
              <a:ext cx="1" cy="1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88" name="Freeform 168"/>
            <p:cNvSpPr>
              <a:spLocks/>
            </p:cNvSpPr>
            <p:nvPr/>
          </p:nvSpPr>
          <p:spPr bwMode="auto">
            <a:xfrm>
              <a:off x="1001" y="3207"/>
              <a:ext cx="34" cy="95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35"/>
                </a:cxn>
                <a:cxn ang="0">
                  <a:pos x="34" y="78"/>
                </a:cxn>
                <a:cxn ang="0">
                  <a:pos x="28" y="95"/>
                </a:cxn>
                <a:cxn ang="0">
                  <a:pos x="5" y="44"/>
                </a:cxn>
                <a:cxn ang="0">
                  <a:pos x="0" y="0"/>
                </a:cxn>
                <a:cxn ang="0">
                  <a:pos x="11" y="9"/>
                </a:cxn>
                <a:cxn ang="0">
                  <a:pos x="22" y="0"/>
                </a:cxn>
              </a:cxnLst>
              <a:rect l="0" t="0" r="r" b="b"/>
              <a:pathLst>
                <a:path w="34" h="95">
                  <a:moveTo>
                    <a:pt x="22" y="0"/>
                  </a:moveTo>
                  <a:lnTo>
                    <a:pt x="22" y="35"/>
                  </a:lnTo>
                  <a:lnTo>
                    <a:pt x="34" y="78"/>
                  </a:lnTo>
                  <a:lnTo>
                    <a:pt x="28" y="95"/>
                  </a:lnTo>
                  <a:lnTo>
                    <a:pt x="5" y="44"/>
                  </a:lnTo>
                  <a:lnTo>
                    <a:pt x="0" y="0"/>
                  </a:lnTo>
                  <a:lnTo>
                    <a:pt x="11" y="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89" name="Freeform 169"/>
            <p:cNvSpPr>
              <a:spLocks/>
            </p:cNvSpPr>
            <p:nvPr/>
          </p:nvSpPr>
          <p:spPr bwMode="auto">
            <a:xfrm>
              <a:off x="1097" y="3190"/>
              <a:ext cx="17" cy="9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17" y="43"/>
                </a:cxn>
                <a:cxn ang="0">
                  <a:pos x="6" y="95"/>
                </a:cxn>
                <a:cxn ang="0">
                  <a:pos x="0" y="78"/>
                </a:cxn>
                <a:cxn ang="0">
                  <a:pos x="6" y="69"/>
                </a:cxn>
                <a:cxn ang="0">
                  <a:pos x="0" y="0"/>
                </a:cxn>
                <a:cxn ang="0">
                  <a:pos x="12" y="9"/>
                </a:cxn>
                <a:cxn ang="0">
                  <a:pos x="17" y="0"/>
                </a:cxn>
              </a:cxnLst>
              <a:rect l="0" t="0" r="r" b="b"/>
              <a:pathLst>
                <a:path w="17" h="95">
                  <a:moveTo>
                    <a:pt x="17" y="0"/>
                  </a:moveTo>
                  <a:lnTo>
                    <a:pt x="17" y="43"/>
                  </a:lnTo>
                  <a:lnTo>
                    <a:pt x="6" y="95"/>
                  </a:lnTo>
                  <a:lnTo>
                    <a:pt x="0" y="78"/>
                  </a:lnTo>
                  <a:lnTo>
                    <a:pt x="6" y="69"/>
                  </a:lnTo>
                  <a:lnTo>
                    <a:pt x="0" y="0"/>
                  </a:lnTo>
                  <a:lnTo>
                    <a:pt x="12" y="9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90" name="Freeform 170"/>
            <p:cNvSpPr>
              <a:spLocks/>
            </p:cNvSpPr>
            <p:nvPr/>
          </p:nvSpPr>
          <p:spPr bwMode="auto">
            <a:xfrm>
              <a:off x="1222" y="3475"/>
              <a:ext cx="119" cy="70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0" y="44"/>
                </a:cxn>
                <a:cxn ang="0">
                  <a:pos x="0" y="52"/>
                </a:cxn>
                <a:cxn ang="0">
                  <a:pos x="17" y="61"/>
                </a:cxn>
                <a:cxn ang="0">
                  <a:pos x="34" y="70"/>
                </a:cxn>
                <a:cxn ang="0">
                  <a:pos x="57" y="61"/>
                </a:cxn>
                <a:cxn ang="0">
                  <a:pos x="63" y="52"/>
                </a:cxn>
                <a:cxn ang="0">
                  <a:pos x="85" y="52"/>
                </a:cxn>
                <a:cxn ang="0">
                  <a:pos x="91" y="52"/>
                </a:cxn>
                <a:cxn ang="0">
                  <a:pos x="114" y="52"/>
                </a:cxn>
                <a:cxn ang="0">
                  <a:pos x="119" y="44"/>
                </a:cxn>
                <a:cxn ang="0">
                  <a:pos x="114" y="26"/>
                </a:cxn>
                <a:cxn ang="0">
                  <a:pos x="102" y="18"/>
                </a:cxn>
                <a:cxn ang="0">
                  <a:pos x="91" y="9"/>
                </a:cxn>
                <a:cxn ang="0">
                  <a:pos x="80" y="0"/>
                </a:cxn>
                <a:cxn ang="0">
                  <a:pos x="68" y="9"/>
                </a:cxn>
                <a:cxn ang="0">
                  <a:pos x="46" y="9"/>
                </a:cxn>
                <a:cxn ang="0">
                  <a:pos x="34" y="9"/>
                </a:cxn>
                <a:cxn ang="0">
                  <a:pos x="17" y="18"/>
                </a:cxn>
                <a:cxn ang="0">
                  <a:pos x="6" y="18"/>
                </a:cxn>
              </a:cxnLst>
              <a:rect l="0" t="0" r="r" b="b"/>
              <a:pathLst>
                <a:path w="119" h="70">
                  <a:moveTo>
                    <a:pt x="6" y="18"/>
                  </a:moveTo>
                  <a:lnTo>
                    <a:pt x="0" y="44"/>
                  </a:lnTo>
                  <a:lnTo>
                    <a:pt x="0" y="52"/>
                  </a:lnTo>
                  <a:lnTo>
                    <a:pt x="17" y="61"/>
                  </a:lnTo>
                  <a:lnTo>
                    <a:pt x="34" y="70"/>
                  </a:lnTo>
                  <a:lnTo>
                    <a:pt x="57" y="61"/>
                  </a:lnTo>
                  <a:lnTo>
                    <a:pt x="63" y="52"/>
                  </a:lnTo>
                  <a:lnTo>
                    <a:pt x="85" y="52"/>
                  </a:lnTo>
                  <a:lnTo>
                    <a:pt x="91" y="52"/>
                  </a:lnTo>
                  <a:lnTo>
                    <a:pt x="114" y="52"/>
                  </a:lnTo>
                  <a:lnTo>
                    <a:pt x="119" y="44"/>
                  </a:lnTo>
                  <a:lnTo>
                    <a:pt x="114" y="26"/>
                  </a:lnTo>
                  <a:lnTo>
                    <a:pt x="102" y="18"/>
                  </a:lnTo>
                  <a:lnTo>
                    <a:pt x="91" y="9"/>
                  </a:lnTo>
                  <a:lnTo>
                    <a:pt x="80" y="0"/>
                  </a:lnTo>
                  <a:lnTo>
                    <a:pt x="68" y="9"/>
                  </a:lnTo>
                  <a:lnTo>
                    <a:pt x="46" y="9"/>
                  </a:lnTo>
                  <a:lnTo>
                    <a:pt x="34" y="9"/>
                  </a:lnTo>
                  <a:lnTo>
                    <a:pt x="17" y="18"/>
                  </a:lnTo>
                  <a:lnTo>
                    <a:pt x="6" y="18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91" name="Oval 171"/>
            <p:cNvSpPr>
              <a:spLocks noChangeArrowheads="1"/>
            </p:cNvSpPr>
            <p:nvPr/>
          </p:nvSpPr>
          <p:spPr bwMode="auto">
            <a:xfrm>
              <a:off x="1228" y="3493"/>
              <a:ext cx="5" cy="17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92" name="Oval 172"/>
            <p:cNvSpPr>
              <a:spLocks noChangeArrowheads="1"/>
            </p:cNvSpPr>
            <p:nvPr/>
          </p:nvSpPr>
          <p:spPr bwMode="auto">
            <a:xfrm>
              <a:off x="1276" y="3487"/>
              <a:ext cx="0" cy="11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93" name="Freeform 173"/>
            <p:cNvSpPr>
              <a:spLocks/>
            </p:cNvSpPr>
            <p:nvPr/>
          </p:nvSpPr>
          <p:spPr bwMode="auto">
            <a:xfrm>
              <a:off x="1268" y="3484"/>
              <a:ext cx="17" cy="43"/>
            </a:xfrm>
            <a:custGeom>
              <a:avLst/>
              <a:gdLst/>
              <a:ahLst/>
              <a:cxnLst>
                <a:cxn ang="0">
                  <a:pos x="17" y="43"/>
                </a:cxn>
                <a:cxn ang="0">
                  <a:pos x="17" y="26"/>
                </a:cxn>
                <a:cxn ang="0">
                  <a:pos x="11" y="17"/>
                </a:cxn>
                <a:cxn ang="0">
                  <a:pos x="0" y="17"/>
                </a:cxn>
                <a:cxn ang="0">
                  <a:pos x="0" y="0"/>
                </a:cxn>
                <a:cxn ang="0">
                  <a:pos x="17" y="43"/>
                </a:cxn>
              </a:cxnLst>
              <a:rect l="0" t="0" r="r" b="b"/>
              <a:pathLst>
                <a:path w="17" h="43">
                  <a:moveTo>
                    <a:pt x="17" y="43"/>
                  </a:moveTo>
                  <a:lnTo>
                    <a:pt x="17" y="26"/>
                  </a:lnTo>
                  <a:lnTo>
                    <a:pt x="11" y="17"/>
                  </a:lnTo>
                  <a:lnTo>
                    <a:pt x="0" y="17"/>
                  </a:lnTo>
                  <a:lnTo>
                    <a:pt x="0" y="0"/>
                  </a:lnTo>
                  <a:lnTo>
                    <a:pt x="17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94" name="Freeform 174"/>
            <p:cNvSpPr>
              <a:spLocks/>
            </p:cNvSpPr>
            <p:nvPr/>
          </p:nvSpPr>
          <p:spPr bwMode="auto">
            <a:xfrm>
              <a:off x="1268" y="3484"/>
              <a:ext cx="17" cy="43"/>
            </a:xfrm>
            <a:custGeom>
              <a:avLst/>
              <a:gdLst/>
              <a:ahLst/>
              <a:cxnLst>
                <a:cxn ang="0">
                  <a:pos x="17" y="43"/>
                </a:cxn>
                <a:cxn ang="0">
                  <a:pos x="17" y="26"/>
                </a:cxn>
                <a:cxn ang="0">
                  <a:pos x="11" y="17"/>
                </a:cxn>
                <a:cxn ang="0">
                  <a:pos x="0" y="17"/>
                </a:cxn>
                <a:cxn ang="0">
                  <a:pos x="0" y="0"/>
                </a:cxn>
              </a:cxnLst>
              <a:rect l="0" t="0" r="r" b="b"/>
              <a:pathLst>
                <a:path w="17" h="43">
                  <a:moveTo>
                    <a:pt x="17" y="43"/>
                  </a:moveTo>
                  <a:lnTo>
                    <a:pt x="17" y="26"/>
                  </a:lnTo>
                  <a:lnTo>
                    <a:pt x="11" y="17"/>
                  </a:lnTo>
                  <a:lnTo>
                    <a:pt x="0" y="17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95" name="Freeform 175"/>
            <p:cNvSpPr>
              <a:spLocks/>
            </p:cNvSpPr>
            <p:nvPr/>
          </p:nvSpPr>
          <p:spPr bwMode="auto">
            <a:xfrm>
              <a:off x="1211" y="3207"/>
              <a:ext cx="102" cy="286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44"/>
                </a:cxn>
                <a:cxn ang="0">
                  <a:pos x="5" y="87"/>
                </a:cxn>
                <a:cxn ang="0">
                  <a:pos x="11" y="199"/>
                </a:cxn>
                <a:cxn ang="0">
                  <a:pos x="11" y="268"/>
                </a:cxn>
                <a:cxn ang="0">
                  <a:pos x="17" y="286"/>
                </a:cxn>
                <a:cxn ang="0">
                  <a:pos x="28" y="286"/>
                </a:cxn>
                <a:cxn ang="0">
                  <a:pos x="51" y="277"/>
                </a:cxn>
                <a:cxn ang="0">
                  <a:pos x="57" y="268"/>
                </a:cxn>
                <a:cxn ang="0">
                  <a:pos x="79" y="277"/>
                </a:cxn>
                <a:cxn ang="0">
                  <a:pos x="91" y="277"/>
                </a:cxn>
                <a:cxn ang="0">
                  <a:pos x="96" y="260"/>
                </a:cxn>
                <a:cxn ang="0">
                  <a:pos x="102" y="191"/>
                </a:cxn>
                <a:cxn ang="0">
                  <a:pos x="102" y="147"/>
                </a:cxn>
                <a:cxn ang="0">
                  <a:pos x="96" y="0"/>
                </a:cxn>
                <a:cxn ang="0">
                  <a:pos x="85" y="9"/>
                </a:cxn>
                <a:cxn ang="0">
                  <a:pos x="57" y="18"/>
                </a:cxn>
                <a:cxn ang="0">
                  <a:pos x="28" y="18"/>
                </a:cxn>
                <a:cxn ang="0">
                  <a:pos x="5" y="0"/>
                </a:cxn>
              </a:cxnLst>
              <a:rect l="0" t="0" r="r" b="b"/>
              <a:pathLst>
                <a:path w="102" h="286">
                  <a:moveTo>
                    <a:pt x="5" y="0"/>
                  </a:moveTo>
                  <a:lnTo>
                    <a:pt x="0" y="44"/>
                  </a:lnTo>
                  <a:lnTo>
                    <a:pt x="5" y="87"/>
                  </a:lnTo>
                  <a:lnTo>
                    <a:pt x="11" y="199"/>
                  </a:lnTo>
                  <a:lnTo>
                    <a:pt x="11" y="268"/>
                  </a:lnTo>
                  <a:lnTo>
                    <a:pt x="17" y="286"/>
                  </a:lnTo>
                  <a:lnTo>
                    <a:pt x="28" y="286"/>
                  </a:lnTo>
                  <a:lnTo>
                    <a:pt x="51" y="277"/>
                  </a:lnTo>
                  <a:lnTo>
                    <a:pt x="57" y="268"/>
                  </a:lnTo>
                  <a:lnTo>
                    <a:pt x="79" y="277"/>
                  </a:lnTo>
                  <a:lnTo>
                    <a:pt x="91" y="277"/>
                  </a:lnTo>
                  <a:lnTo>
                    <a:pt x="96" y="260"/>
                  </a:lnTo>
                  <a:lnTo>
                    <a:pt x="102" y="191"/>
                  </a:lnTo>
                  <a:lnTo>
                    <a:pt x="102" y="147"/>
                  </a:lnTo>
                  <a:lnTo>
                    <a:pt x="96" y="0"/>
                  </a:lnTo>
                  <a:lnTo>
                    <a:pt x="85" y="9"/>
                  </a:lnTo>
                  <a:lnTo>
                    <a:pt x="57" y="18"/>
                  </a:lnTo>
                  <a:lnTo>
                    <a:pt x="28" y="18"/>
                  </a:lnTo>
                  <a:lnTo>
                    <a:pt x="5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96" name="Freeform 176"/>
            <p:cNvSpPr>
              <a:spLocks/>
            </p:cNvSpPr>
            <p:nvPr/>
          </p:nvSpPr>
          <p:spPr bwMode="auto">
            <a:xfrm>
              <a:off x="1268" y="3294"/>
              <a:ext cx="5" cy="181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5" y="69"/>
                </a:cxn>
                <a:cxn ang="0">
                  <a:pos x="5" y="0"/>
                </a:cxn>
              </a:cxnLst>
              <a:rect l="0" t="0" r="r" b="b"/>
              <a:pathLst>
                <a:path w="5" h="181">
                  <a:moveTo>
                    <a:pt x="0" y="181"/>
                  </a:moveTo>
                  <a:lnTo>
                    <a:pt x="5" y="69"/>
                  </a:lnTo>
                  <a:lnTo>
                    <a:pt x="5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97" name="Freeform 177"/>
            <p:cNvSpPr>
              <a:spLocks/>
            </p:cNvSpPr>
            <p:nvPr/>
          </p:nvSpPr>
          <p:spPr bwMode="auto">
            <a:xfrm>
              <a:off x="1222" y="2905"/>
              <a:ext cx="63" cy="103"/>
            </a:xfrm>
            <a:custGeom>
              <a:avLst/>
              <a:gdLst/>
              <a:ahLst/>
              <a:cxnLst>
                <a:cxn ang="0">
                  <a:pos x="11" y="43"/>
                </a:cxn>
                <a:cxn ang="0">
                  <a:pos x="6" y="43"/>
                </a:cxn>
                <a:cxn ang="0">
                  <a:pos x="0" y="52"/>
                </a:cxn>
                <a:cxn ang="0">
                  <a:pos x="0" y="60"/>
                </a:cxn>
                <a:cxn ang="0">
                  <a:pos x="11" y="69"/>
                </a:cxn>
                <a:cxn ang="0">
                  <a:pos x="17" y="86"/>
                </a:cxn>
                <a:cxn ang="0">
                  <a:pos x="34" y="103"/>
                </a:cxn>
                <a:cxn ang="0">
                  <a:pos x="51" y="103"/>
                </a:cxn>
                <a:cxn ang="0">
                  <a:pos x="57" y="86"/>
                </a:cxn>
                <a:cxn ang="0">
                  <a:pos x="63" y="69"/>
                </a:cxn>
                <a:cxn ang="0">
                  <a:pos x="63" y="34"/>
                </a:cxn>
                <a:cxn ang="0">
                  <a:pos x="57" y="0"/>
                </a:cxn>
                <a:cxn ang="0">
                  <a:pos x="23" y="26"/>
                </a:cxn>
                <a:cxn ang="0">
                  <a:pos x="11" y="26"/>
                </a:cxn>
                <a:cxn ang="0">
                  <a:pos x="11" y="43"/>
                </a:cxn>
              </a:cxnLst>
              <a:rect l="0" t="0" r="r" b="b"/>
              <a:pathLst>
                <a:path w="63" h="103">
                  <a:moveTo>
                    <a:pt x="11" y="43"/>
                  </a:moveTo>
                  <a:lnTo>
                    <a:pt x="6" y="43"/>
                  </a:lnTo>
                  <a:lnTo>
                    <a:pt x="0" y="52"/>
                  </a:lnTo>
                  <a:lnTo>
                    <a:pt x="0" y="60"/>
                  </a:lnTo>
                  <a:lnTo>
                    <a:pt x="11" y="69"/>
                  </a:lnTo>
                  <a:lnTo>
                    <a:pt x="17" y="86"/>
                  </a:lnTo>
                  <a:lnTo>
                    <a:pt x="34" y="103"/>
                  </a:lnTo>
                  <a:lnTo>
                    <a:pt x="51" y="103"/>
                  </a:lnTo>
                  <a:lnTo>
                    <a:pt x="57" y="86"/>
                  </a:lnTo>
                  <a:lnTo>
                    <a:pt x="63" y="69"/>
                  </a:lnTo>
                  <a:lnTo>
                    <a:pt x="63" y="34"/>
                  </a:lnTo>
                  <a:lnTo>
                    <a:pt x="57" y="0"/>
                  </a:lnTo>
                  <a:lnTo>
                    <a:pt x="23" y="26"/>
                  </a:lnTo>
                  <a:lnTo>
                    <a:pt x="11" y="26"/>
                  </a:lnTo>
                  <a:lnTo>
                    <a:pt x="11" y="43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98" name="Freeform 178"/>
            <p:cNvSpPr>
              <a:spLocks/>
            </p:cNvSpPr>
            <p:nvPr/>
          </p:nvSpPr>
          <p:spPr bwMode="auto">
            <a:xfrm>
              <a:off x="1211" y="2879"/>
              <a:ext cx="79" cy="86"/>
            </a:xfrm>
            <a:custGeom>
              <a:avLst/>
              <a:gdLst/>
              <a:ahLst/>
              <a:cxnLst>
                <a:cxn ang="0">
                  <a:pos x="74" y="60"/>
                </a:cxn>
                <a:cxn ang="0">
                  <a:pos x="74" y="43"/>
                </a:cxn>
                <a:cxn ang="0">
                  <a:pos x="79" y="26"/>
                </a:cxn>
                <a:cxn ang="0">
                  <a:pos x="68" y="8"/>
                </a:cxn>
                <a:cxn ang="0">
                  <a:pos x="57" y="0"/>
                </a:cxn>
                <a:cxn ang="0">
                  <a:pos x="34" y="0"/>
                </a:cxn>
                <a:cxn ang="0">
                  <a:pos x="17" y="0"/>
                </a:cxn>
                <a:cxn ang="0">
                  <a:pos x="11" y="8"/>
                </a:cxn>
                <a:cxn ang="0">
                  <a:pos x="5" y="0"/>
                </a:cxn>
                <a:cxn ang="0">
                  <a:pos x="11" y="8"/>
                </a:cxn>
                <a:cxn ang="0">
                  <a:pos x="5" y="8"/>
                </a:cxn>
                <a:cxn ang="0">
                  <a:pos x="11" y="17"/>
                </a:cxn>
                <a:cxn ang="0">
                  <a:pos x="0" y="26"/>
                </a:cxn>
                <a:cxn ang="0">
                  <a:pos x="0" y="60"/>
                </a:cxn>
                <a:cxn ang="0">
                  <a:pos x="11" y="86"/>
                </a:cxn>
                <a:cxn ang="0">
                  <a:pos x="11" y="78"/>
                </a:cxn>
                <a:cxn ang="0">
                  <a:pos x="17" y="69"/>
                </a:cxn>
                <a:cxn ang="0">
                  <a:pos x="22" y="69"/>
                </a:cxn>
                <a:cxn ang="0">
                  <a:pos x="22" y="52"/>
                </a:cxn>
                <a:cxn ang="0">
                  <a:pos x="34" y="52"/>
                </a:cxn>
                <a:cxn ang="0">
                  <a:pos x="68" y="26"/>
                </a:cxn>
                <a:cxn ang="0">
                  <a:pos x="74" y="60"/>
                </a:cxn>
              </a:cxnLst>
              <a:rect l="0" t="0" r="r" b="b"/>
              <a:pathLst>
                <a:path w="79" h="86">
                  <a:moveTo>
                    <a:pt x="74" y="60"/>
                  </a:moveTo>
                  <a:lnTo>
                    <a:pt x="74" y="43"/>
                  </a:lnTo>
                  <a:lnTo>
                    <a:pt x="79" y="26"/>
                  </a:lnTo>
                  <a:lnTo>
                    <a:pt x="68" y="8"/>
                  </a:lnTo>
                  <a:lnTo>
                    <a:pt x="57" y="0"/>
                  </a:lnTo>
                  <a:lnTo>
                    <a:pt x="34" y="0"/>
                  </a:lnTo>
                  <a:lnTo>
                    <a:pt x="17" y="0"/>
                  </a:lnTo>
                  <a:lnTo>
                    <a:pt x="11" y="8"/>
                  </a:lnTo>
                  <a:lnTo>
                    <a:pt x="5" y="0"/>
                  </a:lnTo>
                  <a:lnTo>
                    <a:pt x="11" y="8"/>
                  </a:lnTo>
                  <a:lnTo>
                    <a:pt x="5" y="8"/>
                  </a:lnTo>
                  <a:lnTo>
                    <a:pt x="11" y="17"/>
                  </a:lnTo>
                  <a:lnTo>
                    <a:pt x="0" y="26"/>
                  </a:lnTo>
                  <a:lnTo>
                    <a:pt x="0" y="60"/>
                  </a:lnTo>
                  <a:lnTo>
                    <a:pt x="11" y="86"/>
                  </a:lnTo>
                  <a:lnTo>
                    <a:pt x="11" y="78"/>
                  </a:lnTo>
                  <a:lnTo>
                    <a:pt x="17" y="69"/>
                  </a:lnTo>
                  <a:lnTo>
                    <a:pt x="22" y="69"/>
                  </a:lnTo>
                  <a:lnTo>
                    <a:pt x="22" y="52"/>
                  </a:lnTo>
                  <a:lnTo>
                    <a:pt x="34" y="52"/>
                  </a:lnTo>
                  <a:lnTo>
                    <a:pt x="68" y="26"/>
                  </a:lnTo>
                  <a:lnTo>
                    <a:pt x="74" y="60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699" name="Freeform 179"/>
            <p:cNvSpPr>
              <a:spLocks/>
            </p:cNvSpPr>
            <p:nvPr/>
          </p:nvSpPr>
          <p:spPr bwMode="auto">
            <a:xfrm>
              <a:off x="1228" y="2974"/>
              <a:ext cx="45" cy="52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34"/>
                </a:cxn>
                <a:cxn ang="0">
                  <a:pos x="17" y="52"/>
                </a:cxn>
                <a:cxn ang="0">
                  <a:pos x="28" y="52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0" y="34"/>
                </a:cxn>
                <a:cxn ang="0">
                  <a:pos x="28" y="34"/>
                </a:cxn>
                <a:cxn ang="0">
                  <a:pos x="11" y="17"/>
                </a:cxn>
                <a:cxn ang="0">
                  <a:pos x="5" y="0"/>
                </a:cxn>
              </a:cxnLst>
              <a:rect l="0" t="0" r="r" b="b"/>
              <a:pathLst>
                <a:path w="45" h="52">
                  <a:moveTo>
                    <a:pt x="5" y="0"/>
                  </a:moveTo>
                  <a:lnTo>
                    <a:pt x="0" y="34"/>
                  </a:lnTo>
                  <a:lnTo>
                    <a:pt x="17" y="52"/>
                  </a:lnTo>
                  <a:lnTo>
                    <a:pt x="28" y="52"/>
                  </a:lnTo>
                  <a:lnTo>
                    <a:pt x="40" y="43"/>
                  </a:lnTo>
                  <a:lnTo>
                    <a:pt x="45" y="43"/>
                  </a:lnTo>
                  <a:lnTo>
                    <a:pt x="40" y="34"/>
                  </a:lnTo>
                  <a:lnTo>
                    <a:pt x="28" y="34"/>
                  </a:lnTo>
                  <a:lnTo>
                    <a:pt x="11" y="17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00" name="Freeform 180"/>
            <p:cNvSpPr>
              <a:spLocks/>
            </p:cNvSpPr>
            <p:nvPr/>
          </p:nvSpPr>
          <p:spPr bwMode="auto">
            <a:xfrm>
              <a:off x="1182" y="3008"/>
              <a:ext cx="142" cy="217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29" y="18"/>
                </a:cxn>
                <a:cxn ang="0">
                  <a:pos x="12" y="35"/>
                </a:cxn>
                <a:cxn ang="0">
                  <a:pos x="0" y="78"/>
                </a:cxn>
                <a:cxn ang="0">
                  <a:pos x="0" y="130"/>
                </a:cxn>
                <a:cxn ang="0">
                  <a:pos x="12" y="139"/>
                </a:cxn>
                <a:cxn ang="0">
                  <a:pos x="29" y="130"/>
                </a:cxn>
                <a:cxn ang="0">
                  <a:pos x="29" y="113"/>
                </a:cxn>
                <a:cxn ang="0">
                  <a:pos x="29" y="199"/>
                </a:cxn>
                <a:cxn ang="0">
                  <a:pos x="57" y="217"/>
                </a:cxn>
                <a:cxn ang="0">
                  <a:pos x="86" y="217"/>
                </a:cxn>
                <a:cxn ang="0">
                  <a:pos x="114" y="217"/>
                </a:cxn>
                <a:cxn ang="0">
                  <a:pos x="125" y="199"/>
                </a:cxn>
                <a:cxn ang="0">
                  <a:pos x="120" y="113"/>
                </a:cxn>
                <a:cxn ang="0">
                  <a:pos x="137" y="113"/>
                </a:cxn>
                <a:cxn ang="0">
                  <a:pos x="142" y="104"/>
                </a:cxn>
                <a:cxn ang="0">
                  <a:pos x="137" y="61"/>
                </a:cxn>
                <a:cxn ang="0">
                  <a:pos x="125" y="18"/>
                </a:cxn>
                <a:cxn ang="0">
                  <a:pos x="103" y="9"/>
                </a:cxn>
                <a:cxn ang="0">
                  <a:pos x="86" y="0"/>
                </a:cxn>
                <a:cxn ang="0">
                  <a:pos x="86" y="9"/>
                </a:cxn>
                <a:cxn ang="0">
                  <a:pos x="74" y="18"/>
                </a:cxn>
                <a:cxn ang="0">
                  <a:pos x="63" y="18"/>
                </a:cxn>
                <a:cxn ang="0">
                  <a:pos x="46" y="0"/>
                </a:cxn>
              </a:cxnLst>
              <a:rect l="0" t="0" r="r" b="b"/>
              <a:pathLst>
                <a:path w="142" h="217">
                  <a:moveTo>
                    <a:pt x="46" y="0"/>
                  </a:moveTo>
                  <a:lnTo>
                    <a:pt x="29" y="18"/>
                  </a:lnTo>
                  <a:lnTo>
                    <a:pt x="12" y="35"/>
                  </a:lnTo>
                  <a:lnTo>
                    <a:pt x="0" y="78"/>
                  </a:lnTo>
                  <a:lnTo>
                    <a:pt x="0" y="130"/>
                  </a:lnTo>
                  <a:lnTo>
                    <a:pt x="12" y="139"/>
                  </a:lnTo>
                  <a:lnTo>
                    <a:pt x="29" y="130"/>
                  </a:lnTo>
                  <a:lnTo>
                    <a:pt x="29" y="113"/>
                  </a:lnTo>
                  <a:lnTo>
                    <a:pt x="29" y="199"/>
                  </a:lnTo>
                  <a:lnTo>
                    <a:pt x="57" y="217"/>
                  </a:lnTo>
                  <a:lnTo>
                    <a:pt x="86" y="217"/>
                  </a:lnTo>
                  <a:lnTo>
                    <a:pt x="114" y="217"/>
                  </a:lnTo>
                  <a:lnTo>
                    <a:pt x="125" y="199"/>
                  </a:lnTo>
                  <a:lnTo>
                    <a:pt x="120" y="113"/>
                  </a:lnTo>
                  <a:lnTo>
                    <a:pt x="137" y="113"/>
                  </a:lnTo>
                  <a:lnTo>
                    <a:pt x="142" y="104"/>
                  </a:lnTo>
                  <a:lnTo>
                    <a:pt x="137" y="61"/>
                  </a:lnTo>
                  <a:lnTo>
                    <a:pt x="125" y="18"/>
                  </a:lnTo>
                  <a:lnTo>
                    <a:pt x="103" y="9"/>
                  </a:lnTo>
                  <a:lnTo>
                    <a:pt x="86" y="0"/>
                  </a:lnTo>
                  <a:lnTo>
                    <a:pt x="86" y="9"/>
                  </a:lnTo>
                  <a:lnTo>
                    <a:pt x="74" y="18"/>
                  </a:lnTo>
                  <a:lnTo>
                    <a:pt x="63" y="18"/>
                  </a:lnTo>
                  <a:lnTo>
                    <a:pt x="46" y="0"/>
                  </a:lnTo>
                  <a:close/>
                </a:path>
              </a:pathLst>
            </a:cu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01" name="Line 181"/>
            <p:cNvSpPr>
              <a:spLocks noChangeShapeType="1"/>
            </p:cNvSpPr>
            <p:nvPr/>
          </p:nvSpPr>
          <p:spPr bwMode="auto">
            <a:xfrm flipV="1">
              <a:off x="1302" y="3095"/>
              <a:ext cx="1" cy="2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02" name="Freeform 182"/>
            <p:cNvSpPr>
              <a:spLocks/>
            </p:cNvSpPr>
            <p:nvPr/>
          </p:nvSpPr>
          <p:spPr bwMode="auto">
            <a:xfrm>
              <a:off x="1182" y="3138"/>
              <a:ext cx="46" cy="113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9" y="52"/>
                </a:cxn>
                <a:cxn ang="0">
                  <a:pos x="46" y="95"/>
                </a:cxn>
                <a:cxn ang="0">
                  <a:pos x="40" y="113"/>
                </a:cxn>
                <a:cxn ang="0">
                  <a:pos x="6" y="52"/>
                </a:cxn>
                <a:cxn ang="0">
                  <a:pos x="0" y="0"/>
                </a:cxn>
                <a:cxn ang="0">
                  <a:pos x="12" y="9"/>
                </a:cxn>
                <a:cxn ang="0">
                  <a:pos x="23" y="0"/>
                </a:cxn>
              </a:cxnLst>
              <a:rect l="0" t="0" r="r" b="b"/>
              <a:pathLst>
                <a:path w="46" h="113">
                  <a:moveTo>
                    <a:pt x="23" y="0"/>
                  </a:moveTo>
                  <a:lnTo>
                    <a:pt x="29" y="52"/>
                  </a:lnTo>
                  <a:lnTo>
                    <a:pt x="46" y="95"/>
                  </a:lnTo>
                  <a:lnTo>
                    <a:pt x="40" y="113"/>
                  </a:lnTo>
                  <a:lnTo>
                    <a:pt x="6" y="52"/>
                  </a:lnTo>
                  <a:lnTo>
                    <a:pt x="0" y="0"/>
                  </a:lnTo>
                  <a:lnTo>
                    <a:pt x="12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03" name="Freeform 183"/>
            <p:cNvSpPr>
              <a:spLocks/>
            </p:cNvSpPr>
            <p:nvPr/>
          </p:nvSpPr>
          <p:spPr bwMode="auto">
            <a:xfrm>
              <a:off x="1302" y="3121"/>
              <a:ext cx="22" cy="121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43"/>
                </a:cxn>
                <a:cxn ang="0">
                  <a:pos x="5" y="121"/>
                </a:cxn>
                <a:cxn ang="0">
                  <a:pos x="5" y="95"/>
                </a:cxn>
                <a:cxn ang="0">
                  <a:pos x="5" y="86"/>
                </a:cxn>
                <a:cxn ang="0">
                  <a:pos x="0" y="0"/>
                </a:cxn>
                <a:cxn ang="0">
                  <a:pos x="17" y="0"/>
                </a:cxn>
                <a:cxn ang="0">
                  <a:pos x="22" y="0"/>
                </a:cxn>
              </a:cxnLst>
              <a:rect l="0" t="0" r="r" b="b"/>
              <a:pathLst>
                <a:path w="22" h="121">
                  <a:moveTo>
                    <a:pt x="22" y="0"/>
                  </a:moveTo>
                  <a:lnTo>
                    <a:pt x="22" y="43"/>
                  </a:lnTo>
                  <a:lnTo>
                    <a:pt x="5" y="121"/>
                  </a:lnTo>
                  <a:lnTo>
                    <a:pt x="5" y="95"/>
                  </a:lnTo>
                  <a:lnTo>
                    <a:pt x="5" y="86"/>
                  </a:lnTo>
                  <a:lnTo>
                    <a:pt x="0" y="0"/>
                  </a:lnTo>
                  <a:lnTo>
                    <a:pt x="17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04" name="Freeform 184"/>
            <p:cNvSpPr>
              <a:spLocks/>
            </p:cNvSpPr>
            <p:nvPr/>
          </p:nvSpPr>
          <p:spPr bwMode="auto">
            <a:xfrm>
              <a:off x="1421" y="3501"/>
              <a:ext cx="68" cy="44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0" y="26"/>
                </a:cxn>
                <a:cxn ang="0">
                  <a:pos x="0" y="35"/>
                </a:cxn>
                <a:cxn ang="0">
                  <a:pos x="11" y="35"/>
                </a:cxn>
                <a:cxn ang="0">
                  <a:pos x="17" y="44"/>
                </a:cxn>
                <a:cxn ang="0">
                  <a:pos x="34" y="35"/>
                </a:cxn>
                <a:cxn ang="0">
                  <a:pos x="34" y="26"/>
                </a:cxn>
                <a:cxn ang="0">
                  <a:pos x="51" y="35"/>
                </a:cxn>
                <a:cxn ang="0">
                  <a:pos x="57" y="35"/>
                </a:cxn>
                <a:cxn ang="0">
                  <a:pos x="68" y="35"/>
                </a:cxn>
                <a:cxn ang="0">
                  <a:pos x="68" y="26"/>
                </a:cxn>
                <a:cxn ang="0">
                  <a:pos x="68" y="18"/>
                </a:cxn>
                <a:cxn ang="0">
                  <a:pos x="62" y="9"/>
                </a:cxn>
                <a:cxn ang="0">
                  <a:pos x="51" y="9"/>
                </a:cxn>
                <a:cxn ang="0">
                  <a:pos x="45" y="0"/>
                </a:cxn>
                <a:cxn ang="0">
                  <a:pos x="40" y="9"/>
                </a:cxn>
                <a:cxn ang="0">
                  <a:pos x="23" y="0"/>
                </a:cxn>
                <a:cxn ang="0">
                  <a:pos x="17" y="9"/>
                </a:cxn>
                <a:cxn ang="0">
                  <a:pos x="5" y="9"/>
                </a:cxn>
                <a:cxn ang="0">
                  <a:pos x="0" y="9"/>
                </a:cxn>
              </a:cxnLst>
              <a:rect l="0" t="0" r="r" b="b"/>
              <a:pathLst>
                <a:path w="68" h="44">
                  <a:moveTo>
                    <a:pt x="0" y="9"/>
                  </a:moveTo>
                  <a:lnTo>
                    <a:pt x="0" y="26"/>
                  </a:lnTo>
                  <a:lnTo>
                    <a:pt x="0" y="35"/>
                  </a:lnTo>
                  <a:lnTo>
                    <a:pt x="11" y="35"/>
                  </a:lnTo>
                  <a:lnTo>
                    <a:pt x="17" y="44"/>
                  </a:lnTo>
                  <a:lnTo>
                    <a:pt x="34" y="35"/>
                  </a:lnTo>
                  <a:lnTo>
                    <a:pt x="34" y="26"/>
                  </a:lnTo>
                  <a:lnTo>
                    <a:pt x="51" y="35"/>
                  </a:lnTo>
                  <a:lnTo>
                    <a:pt x="57" y="35"/>
                  </a:lnTo>
                  <a:lnTo>
                    <a:pt x="68" y="35"/>
                  </a:lnTo>
                  <a:lnTo>
                    <a:pt x="68" y="26"/>
                  </a:lnTo>
                  <a:lnTo>
                    <a:pt x="68" y="18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5" y="0"/>
                  </a:lnTo>
                  <a:lnTo>
                    <a:pt x="40" y="9"/>
                  </a:lnTo>
                  <a:lnTo>
                    <a:pt x="23" y="0"/>
                  </a:lnTo>
                  <a:lnTo>
                    <a:pt x="17" y="9"/>
                  </a:lnTo>
                  <a:lnTo>
                    <a:pt x="5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05" name="Oval 185"/>
            <p:cNvSpPr>
              <a:spLocks noChangeArrowheads="1"/>
            </p:cNvSpPr>
            <p:nvPr/>
          </p:nvSpPr>
          <p:spPr bwMode="auto">
            <a:xfrm>
              <a:off x="1421" y="3510"/>
              <a:ext cx="5" cy="17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06" name="Oval 186"/>
            <p:cNvSpPr>
              <a:spLocks noChangeArrowheads="1"/>
            </p:cNvSpPr>
            <p:nvPr/>
          </p:nvSpPr>
          <p:spPr bwMode="auto">
            <a:xfrm>
              <a:off x="1452" y="3513"/>
              <a:ext cx="0" cy="3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07" name="Freeform 187"/>
            <p:cNvSpPr>
              <a:spLocks/>
            </p:cNvSpPr>
            <p:nvPr/>
          </p:nvSpPr>
          <p:spPr bwMode="auto">
            <a:xfrm>
              <a:off x="1444" y="3510"/>
              <a:ext cx="11" cy="26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11" y="17"/>
                </a:cxn>
                <a:cxn ang="0">
                  <a:pos x="11" y="9"/>
                </a:cxn>
                <a:cxn ang="0">
                  <a:pos x="5" y="9"/>
                </a:cxn>
                <a:cxn ang="0">
                  <a:pos x="0" y="0"/>
                </a:cxn>
                <a:cxn ang="0">
                  <a:pos x="11" y="26"/>
                </a:cxn>
              </a:cxnLst>
              <a:rect l="0" t="0" r="r" b="b"/>
              <a:pathLst>
                <a:path w="11" h="26">
                  <a:moveTo>
                    <a:pt x="11" y="26"/>
                  </a:moveTo>
                  <a:lnTo>
                    <a:pt x="11" y="17"/>
                  </a:lnTo>
                  <a:lnTo>
                    <a:pt x="11" y="9"/>
                  </a:lnTo>
                  <a:lnTo>
                    <a:pt x="5" y="9"/>
                  </a:lnTo>
                  <a:lnTo>
                    <a:pt x="0" y="0"/>
                  </a:lnTo>
                  <a:lnTo>
                    <a:pt x="11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08" name="Freeform 188"/>
            <p:cNvSpPr>
              <a:spLocks/>
            </p:cNvSpPr>
            <p:nvPr/>
          </p:nvSpPr>
          <p:spPr bwMode="auto">
            <a:xfrm>
              <a:off x="1444" y="3510"/>
              <a:ext cx="11" cy="26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11" y="17"/>
                </a:cxn>
                <a:cxn ang="0">
                  <a:pos x="11" y="9"/>
                </a:cxn>
                <a:cxn ang="0">
                  <a:pos x="5" y="9"/>
                </a:cxn>
                <a:cxn ang="0">
                  <a:pos x="0" y="0"/>
                </a:cxn>
              </a:cxnLst>
              <a:rect l="0" t="0" r="r" b="b"/>
              <a:pathLst>
                <a:path w="11" h="26">
                  <a:moveTo>
                    <a:pt x="11" y="26"/>
                  </a:moveTo>
                  <a:lnTo>
                    <a:pt x="11" y="17"/>
                  </a:lnTo>
                  <a:lnTo>
                    <a:pt x="11" y="9"/>
                  </a:lnTo>
                  <a:lnTo>
                    <a:pt x="5" y="9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09" name="Freeform 189"/>
            <p:cNvSpPr>
              <a:spLocks/>
            </p:cNvSpPr>
            <p:nvPr/>
          </p:nvSpPr>
          <p:spPr bwMode="auto">
            <a:xfrm>
              <a:off x="1415" y="3346"/>
              <a:ext cx="57" cy="1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"/>
                </a:cxn>
                <a:cxn ang="0">
                  <a:pos x="0" y="43"/>
                </a:cxn>
                <a:cxn ang="0">
                  <a:pos x="0" y="112"/>
                </a:cxn>
                <a:cxn ang="0">
                  <a:pos x="0" y="155"/>
                </a:cxn>
                <a:cxn ang="0">
                  <a:pos x="6" y="164"/>
                </a:cxn>
                <a:cxn ang="0">
                  <a:pos x="17" y="164"/>
                </a:cxn>
                <a:cxn ang="0">
                  <a:pos x="29" y="164"/>
                </a:cxn>
                <a:cxn ang="0">
                  <a:pos x="34" y="155"/>
                </a:cxn>
                <a:cxn ang="0">
                  <a:pos x="46" y="164"/>
                </a:cxn>
                <a:cxn ang="0">
                  <a:pos x="51" y="164"/>
                </a:cxn>
                <a:cxn ang="0">
                  <a:pos x="57" y="155"/>
                </a:cxn>
                <a:cxn ang="0">
                  <a:pos x="57" y="103"/>
                </a:cxn>
                <a:cxn ang="0">
                  <a:pos x="57" y="86"/>
                </a:cxn>
                <a:cxn ang="0">
                  <a:pos x="51" y="0"/>
                </a:cxn>
                <a:cxn ang="0">
                  <a:pos x="51" y="0"/>
                </a:cxn>
                <a:cxn ang="0">
                  <a:pos x="34" y="8"/>
                </a:cxn>
                <a:cxn ang="0">
                  <a:pos x="17" y="8"/>
                </a:cxn>
                <a:cxn ang="0">
                  <a:pos x="0" y="0"/>
                </a:cxn>
              </a:cxnLst>
              <a:rect l="0" t="0" r="r" b="b"/>
              <a:pathLst>
                <a:path w="57" h="164">
                  <a:moveTo>
                    <a:pt x="0" y="0"/>
                  </a:moveTo>
                  <a:lnTo>
                    <a:pt x="0" y="17"/>
                  </a:lnTo>
                  <a:lnTo>
                    <a:pt x="0" y="43"/>
                  </a:lnTo>
                  <a:lnTo>
                    <a:pt x="0" y="112"/>
                  </a:lnTo>
                  <a:lnTo>
                    <a:pt x="0" y="155"/>
                  </a:lnTo>
                  <a:lnTo>
                    <a:pt x="6" y="164"/>
                  </a:lnTo>
                  <a:lnTo>
                    <a:pt x="17" y="164"/>
                  </a:lnTo>
                  <a:lnTo>
                    <a:pt x="29" y="164"/>
                  </a:lnTo>
                  <a:lnTo>
                    <a:pt x="34" y="155"/>
                  </a:lnTo>
                  <a:lnTo>
                    <a:pt x="46" y="164"/>
                  </a:lnTo>
                  <a:lnTo>
                    <a:pt x="51" y="164"/>
                  </a:lnTo>
                  <a:lnTo>
                    <a:pt x="57" y="155"/>
                  </a:lnTo>
                  <a:lnTo>
                    <a:pt x="57" y="103"/>
                  </a:lnTo>
                  <a:lnTo>
                    <a:pt x="57" y="86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34" y="8"/>
                  </a:lnTo>
                  <a:lnTo>
                    <a:pt x="17" y="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10" name="Freeform 190"/>
            <p:cNvSpPr>
              <a:spLocks/>
            </p:cNvSpPr>
            <p:nvPr/>
          </p:nvSpPr>
          <p:spPr bwMode="auto">
            <a:xfrm>
              <a:off x="1449" y="3398"/>
              <a:ext cx="1" cy="103"/>
            </a:xfrm>
            <a:custGeom>
              <a:avLst/>
              <a:gdLst/>
              <a:ahLst/>
              <a:cxnLst>
                <a:cxn ang="0">
                  <a:pos x="0" y="103"/>
                </a:cxn>
                <a:cxn ang="0">
                  <a:pos x="0" y="34"/>
                </a:cxn>
                <a:cxn ang="0">
                  <a:pos x="0" y="0"/>
                </a:cxn>
              </a:cxnLst>
              <a:rect l="0" t="0" r="r" b="b"/>
              <a:pathLst>
                <a:path h="103">
                  <a:moveTo>
                    <a:pt x="0" y="103"/>
                  </a:moveTo>
                  <a:lnTo>
                    <a:pt x="0" y="34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11" name="Freeform 191"/>
            <p:cNvSpPr>
              <a:spLocks/>
            </p:cNvSpPr>
            <p:nvPr/>
          </p:nvSpPr>
          <p:spPr bwMode="auto">
            <a:xfrm>
              <a:off x="1421" y="3164"/>
              <a:ext cx="34" cy="61"/>
            </a:xfrm>
            <a:custGeom>
              <a:avLst/>
              <a:gdLst/>
              <a:ahLst/>
              <a:cxnLst>
                <a:cxn ang="0">
                  <a:pos x="5" y="26"/>
                </a:cxn>
                <a:cxn ang="0">
                  <a:pos x="0" y="17"/>
                </a:cxn>
                <a:cxn ang="0">
                  <a:pos x="0" y="26"/>
                </a:cxn>
                <a:cxn ang="0">
                  <a:pos x="0" y="35"/>
                </a:cxn>
                <a:cxn ang="0">
                  <a:pos x="5" y="35"/>
                </a:cxn>
                <a:cxn ang="0">
                  <a:pos x="5" y="52"/>
                </a:cxn>
                <a:cxn ang="0">
                  <a:pos x="17" y="61"/>
                </a:cxn>
                <a:cxn ang="0">
                  <a:pos x="28" y="52"/>
                </a:cxn>
                <a:cxn ang="0">
                  <a:pos x="34" y="52"/>
                </a:cxn>
                <a:cxn ang="0">
                  <a:pos x="34" y="35"/>
                </a:cxn>
                <a:cxn ang="0">
                  <a:pos x="34" y="17"/>
                </a:cxn>
                <a:cxn ang="0">
                  <a:pos x="28" y="0"/>
                </a:cxn>
                <a:cxn ang="0">
                  <a:pos x="11" y="9"/>
                </a:cxn>
                <a:cxn ang="0">
                  <a:pos x="5" y="9"/>
                </a:cxn>
                <a:cxn ang="0">
                  <a:pos x="5" y="26"/>
                </a:cxn>
              </a:cxnLst>
              <a:rect l="0" t="0" r="r" b="b"/>
              <a:pathLst>
                <a:path w="34" h="61">
                  <a:moveTo>
                    <a:pt x="5" y="26"/>
                  </a:moveTo>
                  <a:lnTo>
                    <a:pt x="0" y="17"/>
                  </a:lnTo>
                  <a:lnTo>
                    <a:pt x="0" y="26"/>
                  </a:lnTo>
                  <a:lnTo>
                    <a:pt x="0" y="35"/>
                  </a:lnTo>
                  <a:lnTo>
                    <a:pt x="5" y="35"/>
                  </a:lnTo>
                  <a:lnTo>
                    <a:pt x="5" y="52"/>
                  </a:lnTo>
                  <a:lnTo>
                    <a:pt x="17" y="61"/>
                  </a:lnTo>
                  <a:lnTo>
                    <a:pt x="28" y="52"/>
                  </a:lnTo>
                  <a:lnTo>
                    <a:pt x="34" y="52"/>
                  </a:lnTo>
                  <a:lnTo>
                    <a:pt x="34" y="35"/>
                  </a:lnTo>
                  <a:lnTo>
                    <a:pt x="34" y="17"/>
                  </a:lnTo>
                  <a:lnTo>
                    <a:pt x="28" y="0"/>
                  </a:lnTo>
                  <a:lnTo>
                    <a:pt x="11" y="9"/>
                  </a:lnTo>
                  <a:lnTo>
                    <a:pt x="5" y="9"/>
                  </a:lnTo>
                  <a:lnTo>
                    <a:pt x="5" y="26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12" name="Freeform 192"/>
            <p:cNvSpPr>
              <a:spLocks/>
            </p:cNvSpPr>
            <p:nvPr/>
          </p:nvSpPr>
          <p:spPr bwMode="auto">
            <a:xfrm>
              <a:off x="1409" y="3138"/>
              <a:ext cx="52" cy="61"/>
            </a:xfrm>
            <a:custGeom>
              <a:avLst/>
              <a:gdLst/>
              <a:ahLst/>
              <a:cxnLst>
                <a:cxn ang="0">
                  <a:pos x="46" y="43"/>
                </a:cxn>
                <a:cxn ang="0">
                  <a:pos x="46" y="35"/>
                </a:cxn>
                <a:cxn ang="0">
                  <a:pos x="52" y="17"/>
                </a:cxn>
                <a:cxn ang="0">
                  <a:pos x="46" y="9"/>
                </a:cxn>
                <a:cxn ang="0">
                  <a:pos x="40" y="9"/>
                </a:cxn>
                <a:cxn ang="0">
                  <a:pos x="23" y="0"/>
                </a:cxn>
                <a:cxn ang="0">
                  <a:pos x="12" y="9"/>
                </a:cxn>
                <a:cxn ang="0">
                  <a:pos x="12" y="9"/>
                </a:cxn>
                <a:cxn ang="0">
                  <a:pos x="6" y="9"/>
                </a:cxn>
                <a:cxn ang="0">
                  <a:pos x="12" y="9"/>
                </a:cxn>
                <a:cxn ang="0">
                  <a:pos x="6" y="9"/>
                </a:cxn>
                <a:cxn ang="0">
                  <a:pos x="6" y="17"/>
                </a:cxn>
                <a:cxn ang="0">
                  <a:pos x="6" y="17"/>
                </a:cxn>
                <a:cxn ang="0">
                  <a:pos x="0" y="43"/>
                </a:cxn>
                <a:cxn ang="0">
                  <a:pos x="12" y="61"/>
                </a:cxn>
                <a:cxn ang="0">
                  <a:pos x="12" y="52"/>
                </a:cxn>
                <a:cxn ang="0">
                  <a:pos x="12" y="43"/>
                </a:cxn>
                <a:cxn ang="0">
                  <a:pos x="17" y="52"/>
                </a:cxn>
                <a:cxn ang="0">
                  <a:pos x="17" y="35"/>
                </a:cxn>
                <a:cxn ang="0">
                  <a:pos x="23" y="35"/>
                </a:cxn>
                <a:cxn ang="0">
                  <a:pos x="40" y="26"/>
                </a:cxn>
                <a:cxn ang="0">
                  <a:pos x="46" y="43"/>
                </a:cxn>
              </a:cxnLst>
              <a:rect l="0" t="0" r="r" b="b"/>
              <a:pathLst>
                <a:path w="52" h="61">
                  <a:moveTo>
                    <a:pt x="46" y="43"/>
                  </a:moveTo>
                  <a:lnTo>
                    <a:pt x="46" y="35"/>
                  </a:lnTo>
                  <a:lnTo>
                    <a:pt x="52" y="17"/>
                  </a:lnTo>
                  <a:lnTo>
                    <a:pt x="46" y="9"/>
                  </a:lnTo>
                  <a:lnTo>
                    <a:pt x="40" y="9"/>
                  </a:lnTo>
                  <a:lnTo>
                    <a:pt x="23" y="0"/>
                  </a:lnTo>
                  <a:lnTo>
                    <a:pt x="12" y="9"/>
                  </a:lnTo>
                  <a:lnTo>
                    <a:pt x="12" y="9"/>
                  </a:lnTo>
                  <a:lnTo>
                    <a:pt x="6" y="9"/>
                  </a:lnTo>
                  <a:lnTo>
                    <a:pt x="12" y="9"/>
                  </a:lnTo>
                  <a:lnTo>
                    <a:pt x="6" y="9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0" y="43"/>
                  </a:lnTo>
                  <a:lnTo>
                    <a:pt x="12" y="61"/>
                  </a:lnTo>
                  <a:lnTo>
                    <a:pt x="12" y="52"/>
                  </a:lnTo>
                  <a:lnTo>
                    <a:pt x="12" y="43"/>
                  </a:lnTo>
                  <a:lnTo>
                    <a:pt x="17" y="52"/>
                  </a:lnTo>
                  <a:lnTo>
                    <a:pt x="17" y="35"/>
                  </a:lnTo>
                  <a:lnTo>
                    <a:pt x="23" y="35"/>
                  </a:lnTo>
                  <a:lnTo>
                    <a:pt x="40" y="26"/>
                  </a:lnTo>
                  <a:lnTo>
                    <a:pt x="46" y="43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13" name="Freeform 193"/>
            <p:cNvSpPr>
              <a:spLocks/>
            </p:cNvSpPr>
            <p:nvPr/>
          </p:nvSpPr>
          <p:spPr bwMode="auto">
            <a:xfrm>
              <a:off x="1426" y="3199"/>
              <a:ext cx="23" cy="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6"/>
                </a:cxn>
                <a:cxn ang="0">
                  <a:pos x="6" y="34"/>
                </a:cxn>
                <a:cxn ang="0">
                  <a:pos x="12" y="34"/>
                </a:cxn>
                <a:cxn ang="0">
                  <a:pos x="18" y="34"/>
                </a:cxn>
                <a:cxn ang="0">
                  <a:pos x="23" y="26"/>
                </a:cxn>
                <a:cxn ang="0">
                  <a:pos x="23" y="17"/>
                </a:cxn>
                <a:cxn ang="0">
                  <a:pos x="12" y="26"/>
                </a:cxn>
                <a:cxn ang="0">
                  <a:pos x="0" y="17"/>
                </a:cxn>
                <a:cxn ang="0">
                  <a:pos x="0" y="0"/>
                </a:cxn>
              </a:cxnLst>
              <a:rect l="0" t="0" r="r" b="b"/>
              <a:pathLst>
                <a:path w="23" h="34">
                  <a:moveTo>
                    <a:pt x="0" y="0"/>
                  </a:moveTo>
                  <a:lnTo>
                    <a:pt x="0" y="26"/>
                  </a:lnTo>
                  <a:lnTo>
                    <a:pt x="6" y="34"/>
                  </a:lnTo>
                  <a:lnTo>
                    <a:pt x="12" y="34"/>
                  </a:lnTo>
                  <a:lnTo>
                    <a:pt x="18" y="34"/>
                  </a:lnTo>
                  <a:lnTo>
                    <a:pt x="23" y="26"/>
                  </a:lnTo>
                  <a:lnTo>
                    <a:pt x="23" y="17"/>
                  </a:lnTo>
                  <a:lnTo>
                    <a:pt x="12" y="26"/>
                  </a:lnTo>
                  <a:lnTo>
                    <a:pt x="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14" name="Freeform 194"/>
            <p:cNvSpPr>
              <a:spLocks/>
            </p:cNvSpPr>
            <p:nvPr/>
          </p:nvSpPr>
          <p:spPr bwMode="auto">
            <a:xfrm>
              <a:off x="1392" y="3216"/>
              <a:ext cx="86" cy="138"/>
            </a:xfrm>
            <a:custGeom>
              <a:avLst/>
              <a:gdLst/>
              <a:ahLst/>
              <a:cxnLst>
                <a:cxn ang="0">
                  <a:pos x="34" y="9"/>
                </a:cxn>
                <a:cxn ang="0">
                  <a:pos x="17" y="17"/>
                </a:cxn>
                <a:cxn ang="0">
                  <a:pos x="12" y="26"/>
                </a:cxn>
                <a:cxn ang="0">
                  <a:pos x="6" y="52"/>
                </a:cxn>
                <a:cxn ang="0">
                  <a:pos x="0" y="78"/>
                </a:cxn>
                <a:cxn ang="0">
                  <a:pos x="12" y="86"/>
                </a:cxn>
                <a:cxn ang="0">
                  <a:pos x="17" y="86"/>
                </a:cxn>
                <a:cxn ang="0">
                  <a:pos x="23" y="69"/>
                </a:cxn>
                <a:cxn ang="0">
                  <a:pos x="23" y="130"/>
                </a:cxn>
                <a:cxn ang="0">
                  <a:pos x="40" y="138"/>
                </a:cxn>
                <a:cxn ang="0">
                  <a:pos x="57" y="138"/>
                </a:cxn>
                <a:cxn ang="0">
                  <a:pos x="74" y="130"/>
                </a:cxn>
                <a:cxn ang="0">
                  <a:pos x="80" y="130"/>
                </a:cxn>
                <a:cxn ang="0">
                  <a:pos x="74" y="78"/>
                </a:cxn>
                <a:cxn ang="0">
                  <a:pos x="86" y="78"/>
                </a:cxn>
                <a:cxn ang="0">
                  <a:pos x="86" y="69"/>
                </a:cxn>
                <a:cxn ang="0">
                  <a:pos x="86" y="43"/>
                </a:cxn>
                <a:cxn ang="0">
                  <a:pos x="74" y="17"/>
                </a:cxn>
                <a:cxn ang="0">
                  <a:pos x="63" y="9"/>
                </a:cxn>
                <a:cxn ang="0">
                  <a:pos x="57" y="0"/>
                </a:cxn>
                <a:cxn ang="0">
                  <a:pos x="52" y="17"/>
                </a:cxn>
                <a:cxn ang="0">
                  <a:pos x="46" y="17"/>
                </a:cxn>
                <a:cxn ang="0">
                  <a:pos x="40" y="17"/>
                </a:cxn>
                <a:cxn ang="0">
                  <a:pos x="34" y="9"/>
                </a:cxn>
              </a:cxnLst>
              <a:rect l="0" t="0" r="r" b="b"/>
              <a:pathLst>
                <a:path w="86" h="138">
                  <a:moveTo>
                    <a:pt x="34" y="9"/>
                  </a:moveTo>
                  <a:lnTo>
                    <a:pt x="17" y="17"/>
                  </a:lnTo>
                  <a:lnTo>
                    <a:pt x="12" y="26"/>
                  </a:lnTo>
                  <a:lnTo>
                    <a:pt x="6" y="52"/>
                  </a:lnTo>
                  <a:lnTo>
                    <a:pt x="0" y="78"/>
                  </a:lnTo>
                  <a:lnTo>
                    <a:pt x="12" y="86"/>
                  </a:lnTo>
                  <a:lnTo>
                    <a:pt x="17" y="86"/>
                  </a:lnTo>
                  <a:lnTo>
                    <a:pt x="23" y="69"/>
                  </a:lnTo>
                  <a:lnTo>
                    <a:pt x="23" y="130"/>
                  </a:lnTo>
                  <a:lnTo>
                    <a:pt x="40" y="138"/>
                  </a:lnTo>
                  <a:lnTo>
                    <a:pt x="57" y="138"/>
                  </a:lnTo>
                  <a:lnTo>
                    <a:pt x="74" y="130"/>
                  </a:lnTo>
                  <a:lnTo>
                    <a:pt x="80" y="130"/>
                  </a:lnTo>
                  <a:lnTo>
                    <a:pt x="74" y="78"/>
                  </a:lnTo>
                  <a:lnTo>
                    <a:pt x="86" y="78"/>
                  </a:lnTo>
                  <a:lnTo>
                    <a:pt x="86" y="69"/>
                  </a:lnTo>
                  <a:lnTo>
                    <a:pt x="86" y="43"/>
                  </a:lnTo>
                  <a:lnTo>
                    <a:pt x="74" y="17"/>
                  </a:lnTo>
                  <a:lnTo>
                    <a:pt x="63" y="9"/>
                  </a:lnTo>
                  <a:lnTo>
                    <a:pt x="57" y="0"/>
                  </a:lnTo>
                  <a:lnTo>
                    <a:pt x="52" y="17"/>
                  </a:lnTo>
                  <a:lnTo>
                    <a:pt x="46" y="17"/>
                  </a:lnTo>
                  <a:lnTo>
                    <a:pt x="40" y="17"/>
                  </a:lnTo>
                  <a:lnTo>
                    <a:pt x="34" y="9"/>
                  </a:lnTo>
                  <a:close/>
                </a:path>
              </a:pathLst>
            </a:cu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15" name="Line 195"/>
            <p:cNvSpPr>
              <a:spLocks noChangeShapeType="1"/>
            </p:cNvSpPr>
            <p:nvPr/>
          </p:nvSpPr>
          <p:spPr bwMode="auto">
            <a:xfrm flipV="1">
              <a:off x="1466" y="3268"/>
              <a:ext cx="1" cy="2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16" name="Freeform 196"/>
            <p:cNvSpPr>
              <a:spLocks/>
            </p:cNvSpPr>
            <p:nvPr/>
          </p:nvSpPr>
          <p:spPr bwMode="auto">
            <a:xfrm>
              <a:off x="1398" y="3302"/>
              <a:ext cx="23" cy="7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26"/>
                </a:cxn>
                <a:cxn ang="0">
                  <a:pos x="23" y="52"/>
                </a:cxn>
                <a:cxn ang="0">
                  <a:pos x="17" y="70"/>
                </a:cxn>
                <a:cxn ang="0">
                  <a:pos x="0" y="26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1" y="0"/>
                </a:cxn>
              </a:cxnLst>
              <a:rect l="0" t="0" r="r" b="b"/>
              <a:pathLst>
                <a:path w="23" h="70">
                  <a:moveTo>
                    <a:pt x="11" y="0"/>
                  </a:moveTo>
                  <a:lnTo>
                    <a:pt x="11" y="26"/>
                  </a:lnTo>
                  <a:lnTo>
                    <a:pt x="23" y="52"/>
                  </a:lnTo>
                  <a:lnTo>
                    <a:pt x="17" y="70"/>
                  </a:lnTo>
                  <a:lnTo>
                    <a:pt x="0" y="26"/>
                  </a:lnTo>
                  <a:lnTo>
                    <a:pt x="0" y="0"/>
                  </a:lnTo>
                  <a:lnTo>
                    <a:pt x="6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17" name="Freeform 197"/>
            <p:cNvSpPr>
              <a:spLocks/>
            </p:cNvSpPr>
            <p:nvPr/>
          </p:nvSpPr>
          <p:spPr bwMode="auto">
            <a:xfrm>
              <a:off x="1466" y="3285"/>
              <a:ext cx="12" cy="78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2" y="35"/>
                </a:cxn>
                <a:cxn ang="0">
                  <a:pos x="6" y="78"/>
                </a:cxn>
                <a:cxn ang="0">
                  <a:pos x="0" y="61"/>
                </a:cxn>
                <a:cxn ang="0">
                  <a:pos x="6" y="61"/>
                </a:cxn>
                <a:cxn ang="0">
                  <a:pos x="0" y="9"/>
                </a:cxn>
                <a:cxn ang="0">
                  <a:pos x="12" y="9"/>
                </a:cxn>
                <a:cxn ang="0">
                  <a:pos x="12" y="0"/>
                </a:cxn>
              </a:cxnLst>
              <a:rect l="0" t="0" r="r" b="b"/>
              <a:pathLst>
                <a:path w="12" h="78">
                  <a:moveTo>
                    <a:pt x="12" y="0"/>
                  </a:moveTo>
                  <a:lnTo>
                    <a:pt x="12" y="35"/>
                  </a:lnTo>
                  <a:lnTo>
                    <a:pt x="6" y="78"/>
                  </a:lnTo>
                  <a:lnTo>
                    <a:pt x="0" y="61"/>
                  </a:lnTo>
                  <a:lnTo>
                    <a:pt x="6" y="61"/>
                  </a:lnTo>
                  <a:lnTo>
                    <a:pt x="0" y="9"/>
                  </a:lnTo>
                  <a:lnTo>
                    <a:pt x="12" y="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18" name="Freeform 198"/>
            <p:cNvSpPr>
              <a:spLocks/>
            </p:cNvSpPr>
            <p:nvPr/>
          </p:nvSpPr>
          <p:spPr bwMode="auto">
            <a:xfrm>
              <a:off x="1574" y="3510"/>
              <a:ext cx="63" cy="35"/>
            </a:xfrm>
            <a:custGeom>
              <a:avLst/>
              <a:gdLst/>
              <a:ahLst/>
              <a:cxnLst>
                <a:cxn ang="0">
                  <a:pos x="6" y="9"/>
                </a:cxn>
                <a:cxn ang="0">
                  <a:pos x="0" y="17"/>
                </a:cxn>
                <a:cxn ang="0">
                  <a:pos x="0" y="26"/>
                </a:cxn>
                <a:cxn ang="0">
                  <a:pos x="11" y="26"/>
                </a:cxn>
                <a:cxn ang="0">
                  <a:pos x="17" y="35"/>
                </a:cxn>
                <a:cxn ang="0">
                  <a:pos x="28" y="26"/>
                </a:cxn>
                <a:cxn ang="0">
                  <a:pos x="34" y="26"/>
                </a:cxn>
                <a:cxn ang="0">
                  <a:pos x="40" y="26"/>
                </a:cxn>
                <a:cxn ang="0">
                  <a:pos x="46" y="26"/>
                </a:cxn>
                <a:cxn ang="0">
                  <a:pos x="57" y="26"/>
                </a:cxn>
                <a:cxn ang="0">
                  <a:pos x="63" y="17"/>
                </a:cxn>
                <a:cxn ang="0">
                  <a:pos x="57" y="9"/>
                </a:cxn>
                <a:cxn ang="0">
                  <a:pos x="51" y="9"/>
                </a:cxn>
                <a:cxn ang="0">
                  <a:pos x="46" y="0"/>
                </a:cxn>
                <a:cxn ang="0">
                  <a:pos x="40" y="0"/>
                </a:cxn>
                <a:cxn ang="0">
                  <a:pos x="34" y="0"/>
                </a:cxn>
                <a:cxn ang="0">
                  <a:pos x="23" y="0"/>
                </a:cxn>
                <a:cxn ang="0">
                  <a:pos x="17" y="0"/>
                </a:cxn>
                <a:cxn ang="0">
                  <a:pos x="11" y="9"/>
                </a:cxn>
                <a:cxn ang="0">
                  <a:pos x="6" y="9"/>
                </a:cxn>
              </a:cxnLst>
              <a:rect l="0" t="0" r="r" b="b"/>
              <a:pathLst>
                <a:path w="63" h="35">
                  <a:moveTo>
                    <a:pt x="6" y="9"/>
                  </a:moveTo>
                  <a:lnTo>
                    <a:pt x="0" y="17"/>
                  </a:lnTo>
                  <a:lnTo>
                    <a:pt x="0" y="26"/>
                  </a:lnTo>
                  <a:lnTo>
                    <a:pt x="11" y="26"/>
                  </a:lnTo>
                  <a:lnTo>
                    <a:pt x="17" y="35"/>
                  </a:lnTo>
                  <a:lnTo>
                    <a:pt x="28" y="26"/>
                  </a:lnTo>
                  <a:lnTo>
                    <a:pt x="34" y="26"/>
                  </a:lnTo>
                  <a:lnTo>
                    <a:pt x="40" y="26"/>
                  </a:lnTo>
                  <a:lnTo>
                    <a:pt x="46" y="26"/>
                  </a:lnTo>
                  <a:lnTo>
                    <a:pt x="57" y="26"/>
                  </a:lnTo>
                  <a:lnTo>
                    <a:pt x="63" y="17"/>
                  </a:lnTo>
                  <a:lnTo>
                    <a:pt x="57" y="9"/>
                  </a:lnTo>
                  <a:lnTo>
                    <a:pt x="51" y="9"/>
                  </a:lnTo>
                  <a:lnTo>
                    <a:pt x="46" y="0"/>
                  </a:lnTo>
                  <a:lnTo>
                    <a:pt x="40" y="0"/>
                  </a:lnTo>
                  <a:lnTo>
                    <a:pt x="34" y="0"/>
                  </a:lnTo>
                  <a:lnTo>
                    <a:pt x="23" y="0"/>
                  </a:lnTo>
                  <a:lnTo>
                    <a:pt x="17" y="0"/>
                  </a:lnTo>
                  <a:lnTo>
                    <a:pt x="11" y="9"/>
                  </a:lnTo>
                  <a:lnTo>
                    <a:pt x="6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19" name="Freeform 199"/>
            <p:cNvSpPr>
              <a:spLocks/>
            </p:cNvSpPr>
            <p:nvPr/>
          </p:nvSpPr>
          <p:spPr bwMode="auto">
            <a:xfrm>
              <a:off x="1597" y="3510"/>
              <a:ext cx="11" cy="26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11" y="17"/>
                </a:cxn>
                <a:cxn ang="0">
                  <a:pos x="5" y="9"/>
                </a:cxn>
                <a:cxn ang="0">
                  <a:pos x="0" y="9"/>
                </a:cxn>
                <a:cxn ang="0">
                  <a:pos x="0" y="0"/>
                </a:cxn>
                <a:cxn ang="0">
                  <a:pos x="11" y="26"/>
                </a:cxn>
              </a:cxnLst>
              <a:rect l="0" t="0" r="r" b="b"/>
              <a:pathLst>
                <a:path w="11" h="26">
                  <a:moveTo>
                    <a:pt x="11" y="26"/>
                  </a:moveTo>
                  <a:lnTo>
                    <a:pt x="11" y="17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1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20" name="Freeform 200"/>
            <p:cNvSpPr>
              <a:spLocks/>
            </p:cNvSpPr>
            <p:nvPr/>
          </p:nvSpPr>
          <p:spPr bwMode="auto">
            <a:xfrm>
              <a:off x="1597" y="3510"/>
              <a:ext cx="11" cy="26"/>
            </a:xfrm>
            <a:custGeom>
              <a:avLst/>
              <a:gdLst/>
              <a:ahLst/>
              <a:cxnLst>
                <a:cxn ang="0">
                  <a:pos x="11" y="26"/>
                </a:cxn>
                <a:cxn ang="0">
                  <a:pos x="11" y="17"/>
                </a:cxn>
                <a:cxn ang="0">
                  <a:pos x="5" y="9"/>
                </a:cxn>
                <a:cxn ang="0">
                  <a:pos x="0" y="9"/>
                </a:cxn>
                <a:cxn ang="0">
                  <a:pos x="0" y="0"/>
                </a:cxn>
              </a:cxnLst>
              <a:rect l="0" t="0" r="r" b="b"/>
              <a:pathLst>
                <a:path w="11" h="26">
                  <a:moveTo>
                    <a:pt x="11" y="26"/>
                  </a:moveTo>
                  <a:lnTo>
                    <a:pt x="11" y="17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21" name="Freeform 201"/>
            <p:cNvSpPr>
              <a:spLocks/>
            </p:cNvSpPr>
            <p:nvPr/>
          </p:nvSpPr>
          <p:spPr bwMode="auto">
            <a:xfrm>
              <a:off x="1568" y="3372"/>
              <a:ext cx="52" cy="1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6"/>
                </a:cxn>
                <a:cxn ang="0">
                  <a:pos x="6" y="43"/>
                </a:cxn>
                <a:cxn ang="0">
                  <a:pos x="6" y="103"/>
                </a:cxn>
                <a:cxn ang="0">
                  <a:pos x="6" y="138"/>
                </a:cxn>
                <a:cxn ang="0">
                  <a:pos x="12" y="147"/>
                </a:cxn>
                <a:cxn ang="0">
                  <a:pos x="17" y="147"/>
                </a:cxn>
                <a:cxn ang="0">
                  <a:pos x="23" y="138"/>
                </a:cxn>
                <a:cxn ang="0">
                  <a:pos x="29" y="138"/>
                </a:cxn>
                <a:cxn ang="0">
                  <a:pos x="40" y="147"/>
                </a:cxn>
                <a:cxn ang="0">
                  <a:pos x="46" y="138"/>
                </a:cxn>
                <a:cxn ang="0">
                  <a:pos x="52" y="129"/>
                </a:cxn>
                <a:cxn ang="0">
                  <a:pos x="52" y="95"/>
                </a:cxn>
                <a:cxn ang="0">
                  <a:pos x="52" y="77"/>
                </a:cxn>
                <a:cxn ang="0">
                  <a:pos x="46" y="0"/>
                </a:cxn>
                <a:cxn ang="0">
                  <a:pos x="46" y="8"/>
                </a:cxn>
                <a:cxn ang="0">
                  <a:pos x="29" y="8"/>
                </a:cxn>
                <a:cxn ang="0">
                  <a:pos x="17" y="8"/>
                </a:cxn>
                <a:cxn ang="0">
                  <a:pos x="0" y="0"/>
                </a:cxn>
              </a:cxnLst>
              <a:rect l="0" t="0" r="r" b="b"/>
              <a:pathLst>
                <a:path w="52" h="147">
                  <a:moveTo>
                    <a:pt x="0" y="0"/>
                  </a:moveTo>
                  <a:lnTo>
                    <a:pt x="0" y="26"/>
                  </a:lnTo>
                  <a:lnTo>
                    <a:pt x="6" y="43"/>
                  </a:lnTo>
                  <a:lnTo>
                    <a:pt x="6" y="103"/>
                  </a:lnTo>
                  <a:lnTo>
                    <a:pt x="6" y="138"/>
                  </a:lnTo>
                  <a:lnTo>
                    <a:pt x="12" y="147"/>
                  </a:lnTo>
                  <a:lnTo>
                    <a:pt x="17" y="147"/>
                  </a:lnTo>
                  <a:lnTo>
                    <a:pt x="23" y="138"/>
                  </a:lnTo>
                  <a:lnTo>
                    <a:pt x="29" y="138"/>
                  </a:lnTo>
                  <a:lnTo>
                    <a:pt x="40" y="147"/>
                  </a:lnTo>
                  <a:lnTo>
                    <a:pt x="46" y="138"/>
                  </a:lnTo>
                  <a:lnTo>
                    <a:pt x="52" y="129"/>
                  </a:lnTo>
                  <a:lnTo>
                    <a:pt x="52" y="95"/>
                  </a:lnTo>
                  <a:lnTo>
                    <a:pt x="52" y="77"/>
                  </a:lnTo>
                  <a:lnTo>
                    <a:pt x="46" y="0"/>
                  </a:lnTo>
                  <a:lnTo>
                    <a:pt x="46" y="8"/>
                  </a:lnTo>
                  <a:lnTo>
                    <a:pt x="29" y="8"/>
                  </a:lnTo>
                  <a:lnTo>
                    <a:pt x="17" y="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22" name="Freeform 202"/>
            <p:cNvSpPr>
              <a:spLocks/>
            </p:cNvSpPr>
            <p:nvPr/>
          </p:nvSpPr>
          <p:spPr bwMode="auto">
            <a:xfrm>
              <a:off x="1597" y="3415"/>
              <a:ext cx="5" cy="95"/>
            </a:xfrm>
            <a:custGeom>
              <a:avLst/>
              <a:gdLst/>
              <a:ahLst/>
              <a:cxnLst>
                <a:cxn ang="0">
                  <a:pos x="0" y="95"/>
                </a:cxn>
                <a:cxn ang="0">
                  <a:pos x="5" y="34"/>
                </a:cxn>
                <a:cxn ang="0">
                  <a:pos x="5" y="0"/>
                </a:cxn>
              </a:cxnLst>
              <a:rect l="0" t="0" r="r" b="b"/>
              <a:pathLst>
                <a:path w="5" h="95">
                  <a:moveTo>
                    <a:pt x="0" y="95"/>
                  </a:moveTo>
                  <a:lnTo>
                    <a:pt x="5" y="34"/>
                  </a:lnTo>
                  <a:lnTo>
                    <a:pt x="5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23" name="Freeform 203"/>
            <p:cNvSpPr>
              <a:spLocks/>
            </p:cNvSpPr>
            <p:nvPr/>
          </p:nvSpPr>
          <p:spPr bwMode="auto">
            <a:xfrm>
              <a:off x="1574" y="3225"/>
              <a:ext cx="28" cy="52"/>
            </a:xfrm>
            <a:custGeom>
              <a:avLst/>
              <a:gdLst/>
              <a:ahLst/>
              <a:cxnLst>
                <a:cxn ang="0">
                  <a:pos x="6" y="17"/>
                </a:cxn>
                <a:cxn ang="0">
                  <a:pos x="6" y="17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6" y="34"/>
                </a:cxn>
                <a:cxn ang="0">
                  <a:pos x="6" y="43"/>
                </a:cxn>
                <a:cxn ang="0">
                  <a:pos x="17" y="52"/>
                </a:cxn>
                <a:cxn ang="0">
                  <a:pos x="28" y="52"/>
                </a:cxn>
                <a:cxn ang="0">
                  <a:pos x="28" y="43"/>
                </a:cxn>
                <a:cxn ang="0">
                  <a:pos x="28" y="34"/>
                </a:cxn>
                <a:cxn ang="0">
                  <a:pos x="28" y="17"/>
                </a:cxn>
                <a:cxn ang="0">
                  <a:pos x="28" y="0"/>
                </a:cxn>
                <a:cxn ang="0">
                  <a:pos x="11" y="8"/>
                </a:cxn>
                <a:cxn ang="0">
                  <a:pos x="6" y="8"/>
                </a:cxn>
                <a:cxn ang="0">
                  <a:pos x="6" y="17"/>
                </a:cxn>
              </a:cxnLst>
              <a:rect l="0" t="0" r="r" b="b"/>
              <a:pathLst>
                <a:path w="28" h="52">
                  <a:moveTo>
                    <a:pt x="6" y="17"/>
                  </a:moveTo>
                  <a:lnTo>
                    <a:pt x="6" y="17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6" y="34"/>
                  </a:lnTo>
                  <a:lnTo>
                    <a:pt x="6" y="43"/>
                  </a:lnTo>
                  <a:lnTo>
                    <a:pt x="17" y="52"/>
                  </a:lnTo>
                  <a:lnTo>
                    <a:pt x="28" y="52"/>
                  </a:lnTo>
                  <a:lnTo>
                    <a:pt x="28" y="43"/>
                  </a:lnTo>
                  <a:lnTo>
                    <a:pt x="28" y="34"/>
                  </a:lnTo>
                  <a:lnTo>
                    <a:pt x="28" y="17"/>
                  </a:lnTo>
                  <a:lnTo>
                    <a:pt x="28" y="0"/>
                  </a:lnTo>
                  <a:lnTo>
                    <a:pt x="11" y="8"/>
                  </a:lnTo>
                  <a:lnTo>
                    <a:pt x="6" y="8"/>
                  </a:lnTo>
                  <a:lnTo>
                    <a:pt x="6" y="17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24" name="Freeform 204"/>
            <p:cNvSpPr>
              <a:spLocks/>
            </p:cNvSpPr>
            <p:nvPr/>
          </p:nvSpPr>
          <p:spPr bwMode="auto">
            <a:xfrm>
              <a:off x="1568" y="3207"/>
              <a:ext cx="40" cy="44"/>
            </a:xfrm>
            <a:custGeom>
              <a:avLst/>
              <a:gdLst/>
              <a:ahLst/>
              <a:cxnLst>
                <a:cxn ang="0">
                  <a:pos x="34" y="35"/>
                </a:cxn>
                <a:cxn ang="0">
                  <a:pos x="40" y="26"/>
                </a:cxn>
                <a:cxn ang="0">
                  <a:pos x="40" y="18"/>
                </a:cxn>
                <a:cxn ang="0">
                  <a:pos x="34" y="9"/>
                </a:cxn>
                <a:cxn ang="0">
                  <a:pos x="29" y="0"/>
                </a:cxn>
                <a:cxn ang="0">
                  <a:pos x="17" y="0"/>
                </a:cxn>
                <a:cxn ang="0">
                  <a:pos x="12" y="0"/>
                </a:cxn>
                <a:cxn ang="0">
                  <a:pos x="6" y="9"/>
                </a:cxn>
                <a:cxn ang="0">
                  <a:pos x="6" y="0"/>
                </a:cxn>
                <a:cxn ang="0">
                  <a:pos x="6" y="9"/>
                </a:cxn>
                <a:cxn ang="0">
                  <a:pos x="0" y="9"/>
                </a:cxn>
                <a:cxn ang="0">
                  <a:pos x="6" y="9"/>
                </a:cxn>
                <a:cxn ang="0">
                  <a:pos x="0" y="18"/>
                </a:cxn>
                <a:cxn ang="0">
                  <a:pos x="0" y="35"/>
                </a:cxn>
                <a:cxn ang="0">
                  <a:pos x="6" y="44"/>
                </a:cxn>
                <a:cxn ang="0">
                  <a:pos x="6" y="44"/>
                </a:cxn>
                <a:cxn ang="0">
                  <a:pos x="12" y="35"/>
                </a:cxn>
                <a:cxn ang="0">
                  <a:pos x="12" y="35"/>
                </a:cxn>
                <a:cxn ang="0">
                  <a:pos x="12" y="26"/>
                </a:cxn>
                <a:cxn ang="0">
                  <a:pos x="17" y="26"/>
                </a:cxn>
                <a:cxn ang="0">
                  <a:pos x="34" y="18"/>
                </a:cxn>
                <a:cxn ang="0">
                  <a:pos x="34" y="35"/>
                </a:cxn>
              </a:cxnLst>
              <a:rect l="0" t="0" r="r" b="b"/>
              <a:pathLst>
                <a:path w="40" h="44">
                  <a:moveTo>
                    <a:pt x="34" y="35"/>
                  </a:moveTo>
                  <a:lnTo>
                    <a:pt x="40" y="26"/>
                  </a:lnTo>
                  <a:lnTo>
                    <a:pt x="40" y="18"/>
                  </a:lnTo>
                  <a:lnTo>
                    <a:pt x="34" y="9"/>
                  </a:lnTo>
                  <a:lnTo>
                    <a:pt x="29" y="0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6" y="9"/>
                  </a:lnTo>
                  <a:lnTo>
                    <a:pt x="6" y="0"/>
                  </a:lnTo>
                  <a:lnTo>
                    <a:pt x="6" y="9"/>
                  </a:lnTo>
                  <a:lnTo>
                    <a:pt x="0" y="9"/>
                  </a:lnTo>
                  <a:lnTo>
                    <a:pt x="6" y="9"/>
                  </a:lnTo>
                  <a:lnTo>
                    <a:pt x="0" y="18"/>
                  </a:lnTo>
                  <a:lnTo>
                    <a:pt x="0" y="35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2" y="26"/>
                  </a:lnTo>
                  <a:lnTo>
                    <a:pt x="17" y="26"/>
                  </a:lnTo>
                  <a:lnTo>
                    <a:pt x="34" y="18"/>
                  </a:lnTo>
                  <a:lnTo>
                    <a:pt x="34" y="35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25" name="Freeform 205"/>
            <p:cNvSpPr>
              <a:spLocks/>
            </p:cNvSpPr>
            <p:nvPr/>
          </p:nvSpPr>
          <p:spPr bwMode="auto">
            <a:xfrm>
              <a:off x="1580" y="3259"/>
              <a:ext cx="17" cy="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"/>
                </a:cxn>
                <a:cxn ang="0">
                  <a:pos x="5" y="26"/>
                </a:cxn>
                <a:cxn ang="0">
                  <a:pos x="11" y="26"/>
                </a:cxn>
                <a:cxn ang="0">
                  <a:pos x="17" y="26"/>
                </a:cxn>
                <a:cxn ang="0">
                  <a:pos x="17" y="18"/>
                </a:cxn>
                <a:cxn ang="0">
                  <a:pos x="17" y="18"/>
                </a:cxn>
                <a:cxn ang="0">
                  <a:pos x="11" y="18"/>
                </a:cxn>
                <a:cxn ang="0">
                  <a:pos x="0" y="9"/>
                </a:cxn>
                <a:cxn ang="0">
                  <a:pos x="0" y="0"/>
                </a:cxn>
              </a:cxnLst>
              <a:rect l="0" t="0" r="r" b="b"/>
              <a:pathLst>
                <a:path w="17" h="26">
                  <a:moveTo>
                    <a:pt x="0" y="0"/>
                  </a:moveTo>
                  <a:lnTo>
                    <a:pt x="0" y="18"/>
                  </a:lnTo>
                  <a:lnTo>
                    <a:pt x="5" y="26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17" y="18"/>
                  </a:lnTo>
                  <a:lnTo>
                    <a:pt x="17" y="18"/>
                  </a:lnTo>
                  <a:lnTo>
                    <a:pt x="11" y="18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26" name="Freeform 206"/>
            <p:cNvSpPr>
              <a:spLocks/>
            </p:cNvSpPr>
            <p:nvPr/>
          </p:nvSpPr>
          <p:spPr bwMode="auto">
            <a:xfrm>
              <a:off x="1557" y="3277"/>
              <a:ext cx="68" cy="103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11" y="8"/>
                </a:cxn>
                <a:cxn ang="0">
                  <a:pos x="6" y="17"/>
                </a:cxn>
                <a:cxn ang="0">
                  <a:pos x="0" y="34"/>
                </a:cxn>
                <a:cxn ang="0">
                  <a:pos x="0" y="60"/>
                </a:cxn>
                <a:cxn ang="0">
                  <a:pos x="6" y="69"/>
                </a:cxn>
                <a:cxn ang="0">
                  <a:pos x="11" y="60"/>
                </a:cxn>
                <a:cxn ang="0">
                  <a:pos x="11" y="51"/>
                </a:cxn>
                <a:cxn ang="0">
                  <a:pos x="11" y="95"/>
                </a:cxn>
                <a:cxn ang="0">
                  <a:pos x="28" y="103"/>
                </a:cxn>
                <a:cxn ang="0">
                  <a:pos x="40" y="103"/>
                </a:cxn>
                <a:cxn ang="0">
                  <a:pos x="57" y="103"/>
                </a:cxn>
                <a:cxn ang="0">
                  <a:pos x="63" y="95"/>
                </a:cxn>
                <a:cxn ang="0">
                  <a:pos x="57" y="51"/>
                </a:cxn>
                <a:cxn ang="0">
                  <a:pos x="63" y="51"/>
                </a:cxn>
                <a:cxn ang="0">
                  <a:pos x="68" y="51"/>
                </a:cxn>
                <a:cxn ang="0">
                  <a:pos x="68" y="25"/>
                </a:cxn>
                <a:cxn ang="0">
                  <a:pos x="57" y="8"/>
                </a:cxn>
                <a:cxn ang="0">
                  <a:pos x="51" y="0"/>
                </a:cxn>
                <a:cxn ang="0">
                  <a:pos x="40" y="0"/>
                </a:cxn>
                <a:cxn ang="0">
                  <a:pos x="40" y="8"/>
                </a:cxn>
                <a:cxn ang="0">
                  <a:pos x="34" y="8"/>
                </a:cxn>
                <a:cxn ang="0">
                  <a:pos x="28" y="8"/>
                </a:cxn>
                <a:cxn ang="0">
                  <a:pos x="23" y="0"/>
                </a:cxn>
              </a:cxnLst>
              <a:rect l="0" t="0" r="r" b="b"/>
              <a:pathLst>
                <a:path w="68" h="103">
                  <a:moveTo>
                    <a:pt x="23" y="0"/>
                  </a:moveTo>
                  <a:lnTo>
                    <a:pt x="11" y="8"/>
                  </a:lnTo>
                  <a:lnTo>
                    <a:pt x="6" y="17"/>
                  </a:lnTo>
                  <a:lnTo>
                    <a:pt x="0" y="34"/>
                  </a:lnTo>
                  <a:lnTo>
                    <a:pt x="0" y="60"/>
                  </a:lnTo>
                  <a:lnTo>
                    <a:pt x="6" y="69"/>
                  </a:lnTo>
                  <a:lnTo>
                    <a:pt x="11" y="60"/>
                  </a:lnTo>
                  <a:lnTo>
                    <a:pt x="11" y="51"/>
                  </a:lnTo>
                  <a:lnTo>
                    <a:pt x="11" y="95"/>
                  </a:lnTo>
                  <a:lnTo>
                    <a:pt x="28" y="103"/>
                  </a:lnTo>
                  <a:lnTo>
                    <a:pt x="40" y="103"/>
                  </a:lnTo>
                  <a:lnTo>
                    <a:pt x="57" y="103"/>
                  </a:lnTo>
                  <a:lnTo>
                    <a:pt x="63" y="95"/>
                  </a:lnTo>
                  <a:lnTo>
                    <a:pt x="57" y="51"/>
                  </a:lnTo>
                  <a:lnTo>
                    <a:pt x="63" y="51"/>
                  </a:lnTo>
                  <a:lnTo>
                    <a:pt x="68" y="51"/>
                  </a:lnTo>
                  <a:lnTo>
                    <a:pt x="68" y="25"/>
                  </a:lnTo>
                  <a:lnTo>
                    <a:pt x="57" y="8"/>
                  </a:lnTo>
                  <a:lnTo>
                    <a:pt x="51" y="0"/>
                  </a:lnTo>
                  <a:lnTo>
                    <a:pt x="40" y="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28" y="8"/>
                  </a:lnTo>
                  <a:lnTo>
                    <a:pt x="23" y="0"/>
                  </a:lnTo>
                  <a:close/>
                </a:path>
              </a:pathLst>
            </a:cu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27" name="Line 207"/>
            <p:cNvSpPr>
              <a:spLocks noChangeShapeType="1"/>
            </p:cNvSpPr>
            <p:nvPr/>
          </p:nvSpPr>
          <p:spPr bwMode="auto">
            <a:xfrm flipV="1">
              <a:off x="1614" y="3320"/>
              <a:ext cx="1" cy="8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28" name="Freeform 208"/>
            <p:cNvSpPr>
              <a:spLocks/>
            </p:cNvSpPr>
            <p:nvPr/>
          </p:nvSpPr>
          <p:spPr bwMode="auto">
            <a:xfrm>
              <a:off x="1557" y="3337"/>
              <a:ext cx="23" cy="61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26"/>
                </a:cxn>
                <a:cxn ang="0">
                  <a:pos x="23" y="52"/>
                </a:cxn>
                <a:cxn ang="0">
                  <a:pos x="17" y="61"/>
                </a:cxn>
                <a:cxn ang="0">
                  <a:pos x="0" y="26"/>
                </a:cxn>
                <a:cxn ang="0">
                  <a:pos x="0" y="0"/>
                </a:cxn>
                <a:cxn ang="0">
                  <a:pos x="6" y="9"/>
                </a:cxn>
                <a:cxn ang="0">
                  <a:pos x="11" y="0"/>
                </a:cxn>
              </a:cxnLst>
              <a:rect l="0" t="0" r="r" b="b"/>
              <a:pathLst>
                <a:path w="23" h="61">
                  <a:moveTo>
                    <a:pt x="11" y="0"/>
                  </a:moveTo>
                  <a:lnTo>
                    <a:pt x="11" y="26"/>
                  </a:lnTo>
                  <a:lnTo>
                    <a:pt x="23" y="52"/>
                  </a:lnTo>
                  <a:lnTo>
                    <a:pt x="17" y="61"/>
                  </a:lnTo>
                  <a:lnTo>
                    <a:pt x="0" y="26"/>
                  </a:lnTo>
                  <a:lnTo>
                    <a:pt x="0" y="0"/>
                  </a:lnTo>
                  <a:lnTo>
                    <a:pt x="6" y="9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729" name="Freeform 209"/>
            <p:cNvSpPr>
              <a:spLocks/>
            </p:cNvSpPr>
            <p:nvPr/>
          </p:nvSpPr>
          <p:spPr bwMode="auto">
            <a:xfrm>
              <a:off x="1614" y="3328"/>
              <a:ext cx="11" cy="61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26"/>
                </a:cxn>
                <a:cxn ang="0">
                  <a:pos x="0" y="61"/>
                </a:cxn>
                <a:cxn ang="0">
                  <a:pos x="0" y="52"/>
                </a:cxn>
                <a:cxn ang="0">
                  <a:pos x="6" y="44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1" y="0"/>
                </a:cxn>
              </a:cxnLst>
              <a:rect l="0" t="0" r="r" b="b"/>
              <a:pathLst>
                <a:path w="11" h="61">
                  <a:moveTo>
                    <a:pt x="11" y="0"/>
                  </a:moveTo>
                  <a:lnTo>
                    <a:pt x="11" y="26"/>
                  </a:lnTo>
                  <a:lnTo>
                    <a:pt x="0" y="61"/>
                  </a:lnTo>
                  <a:lnTo>
                    <a:pt x="0" y="52"/>
                  </a:lnTo>
                  <a:lnTo>
                    <a:pt x="6" y="44"/>
                  </a:lnTo>
                  <a:lnTo>
                    <a:pt x="0" y="0"/>
                  </a:lnTo>
                  <a:lnTo>
                    <a:pt x="6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Queue Applications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Real life examples</a:t>
            </a:r>
          </a:p>
          <a:p>
            <a:pPr lvl="1"/>
            <a:r>
              <a:rPr lang="en-US"/>
              <a:t>Waiting in line</a:t>
            </a:r>
          </a:p>
          <a:p>
            <a:pPr lvl="1"/>
            <a:r>
              <a:rPr lang="en-US"/>
              <a:t>Waiting on hold for tech support</a:t>
            </a:r>
          </a:p>
          <a:p>
            <a:r>
              <a:rPr lang="en-US"/>
              <a:t>Applications related to Computer Science</a:t>
            </a:r>
          </a:p>
          <a:p>
            <a:pPr lvl="1"/>
            <a:r>
              <a:rPr lang="en-US"/>
              <a:t>Threads</a:t>
            </a:r>
          </a:p>
          <a:p>
            <a:pPr lvl="1"/>
            <a:r>
              <a:rPr lang="en-US"/>
              <a:t>Job scheduling (e.g. Round-Robin algorithm for CPU allocation)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ChangeArrowheads="1"/>
          </p:cNvSpPr>
          <p:nvPr/>
        </p:nvSpPr>
        <p:spPr bwMode="auto">
          <a:xfrm>
            <a:off x="1219200" y="2260600"/>
            <a:ext cx="6096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zh-TW" altLang="zh-TW">
              <a:ea typeface="新細明體" pitchFamily="18" charset="-120"/>
            </a:endParaRPr>
          </a:p>
          <a:p>
            <a:pPr algn="ctr"/>
            <a:endParaRPr kumimoji="1" lang="zh-TW" altLang="zh-TW">
              <a:ea typeface="新細明體" pitchFamily="18" charset="-120"/>
            </a:endParaRPr>
          </a:p>
          <a:p>
            <a:pPr algn="ctr"/>
            <a:endParaRPr kumimoji="1" lang="zh-TW" altLang="zh-TW">
              <a:ea typeface="新細明體" pitchFamily="18" charset="-120"/>
            </a:endParaRPr>
          </a:p>
          <a:p>
            <a:pPr algn="ctr"/>
            <a:r>
              <a:rPr kumimoji="1" lang="en-US" altLang="zh-TW">
                <a:ea typeface="新細明體" pitchFamily="18" charset="-120"/>
              </a:rPr>
              <a:t>A</a:t>
            </a:r>
          </a:p>
        </p:txBody>
      </p:sp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2895600" y="2260600"/>
            <a:ext cx="6096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zh-TW" altLang="zh-TW">
              <a:ea typeface="新細明體" pitchFamily="18" charset="-120"/>
            </a:endParaRPr>
          </a:p>
          <a:p>
            <a:pPr algn="ctr"/>
            <a:endParaRPr kumimoji="1" lang="zh-TW" altLang="zh-TW">
              <a:ea typeface="新細明體" pitchFamily="18" charset="-120"/>
            </a:endParaRPr>
          </a:p>
          <a:p>
            <a:pPr algn="ctr"/>
            <a:r>
              <a:rPr kumimoji="1" lang="en-US" altLang="zh-TW">
                <a:ea typeface="新細明體" pitchFamily="18" charset="-120"/>
              </a:rPr>
              <a:t>B</a:t>
            </a:r>
          </a:p>
          <a:p>
            <a:pPr algn="ctr"/>
            <a:r>
              <a:rPr kumimoji="1" lang="en-US" altLang="zh-TW">
                <a:ea typeface="新細明體" pitchFamily="18" charset="-120"/>
              </a:rPr>
              <a:t>A</a:t>
            </a:r>
          </a:p>
        </p:txBody>
      </p:sp>
      <p:sp>
        <p:nvSpPr>
          <p:cNvPr id="239620" name="Rectangle 4"/>
          <p:cNvSpPr>
            <a:spLocks noChangeArrowheads="1"/>
          </p:cNvSpPr>
          <p:nvPr/>
        </p:nvSpPr>
        <p:spPr bwMode="auto">
          <a:xfrm>
            <a:off x="4495800" y="2260600"/>
            <a:ext cx="6096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zh-TW" altLang="zh-TW">
              <a:ea typeface="新細明體" pitchFamily="18" charset="-120"/>
            </a:endParaRPr>
          </a:p>
          <a:p>
            <a:pPr algn="ctr"/>
            <a:r>
              <a:rPr kumimoji="1" lang="en-US" altLang="zh-TW">
                <a:ea typeface="新細明體" pitchFamily="18" charset="-120"/>
              </a:rPr>
              <a:t>C</a:t>
            </a:r>
          </a:p>
          <a:p>
            <a:pPr algn="ctr"/>
            <a:r>
              <a:rPr kumimoji="1" lang="en-US" altLang="zh-TW">
                <a:ea typeface="新細明體" pitchFamily="18" charset="-120"/>
              </a:rPr>
              <a:t>B</a:t>
            </a:r>
          </a:p>
          <a:p>
            <a:pPr algn="ctr"/>
            <a:r>
              <a:rPr kumimoji="1" lang="en-US" altLang="zh-TW">
                <a:ea typeface="新細明體" pitchFamily="18" charset="-120"/>
              </a:rPr>
              <a:t>A</a:t>
            </a:r>
          </a:p>
        </p:txBody>
      </p:sp>
      <p:sp>
        <p:nvSpPr>
          <p:cNvPr id="239621" name="Rectangle 5"/>
          <p:cNvSpPr>
            <a:spLocks noChangeArrowheads="1"/>
          </p:cNvSpPr>
          <p:nvPr/>
        </p:nvSpPr>
        <p:spPr bwMode="auto">
          <a:xfrm>
            <a:off x="6019800" y="2260600"/>
            <a:ext cx="6096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>
                <a:ea typeface="新細明體" pitchFamily="18" charset="-120"/>
              </a:rPr>
              <a:t>D</a:t>
            </a:r>
          </a:p>
          <a:p>
            <a:pPr algn="ctr"/>
            <a:r>
              <a:rPr kumimoji="1" lang="en-US" altLang="zh-TW">
                <a:ea typeface="新細明體" pitchFamily="18" charset="-120"/>
              </a:rPr>
              <a:t>C</a:t>
            </a:r>
          </a:p>
          <a:p>
            <a:pPr algn="ctr"/>
            <a:r>
              <a:rPr kumimoji="1" lang="en-US" altLang="zh-TW">
                <a:ea typeface="新細明體" pitchFamily="18" charset="-120"/>
              </a:rPr>
              <a:t>B</a:t>
            </a:r>
          </a:p>
          <a:p>
            <a:pPr algn="ctr"/>
            <a:r>
              <a:rPr kumimoji="1" lang="en-US" altLang="zh-TW">
                <a:ea typeface="新細明體" pitchFamily="18" charset="-120"/>
              </a:rPr>
              <a:t>A</a:t>
            </a:r>
          </a:p>
        </p:txBody>
      </p:sp>
      <p:sp>
        <p:nvSpPr>
          <p:cNvPr id="239622" name="Rectangle 6"/>
          <p:cNvSpPr>
            <a:spLocks noChangeArrowheads="1"/>
          </p:cNvSpPr>
          <p:nvPr/>
        </p:nvSpPr>
        <p:spPr bwMode="auto">
          <a:xfrm>
            <a:off x="7543800" y="2184400"/>
            <a:ext cx="6096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zh-TW" altLang="zh-TW">
              <a:ea typeface="新細明體" pitchFamily="18" charset="-120"/>
            </a:endParaRPr>
          </a:p>
          <a:p>
            <a:pPr algn="ctr"/>
            <a:r>
              <a:rPr kumimoji="1" lang="en-US" altLang="zh-TW">
                <a:ea typeface="新細明體" pitchFamily="18" charset="-120"/>
              </a:rPr>
              <a:t>D</a:t>
            </a:r>
          </a:p>
          <a:p>
            <a:pPr algn="ctr"/>
            <a:r>
              <a:rPr kumimoji="1" lang="en-US" altLang="zh-TW">
                <a:ea typeface="新細明體" pitchFamily="18" charset="-120"/>
              </a:rPr>
              <a:t>C</a:t>
            </a:r>
          </a:p>
          <a:p>
            <a:pPr algn="ctr"/>
            <a:r>
              <a:rPr kumimoji="1" lang="en-US" altLang="zh-TW">
                <a:ea typeface="新細明體" pitchFamily="18" charset="-120"/>
              </a:rPr>
              <a:t>B</a:t>
            </a:r>
          </a:p>
        </p:txBody>
      </p:sp>
      <p:sp>
        <p:nvSpPr>
          <p:cNvPr id="239623" name="Line 7"/>
          <p:cNvSpPr>
            <a:spLocks noChangeShapeType="1"/>
          </p:cNvSpPr>
          <p:nvPr/>
        </p:nvSpPr>
        <p:spPr bwMode="auto">
          <a:xfrm flipH="1">
            <a:off x="1816100" y="347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24" name="Line 8"/>
          <p:cNvSpPr>
            <a:spLocks noChangeShapeType="1"/>
          </p:cNvSpPr>
          <p:nvPr/>
        </p:nvSpPr>
        <p:spPr bwMode="auto">
          <a:xfrm flipH="1">
            <a:off x="1790700" y="3657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25" name="Line 9"/>
          <p:cNvSpPr>
            <a:spLocks noChangeShapeType="1"/>
          </p:cNvSpPr>
          <p:nvPr/>
        </p:nvSpPr>
        <p:spPr bwMode="auto">
          <a:xfrm flipH="1">
            <a:off x="3505200" y="31623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26" name="Line 10"/>
          <p:cNvSpPr>
            <a:spLocks noChangeShapeType="1"/>
          </p:cNvSpPr>
          <p:nvPr/>
        </p:nvSpPr>
        <p:spPr bwMode="auto">
          <a:xfrm flipH="1">
            <a:off x="3505200" y="35433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27" name="Line 11"/>
          <p:cNvSpPr>
            <a:spLocks noChangeShapeType="1"/>
          </p:cNvSpPr>
          <p:nvPr/>
        </p:nvSpPr>
        <p:spPr bwMode="auto">
          <a:xfrm flipH="1">
            <a:off x="5105400" y="2794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28" name="Line 12"/>
          <p:cNvSpPr>
            <a:spLocks noChangeShapeType="1"/>
          </p:cNvSpPr>
          <p:nvPr/>
        </p:nvSpPr>
        <p:spPr bwMode="auto">
          <a:xfrm flipH="1">
            <a:off x="5105400" y="3556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29" name="Line 13"/>
          <p:cNvSpPr>
            <a:spLocks noChangeShapeType="1"/>
          </p:cNvSpPr>
          <p:nvPr/>
        </p:nvSpPr>
        <p:spPr bwMode="auto">
          <a:xfrm flipH="1">
            <a:off x="6629400" y="35433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30" name="Line 14"/>
          <p:cNvSpPr>
            <a:spLocks noChangeShapeType="1"/>
          </p:cNvSpPr>
          <p:nvPr/>
        </p:nvSpPr>
        <p:spPr bwMode="auto">
          <a:xfrm flipH="1">
            <a:off x="6629400" y="24003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31" name="Line 15"/>
          <p:cNvSpPr>
            <a:spLocks noChangeShapeType="1"/>
          </p:cNvSpPr>
          <p:nvPr/>
        </p:nvSpPr>
        <p:spPr bwMode="auto">
          <a:xfrm flipH="1">
            <a:off x="8153400" y="347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32" name="Line 16"/>
          <p:cNvSpPr>
            <a:spLocks noChangeShapeType="1"/>
          </p:cNvSpPr>
          <p:nvPr/>
        </p:nvSpPr>
        <p:spPr bwMode="auto">
          <a:xfrm flipH="1">
            <a:off x="8153400" y="271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33" name="Text Box 17"/>
          <p:cNvSpPr txBox="1">
            <a:spLocks noChangeArrowheads="1"/>
          </p:cNvSpPr>
          <p:nvPr/>
        </p:nvSpPr>
        <p:spPr bwMode="auto">
          <a:xfrm>
            <a:off x="2044700" y="3124200"/>
            <a:ext cx="914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en-US" altLang="zh-TW">
                <a:ea typeface="新細明體" pitchFamily="18" charset="-120"/>
              </a:rPr>
              <a:t>rear</a:t>
            </a:r>
          </a:p>
          <a:p>
            <a:r>
              <a:rPr kumimoji="1" lang="en-US" altLang="zh-TW">
                <a:ea typeface="新細明體" pitchFamily="18" charset="-120"/>
              </a:rPr>
              <a:t>front</a:t>
            </a:r>
          </a:p>
        </p:txBody>
      </p:sp>
      <p:sp>
        <p:nvSpPr>
          <p:cNvPr id="239634" name="Rectangle 18"/>
          <p:cNvSpPr>
            <a:spLocks noChangeArrowheads="1"/>
          </p:cNvSpPr>
          <p:nvPr/>
        </p:nvSpPr>
        <p:spPr bwMode="auto">
          <a:xfrm>
            <a:off x="3810000" y="2857500"/>
            <a:ext cx="7762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en-US" altLang="zh-TW">
                <a:ea typeface="新細明體" pitchFamily="18" charset="-120"/>
              </a:rPr>
              <a:t>rear</a:t>
            </a:r>
          </a:p>
          <a:p>
            <a:r>
              <a:rPr kumimoji="1" lang="en-US" altLang="zh-TW">
                <a:ea typeface="新細明體" pitchFamily="18" charset="-120"/>
              </a:rPr>
              <a:t>front</a:t>
            </a:r>
            <a:endParaRPr kumimoji="1" lang="zh-TW" altLang="en-US">
              <a:ea typeface="新細明體" pitchFamily="18" charset="-120"/>
            </a:endParaRPr>
          </a:p>
        </p:txBody>
      </p:sp>
      <p:sp>
        <p:nvSpPr>
          <p:cNvPr id="239635" name="Text Box 19"/>
          <p:cNvSpPr txBox="1">
            <a:spLocks noChangeArrowheads="1"/>
          </p:cNvSpPr>
          <p:nvPr/>
        </p:nvSpPr>
        <p:spPr bwMode="auto">
          <a:xfrm>
            <a:off x="5359400" y="2552700"/>
            <a:ext cx="7762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ea typeface="新細明體" pitchFamily="18" charset="-120"/>
              </a:rPr>
              <a:t>rear</a:t>
            </a:r>
          </a:p>
          <a:p>
            <a:endParaRPr kumimoji="1" lang="en-US" altLang="zh-TW">
              <a:ea typeface="新細明體" pitchFamily="18" charset="-120"/>
            </a:endParaRPr>
          </a:p>
          <a:p>
            <a:r>
              <a:rPr kumimoji="1" lang="en-US" altLang="zh-TW">
                <a:ea typeface="新細明體" pitchFamily="18" charset="-120"/>
              </a:rPr>
              <a:t>front</a:t>
            </a:r>
          </a:p>
        </p:txBody>
      </p:sp>
      <p:sp>
        <p:nvSpPr>
          <p:cNvPr id="239636" name="Text Box 20"/>
          <p:cNvSpPr txBox="1">
            <a:spLocks noChangeArrowheads="1"/>
          </p:cNvSpPr>
          <p:nvPr/>
        </p:nvSpPr>
        <p:spPr bwMode="auto">
          <a:xfrm>
            <a:off x="6867525" y="2187575"/>
            <a:ext cx="7762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ea typeface="新細明體" pitchFamily="18" charset="-120"/>
              </a:rPr>
              <a:t>rear</a:t>
            </a:r>
          </a:p>
          <a:p>
            <a:endParaRPr kumimoji="1" lang="en-US" altLang="zh-TW">
              <a:ea typeface="新細明體" pitchFamily="18" charset="-120"/>
            </a:endParaRPr>
          </a:p>
          <a:p>
            <a:endParaRPr kumimoji="1" lang="en-US" altLang="zh-TW">
              <a:ea typeface="新細明體" pitchFamily="18" charset="-120"/>
            </a:endParaRPr>
          </a:p>
          <a:p>
            <a:r>
              <a:rPr kumimoji="1" lang="en-US" altLang="zh-TW">
                <a:ea typeface="新細明體" pitchFamily="18" charset="-120"/>
              </a:rPr>
              <a:t>front</a:t>
            </a:r>
          </a:p>
        </p:txBody>
      </p:sp>
      <p:sp>
        <p:nvSpPr>
          <p:cNvPr id="239637" name="Text Box 21"/>
          <p:cNvSpPr txBox="1">
            <a:spLocks noChangeArrowheads="1"/>
          </p:cNvSpPr>
          <p:nvPr/>
        </p:nvSpPr>
        <p:spPr bwMode="auto">
          <a:xfrm>
            <a:off x="8367713" y="2466975"/>
            <a:ext cx="7762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>
                <a:ea typeface="新細明體" pitchFamily="18" charset="-120"/>
              </a:rPr>
              <a:t>rear</a:t>
            </a:r>
          </a:p>
          <a:p>
            <a:endParaRPr kumimoji="1" lang="en-US" altLang="zh-TW">
              <a:ea typeface="新細明體" pitchFamily="18" charset="-120"/>
            </a:endParaRPr>
          </a:p>
          <a:p>
            <a:r>
              <a:rPr kumimoji="1" lang="en-US" altLang="zh-TW">
                <a:ea typeface="新細明體" pitchFamily="18" charset="-120"/>
              </a:rPr>
              <a:t>front</a:t>
            </a:r>
          </a:p>
        </p:txBody>
      </p:sp>
      <p:sp>
        <p:nvSpPr>
          <p:cNvPr id="239638" name="Line 22"/>
          <p:cNvSpPr>
            <a:spLocks noChangeShapeType="1"/>
          </p:cNvSpPr>
          <p:nvPr/>
        </p:nvSpPr>
        <p:spPr bwMode="auto">
          <a:xfrm>
            <a:off x="1219200" y="2260600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39" name="Line 23"/>
          <p:cNvSpPr>
            <a:spLocks noChangeShapeType="1"/>
          </p:cNvSpPr>
          <p:nvPr/>
        </p:nvSpPr>
        <p:spPr bwMode="auto">
          <a:xfrm>
            <a:off x="2895600" y="2260600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40" name="Line 24"/>
          <p:cNvSpPr>
            <a:spLocks noChangeShapeType="1"/>
          </p:cNvSpPr>
          <p:nvPr/>
        </p:nvSpPr>
        <p:spPr bwMode="auto">
          <a:xfrm>
            <a:off x="4495800" y="2260600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41" name="Line 25"/>
          <p:cNvSpPr>
            <a:spLocks noChangeShapeType="1"/>
          </p:cNvSpPr>
          <p:nvPr/>
        </p:nvSpPr>
        <p:spPr bwMode="auto">
          <a:xfrm>
            <a:off x="6019800" y="2260600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42" name="Line 26"/>
          <p:cNvSpPr>
            <a:spLocks noChangeShapeType="1"/>
          </p:cNvSpPr>
          <p:nvPr/>
        </p:nvSpPr>
        <p:spPr bwMode="auto">
          <a:xfrm>
            <a:off x="7543800" y="2184400"/>
            <a:ext cx="6096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9643" name="Rectangle 27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First In First Out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1666" name="Object 2"/>
          <p:cNvGraphicFramePr>
            <a:graphicFrameLocks noChangeAspect="1"/>
          </p:cNvGraphicFramePr>
          <p:nvPr/>
        </p:nvGraphicFramePr>
        <p:xfrm>
          <a:off x="1752600" y="2057400"/>
          <a:ext cx="6907213" cy="3027363"/>
        </p:xfrm>
        <a:graphic>
          <a:graphicData uri="http://schemas.openxmlformats.org/presentationml/2006/ole">
            <p:oleObj spid="_x0000_s241666" name="文件" r:id="rId4" imgW="6905160" imgH="3027600" progId="Word.Document.8">
              <p:embed/>
            </p:oleObj>
          </a:graphicData>
        </a:graphic>
      </p:graphicFrame>
      <p:sp>
        <p:nvSpPr>
          <p:cNvPr id="241667" name="Rectangle 3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Applications: Job Scheduling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3600"/>
            <a:ext cx="7742238" cy="4419600"/>
          </a:xfrm>
        </p:spPr>
        <p:txBody>
          <a:bodyPr/>
          <a:lstStyle/>
          <a:p>
            <a:r>
              <a:rPr lang="en-US" altLang="zh-TW" sz="2000" b="1">
                <a:ea typeface="新細明體" pitchFamily="18" charset="-120"/>
              </a:rPr>
              <a:t>objects:</a:t>
            </a:r>
            <a:r>
              <a:rPr lang="en-US" altLang="zh-TW" sz="2000">
                <a:ea typeface="新細明體" pitchFamily="18" charset="-120"/>
              </a:rPr>
              <a:t> a finite ordered list with zero or more elements.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 b="1">
                <a:ea typeface="新細明體" pitchFamily="18" charset="-120"/>
              </a:rPr>
              <a:t>methods:</a:t>
            </a:r>
            <a:br>
              <a:rPr lang="en-US" altLang="zh-TW" sz="2000" b="1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for all </a:t>
            </a:r>
            <a:r>
              <a:rPr lang="en-US" altLang="zh-TW" sz="2000" i="0">
                <a:ea typeface="新細明體" pitchFamily="18" charset="-120"/>
              </a:rPr>
              <a:t>queue 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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Queue</a:t>
            </a:r>
            <a:r>
              <a:rPr lang="en-US" altLang="zh-TW" sz="2000">
                <a:ea typeface="新細明體" pitchFamily="18" charset="-120"/>
              </a:rPr>
              <a:t>, </a:t>
            </a:r>
            <a:r>
              <a:rPr lang="en-US" altLang="zh-TW" sz="2000" i="0">
                <a:ea typeface="新細明體" pitchFamily="18" charset="-120"/>
              </a:rPr>
              <a:t>item</a:t>
            </a:r>
            <a:r>
              <a:rPr lang="en-US" altLang="zh-TW" sz="2000">
                <a:ea typeface="新細明體" pitchFamily="18" charset="-120"/>
              </a:rPr>
              <a:t> 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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element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, </a:t>
            </a:r>
            <a:br>
              <a:rPr lang="en-US" altLang="zh-TW" sz="2000">
                <a:ea typeface="新細明體" pitchFamily="18" charset="-120"/>
                <a:sym typeface="Symbol" pitchFamily="18" charset="2"/>
              </a:rPr>
            </a:br>
            <a:r>
              <a:rPr lang="en-US" altLang="zh-TW" sz="2000">
                <a:ea typeface="新細明體" pitchFamily="18" charset="-120"/>
                <a:sym typeface="Symbol" pitchFamily="18" charset="2"/>
              </a:rPr>
              <a:t>             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max_ queue_ size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  positive integer</a:t>
            </a:r>
            <a:br>
              <a:rPr lang="en-US" altLang="zh-TW" sz="2000">
                <a:ea typeface="新細明體" pitchFamily="18" charset="-120"/>
                <a:sym typeface="Symbol" pitchFamily="18" charset="2"/>
              </a:rPr>
            </a:br>
            <a:r>
              <a:rPr lang="en-US" altLang="zh-TW" sz="2000">
                <a:ea typeface="新細明體" pitchFamily="18" charset="-120"/>
                <a:sym typeface="Symbol" pitchFamily="18" charset="2"/>
              </a:rPr>
              <a:t>    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Queue 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createQ(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max_queue_size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) ::=</a:t>
            </a:r>
            <a:br>
              <a:rPr lang="en-US" altLang="zh-TW" sz="2000">
                <a:ea typeface="新細明體" pitchFamily="18" charset="-120"/>
                <a:sym typeface="Symbol" pitchFamily="18" charset="2"/>
              </a:rPr>
            </a:br>
            <a:r>
              <a:rPr lang="en-US" altLang="zh-TW" sz="2000">
                <a:ea typeface="新細明體" pitchFamily="18" charset="-120"/>
                <a:sym typeface="Symbol" pitchFamily="18" charset="2"/>
              </a:rPr>
              <a:t>              create an empty queue whose maximum size is</a:t>
            </a:r>
            <a:br>
              <a:rPr lang="en-US" altLang="zh-TW" sz="2000">
                <a:ea typeface="新細明體" pitchFamily="18" charset="-120"/>
                <a:sym typeface="Symbol" pitchFamily="18" charset="2"/>
              </a:rPr>
            </a:br>
            <a:r>
              <a:rPr lang="en-US" altLang="zh-TW" sz="2000">
                <a:ea typeface="新細明體" pitchFamily="18" charset="-120"/>
                <a:sym typeface="Symbol" pitchFamily="18" charset="2"/>
              </a:rPr>
              <a:t>             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max_queue_size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/>
            </a:r>
            <a:br>
              <a:rPr lang="en-US" altLang="zh-TW" sz="2000">
                <a:ea typeface="新細明體" pitchFamily="18" charset="-120"/>
                <a:sym typeface="Symbol" pitchFamily="18" charset="2"/>
              </a:rPr>
            </a:br>
            <a:r>
              <a:rPr lang="en-US" altLang="zh-TW" sz="2000">
                <a:ea typeface="新細明體" pitchFamily="18" charset="-120"/>
                <a:sym typeface="Symbol" pitchFamily="18" charset="2"/>
              </a:rPr>
              <a:t>    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Boolean 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isFullQ(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queue, max_queue_size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) ::=    </a:t>
            </a:r>
            <a:br>
              <a:rPr lang="en-US" altLang="zh-TW" sz="2000">
                <a:ea typeface="新細明體" pitchFamily="18" charset="-120"/>
                <a:sym typeface="Symbol" pitchFamily="18" charset="2"/>
              </a:rPr>
            </a:br>
            <a:r>
              <a:rPr lang="en-US" altLang="zh-TW" sz="2000">
                <a:ea typeface="新細明體" pitchFamily="18" charset="-120"/>
                <a:sym typeface="Symbol" pitchFamily="18" charset="2"/>
              </a:rPr>
              <a:t>   </a:t>
            </a:r>
            <a:r>
              <a:rPr lang="en-US" altLang="zh-TW" sz="2000" b="1">
                <a:ea typeface="新細明體" pitchFamily="18" charset="-120"/>
                <a:sym typeface="Symbol" pitchFamily="18" charset="2"/>
              </a:rPr>
              <a:t>           if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(number of elements in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queue 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==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max_queue_size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)</a:t>
            </a:r>
            <a:br>
              <a:rPr lang="en-US" altLang="zh-TW" sz="2000">
                <a:ea typeface="新細明體" pitchFamily="18" charset="-120"/>
                <a:sym typeface="Symbol" pitchFamily="18" charset="2"/>
              </a:rPr>
            </a:br>
            <a:r>
              <a:rPr lang="en-US" altLang="zh-TW" sz="2000">
                <a:ea typeface="新細明體" pitchFamily="18" charset="-120"/>
                <a:sym typeface="Symbol" pitchFamily="18" charset="2"/>
              </a:rPr>
              <a:t>   </a:t>
            </a:r>
            <a:r>
              <a:rPr lang="en-US" altLang="zh-TW" sz="2000" b="1">
                <a:ea typeface="新細明體" pitchFamily="18" charset="-120"/>
                <a:sym typeface="Symbol" pitchFamily="18" charset="2"/>
              </a:rPr>
              <a:t>           return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TRUE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/>
            </a:r>
            <a:br>
              <a:rPr lang="en-US" altLang="zh-TW" sz="2000">
                <a:ea typeface="新細明體" pitchFamily="18" charset="-120"/>
                <a:sym typeface="Symbol" pitchFamily="18" charset="2"/>
              </a:rPr>
            </a:br>
            <a:r>
              <a:rPr lang="en-US" altLang="zh-TW" sz="2000">
                <a:ea typeface="新細明體" pitchFamily="18" charset="-120"/>
                <a:sym typeface="Symbol" pitchFamily="18" charset="2"/>
              </a:rPr>
              <a:t>              </a:t>
            </a:r>
            <a:r>
              <a:rPr lang="en-US" altLang="zh-TW" sz="2000" b="1">
                <a:ea typeface="新細明體" pitchFamily="18" charset="-120"/>
                <a:sym typeface="Symbol" pitchFamily="18" charset="2"/>
              </a:rPr>
              <a:t>else return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FALSE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/>
            </a:r>
            <a:br>
              <a:rPr lang="en-US" altLang="zh-TW" sz="2000">
                <a:ea typeface="新細明體" pitchFamily="18" charset="-120"/>
                <a:sym typeface="Symbol" pitchFamily="18" charset="2"/>
              </a:rPr>
            </a:br>
            <a:r>
              <a:rPr lang="en-US" altLang="zh-TW" sz="2000">
                <a:ea typeface="新細明體" pitchFamily="18" charset="-120"/>
                <a:sym typeface="Symbol" pitchFamily="18" charset="2"/>
              </a:rPr>
              <a:t>    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Queue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 Enqueue(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queue, item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) ::=</a:t>
            </a:r>
            <a:r>
              <a:rPr lang="en-US" altLang="zh-TW" sz="2000" b="1">
                <a:ea typeface="新細明體" pitchFamily="18" charset="-120"/>
                <a:sym typeface="Symbol" pitchFamily="18" charset="2"/>
              </a:rPr>
              <a:t/>
            </a:r>
            <a:br>
              <a:rPr lang="en-US" altLang="zh-TW" sz="2000" b="1">
                <a:ea typeface="新細明體" pitchFamily="18" charset="-120"/>
                <a:sym typeface="Symbol" pitchFamily="18" charset="2"/>
              </a:rPr>
            </a:br>
            <a:r>
              <a:rPr lang="en-US" altLang="zh-TW" sz="2000" b="1">
                <a:ea typeface="新細明體" pitchFamily="18" charset="-120"/>
                <a:sym typeface="Symbol" pitchFamily="18" charset="2"/>
              </a:rPr>
              <a:t>              if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 (IsFullQ(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queue)) queue_full</a:t>
            </a:r>
            <a:r>
              <a:rPr lang="en-US" altLang="zh-TW" sz="2000" b="1" i="0">
                <a:ea typeface="新細明體" pitchFamily="18" charset="-120"/>
                <a:sym typeface="Symbol" pitchFamily="18" charset="2"/>
              </a:rPr>
              <a:t/>
            </a:r>
            <a:br>
              <a:rPr lang="en-US" altLang="zh-TW" sz="2000" b="1" i="0">
                <a:ea typeface="新細明體" pitchFamily="18" charset="-120"/>
                <a:sym typeface="Symbol" pitchFamily="18" charset="2"/>
              </a:rPr>
            </a:br>
            <a:r>
              <a:rPr lang="en-US" altLang="zh-TW" sz="2000" b="1">
                <a:ea typeface="新細明體" pitchFamily="18" charset="-120"/>
                <a:sym typeface="Symbol" pitchFamily="18" charset="2"/>
              </a:rPr>
              <a:t>             else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 insert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 item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 at rear of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 queue 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and return </a:t>
            </a:r>
            <a:r>
              <a:rPr lang="en-US" altLang="zh-TW" sz="2000" i="0">
                <a:ea typeface="新細明體" pitchFamily="18" charset="-120"/>
                <a:sym typeface="Symbol" pitchFamily="18" charset="2"/>
              </a:rPr>
              <a:t>queue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     </a:t>
            </a:r>
            <a:endParaRPr lang="en-US" altLang="zh-TW" sz="2000">
              <a:ea typeface="新細明體" pitchFamily="18" charset="-120"/>
            </a:endParaRP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 dirty="0">
                <a:solidFill>
                  <a:schemeClr val="hlink"/>
                </a:solidFill>
                <a:latin typeface="Georgia" pitchFamily="18" charset="0"/>
              </a:rPr>
              <a:t>Queue ADT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1981200"/>
            <a:ext cx="7742237" cy="3962400"/>
          </a:xfrm>
        </p:spPr>
        <p:txBody>
          <a:bodyPr/>
          <a:lstStyle/>
          <a:p>
            <a:r>
              <a:rPr lang="zh-TW" altLang="zh-TW" sz="2000" i="0">
                <a:ea typeface="新細明體" pitchFamily="18" charset="-120"/>
              </a:rPr>
              <a:t>     </a:t>
            </a:r>
            <a:r>
              <a:rPr lang="en-US" altLang="zh-TW" sz="2000" i="0">
                <a:ea typeface="新細明體" pitchFamily="18" charset="-120"/>
              </a:rPr>
              <a:t>Boolean </a:t>
            </a:r>
            <a:r>
              <a:rPr lang="en-US" altLang="zh-TW" sz="2000">
                <a:ea typeface="新細明體" pitchFamily="18" charset="-120"/>
              </a:rPr>
              <a:t>isEmptyQ(</a:t>
            </a:r>
            <a:r>
              <a:rPr lang="en-US" altLang="zh-TW" sz="2000" i="0">
                <a:ea typeface="新細明體" pitchFamily="18" charset="-120"/>
              </a:rPr>
              <a:t>queue</a:t>
            </a:r>
            <a:r>
              <a:rPr lang="en-US" altLang="zh-TW" sz="2000">
                <a:ea typeface="新細明體" pitchFamily="18" charset="-120"/>
              </a:rPr>
              <a:t>) ::=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      </a:t>
            </a:r>
            <a:r>
              <a:rPr lang="en-US" altLang="zh-TW" sz="2000" b="1">
                <a:ea typeface="新細明體" pitchFamily="18" charset="-120"/>
              </a:rPr>
              <a:t> if</a:t>
            </a:r>
            <a:r>
              <a:rPr lang="en-US" altLang="zh-TW" sz="2000">
                <a:ea typeface="新細明體" pitchFamily="18" charset="-120"/>
              </a:rPr>
              <a:t> (</a:t>
            </a:r>
            <a:r>
              <a:rPr lang="en-US" altLang="zh-TW" sz="2000" i="0">
                <a:ea typeface="新細明體" pitchFamily="18" charset="-120"/>
              </a:rPr>
              <a:t>queue</a:t>
            </a:r>
            <a:r>
              <a:rPr lang="en-US" altLang="zh-TW" sz="2000">
                <a:ea typeface="新細明體" pitchFamily="18" charset="-120"/>
              </a:rPr>
              <a:t> ==CreateQ(</a:t>
            </a:r>
            <a:r>
              <a:rPr lang="en-US" altLang="zh-TW" sz="2000" i="0">
                <a:ea typeface="新細明體" pitchFamily="18" charset="-120"/>
              </a:rPr>
              <a:t>max_queue_size</a:t>
            </a:r>
            <a:r>
              <a:rPr lang="en-US" altLang="zh-TW" sz="2000">
                <a:ea typeface="新細明體" pitchFamily="18" charset="-120"/>
              </a:rPr>
              <a:t>))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       </a:t>
            </a:r>
            <a:r>
              <a:rPr lang="en-US" altLang="zh-TW" sz="2000" b="1">
                <a:ea typeface="新細明體" pitchFamily="18" charset="-120"/>
              </a:rPr>
              <a:t>return </a:t>
            </a:r>
            <a:r>
              <a:rPr lang="en-US" altLang="zh-TW" sz="2000" i="0">
                <a:ea typeface="新細明體" pitchFamily="18" charset="-120"/>
              </a:rPr>
              <a:t>TRUE</a:t>
            </a:r>
            <a:br>
              <a:rPr lang="en-US" altLang="zh-TW" sz="2000" i="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       </a:t>
            </a:r>
            <a:r>
              <a:rPr lang="en-US" altLang="zh-TW" sz="2000" b="1">
                <a:ea typeface="新細明體" pitchFamily="18" charset="-120"/>
              </a:rPr>
              <a:t>else return</a:t>
            </a:r>
            <a:r>
              <a:rPr lang="en-US" altLang="zh-TW" sz="2000">
                <a:ea typeface="新細明體" pitchFamily="18" charset="-120"/>
              </a:rPr>
              <a:t> </a:t>
            </a:r>
            <a:r>
              <a:rPr lang="en-US" altLang="zh-TW" sz="2000" i="0">
                <a:ea typeface="新細明體" pitchFamily="18" charset="-120"/>
              </a:rPr>
              <a:t>FALSE</a:t>
            </a:r>
            <a:br>
              <a:rPr lang="en-US" altLang="zh-TW" sz="2000" i="0">
                <a:ea typeface="新細明體" pitchFamily="18" charset="-120"/>
              </a:rPr>
            </a:br>
            <a:r>
              <a:rPr lang="en-US" altLang="zh-TW" sz="2000" i="0">
                <a:ea typeface="新細明體" pitchFamily="18" charset="-120"/>
              </a:rPr>
              <a:t>     Element</a:t>
            </a:r>
            <a:r>
              <a:rPr lang="en-US" altLang="zh-TW" sz="2000">
                <a:ea typeface="新細明體" pitchFamily="18" charset="-120"/>
              </a:rPr>
              <a:t> dequeue(</a:t>
            </a:r>
            <a:r>
              <a:rPr lang="en-US" altLang="zh-TW" sz="2000" i="0">
                <a:ea typeface="新細明體" pitchFamily="18" charset="-120"/>
              </a:rPr>
              <a:t>queue</a:t>
            </a:r>
            <a:r>
              <a:rPr lang="en-US" altLang="zh-TW" sz="2000">
                <a:ea typeface="新細明體" pitchFamily="18" charset="-120"/>
              </a:rPr>
              <a:t>) ::=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       </a:t>
            </a:r>
            <a:r>
              <a:rPr lang="en-US" altLang="zh-TW" sz="2000" b="1">
                <a:ea typeface="新細明體" pitchFamily="18" charset="-120"/>
              </a:rPr>
              <a:t>if </a:t>
            </a:r>
            <a:r>
              <a:rPr lang="en-US" altLang="zh-TW" sz="2000">
                <a:ea typeface="新細明體" pitchFamily="18" charset="-120"/>
              </a:rPr>
              <a:t>(IsEmptyQ(</a:t>
            </a:r>
            <a:r>
              <a:rPr lang="en-US" altLang="zh-TW" sz="2000" i="0">
                <a:ea typeface="新細明體" pitchFamily="18" charset="-120"/>
              </a:rPr>
              <a:t>queue</a:t>
            </a:r>
            <a:r>
              <a:rPr lang="en-US" altLang="zh-TW" sz="2000">
                <a:ea typeface="新細明體" pitchFamily="18" charset="-120"/>
              </a:rPr>
              <a:t>)) </a:t>
            </a:r>
            <a:r>
              <a:rPr lang="en-US" altLang="zh-TW" sz="2000" b="1">
                <a:ea typeface="新細明體" pitchFamily="18" charset="-120"/>
              </a:rPr>
              <a:t>return</a:t>
            </a:r>
            <a:br>
              <a:rPr lang="en-US" altLang="zh-TW" sz="2000" b="1">
                <a:ea typeface="新細明體" pitchFamily="18" charset="-120"/>
              </a:rPr>
            </a:br>
            <a:r>
              <a:rPr lang="en-US" altLang="zh-TW" sz="2000" b="1">
                <a:ea typeface="新細明體" pitchFamily="18" charset="-120"/>
              </a:rPr>
              <a:t>              else</a:t>
            </a:r>
            <a:r>
              <a:rPr lang="en-US" altLang="zh-TW" sz="2000">
                <a:ea typeface="新細明體" pitchFamily="18" charset="-120"/>
              </a:rPr>
              <a:t> remove and return the </a:t>
            </a:r>
            <a:r>
              <a:rPr lang="en-US" altLang="zh-TW" sz="2000" i="0">
                <a:ea typeface="新細明體" pitchFamily="18" charset="-120"/>
              </a:rPr>
              <a:t>item</a:t>
            </a:r>
            <a:r>
              <a:rPr lang="en-US" altLang="zh-TW" sz="2000">
                <a:ea typeface="新細明體" pitchFamily="18" charset="-120"/>
              </a:rPr>
              <a:t> at front of queue.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/>
            </a:r>
            <a:br>
              <a:rPr lang="en-US" altLang="zh-TW" sz="2000">
                <a:ea typeface="新細明體" pitchFamily="18" charset="-120"/>
              </a:rPr>
            </a:br>
            <a:endParaRPr lang="en-US" altLang="zh-TW" sz="2000">
              <a:ea typeface="新細明體" pitchFamily="18" charset="-120"/>
            </a:endParaRPr>
          </a:p>
        </p:txBody>
      </p:sp>
      <p:sp>
        <p:nvSpPr>
          <p:cNvPr id="245763" name="Rectangle 3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Queue ADT (cont’d)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Array-based Queue Implementation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/>
              <a:t>As with the array-based stack implementation, the array is of fixed size</a:t>
            </a:r>
          </a:p>
          <a:p>
            <a:pPr lvl="1"/>
            <a:r>
              <a:rPr lang="en-US"/>
              <a:t>A queue of maximum N elements</a:t>
            </a:r>
          </a:p>
          <a:p>
            <a:r>
              <a:rPr lang="en-US"/>
              <a:t>Slightly  more complicated</a:t>
            </a:r>
          </a:p>
          <a:p>
            <a:pPr lvl="1"/>
            <a:r>
              <a:rPr lang="en-US"/>
              <a:t>Need to maintain track of both </a:t>
            </a:r>
            <a:r>
              <a:rPr lang="en-US">
                <a:solidFill>
                  <a:srgbClr val="0000FF"/>
                </a:solidFill>
              </a:rPr>
              <a:t>front </a:t>
            </a:r>
            <a:r>
              <a:rPr lang="en-US"/>
              <a:t>and </a:t>
            </a:r>
            <a:r>
              <a:rPr lang="en-US">
                <a:solidFill>
                  <a:srgbClr val="0000FF"/>
                </a:solidFill>
              </a:rPr>
              <a:t>rear </a:t>
            </a:r>
          </a:p>
          <a:p>
            <a:endParaRPr lang="en-US"/>
          </a:p>
        </p:txBody>
      </p:sp>
      <p:pic>
        <p:nvPicPr>
          <p:cNvPr id="247812" name="Picture 4"/>
          <p:cNvPicPr>
            <a:picLocks noChangeAspect="1" noChangeArrowheads="1"/>
          </p:cNvPicPr>
          <p:nvPr/>
        </p:nvPicPr>
        <p:blipFill>
          <a:blip r:embed="rId3"/>
          <a:srcRect r="1573"/>
          <a:stretch>
            <a:fillRect/>
          </a:stretch>
        </p:blipFill>
        <p:spPr bwMode="auto">
          <a:xfrm>
            <a:off x="2133600" y="4216400"/>
            <a:ext cx="5562600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7813" name="Text Box 5"/>
          <p:cNvSpPr txBox="1">
            <a:spLocks noChangeArrowheads="1"/>
          </p:cNvSpPr>
          <p:nvPr/>
        </p:nvSpPr>
        <p:spPr bwMode="auto">
          <a:xfrm>
            <a:off x="-92075" y="4510088"/>
            <a:ext cx="1978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Implementation 1</a:t>
            </a:r>
          </a:p>
        </p:txBody>
      </p:sp>
      <p:sp>
        <p:nvSpPr>
          <p:cNvPr id="247814" name="Text Box 6"/>
          <p:cNvSpPr txBox="1">
            <a:spLocks noChangeArrowheads="1"/>
          </p:cNvSpPr>
          <p:nvPr/>
        </p:nvSpPr>
        <p:spPr bwMode="auto">
          <a:xfrm>
            <a:off x="0" y="5791200"/>
            <a:ext cx="1978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Implementation 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057400"/>
            <a:ext cx="7777162" cy="3962400"/>
          </a:xfrm>
        </p:spPr>
        <p:txBody>
          <a:bodyPr/>
          <a:lstStyle/>
          <a:p>
            <a:r>
              <a:rPr lang="en-US" altLang="zh-TW" sz="2000">
                <a:ea typeface="新細明體" pitchFamily="18" charset="-120"/>
              </a:rPr>
              <a:t>Queue createQ(</a:t>
            </a:r>
            <a:r>
              <a:rPr lang="en-US" altLang="zh-TW" sz="2000" i="0">
                <a:ea typeface="新細明體" pitchFamily="18" charset="-120"/>
              </a:rPr>
              <a:t>max_queue_size</a:t>
            </a:r>
            <a:r>
              <a:rPr lang="en-US" altLang="zh-TW" sz="2000">
                <a:ea typeface="新細明體" pitchFamily="18" charset="-120"/>
              </a:rPr>
              <a:t>) ::=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# define MAX_QUEUE_SIZE 100/* Maximum queue size */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typedef struct {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          int key;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          /* other fields */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                 } element;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element queue[MAX_QUEUE_SIZE];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int rear = -1;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int front = -1;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Boolean isEmpty(queue) ::= front == rear</a:t>
            </a:r>
            <a:br>
              <a:rPr lang="en-US" altLang="zh-TW" sz="2000">
                <a:ea typeface="新細明體" pitchFamily="18" charset="-120"/>
              </a:rPr>
            </a:br>
            <a:r>
              <a:rPr lang="en-US" altLang="zh-TW" sz="2000">
                <a:ea typeface="新細明體" pitchFamily="18" charset="-120"/>
              </a:rPr>
              <a:t>Boolean isFullQ(queue) ::= rear == MAX_QUEUE_SIZE-1</a:t>
            </a:r>
          </a:p>
        </p:txBody>
      </p:sp>
      <p:sp>
        <p:nvSpPr>
          <p:cNvPr id="249859" name="Rectangle 3"/>
          <p:cNvSpPr>
            <a:spLocks noChangeArrowheads="1"/>
          </p:cNvSpPr>
          <p:nvPr/>
        </p:nvSpPr>
        <p:spPr bwMode="auto">
          <a:xfrm>
            <a:off x="12192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Implementation 1: </a:t>
            </a:r>
          </a:p>
          <a:p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createQ, isEmptyQ, isFullQ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AF6A5F"/>
      </a:hlink>
      <a:folHlink>
        <a:srgbClr val="CCB374"/>
      </a:folHlink>
    </a:clrScheme>
    <a:fontScheme name="Global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Designs\Global.pot</Template>
  <TotalTime>336</TotalTime>
  <Words>439</Words>
  <Application>Microsoft PowerPoint</Application>
  <PresentationFormat>On-screen Show (4:3)</PresentationFormat>
  <Paragraphs>144</Paragraphs>
  <Slides>18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Global</vt:lpstr>
      <vt:lpstr>文件</vt:lpstr>
      <vt:lpstr>Slide 1</vt:lpstr>
      <vt:lpstr>Queue</vt:lpstr>
      <vt:lpstr>Queue Applications</vt:lpstr>
      <vt:lpstr>Slide 4</vt:lpstr>
      <vt:lpstr>Slide 5</vt:lpstr>
      <vt:lpstr>objects: a finite ordered list with zero or more elements. methods:      for all queue  Queue, item  element,                max_ queue_ size  positive integer      Queue createQ(max_queue_size) ::=               create an empty queue whose maximum size is               max_queue_size      Boolean isFullQ(queue, max_queue_size) ::=                   if(number of elements in queue == max_queue_size)               return TRUE               else return FALSE      Queue Enqueue(queue, item) ::=               if (IsFullQ(queue)) queue_full              else insert item at rear of queue and return queue     </vt:lpstr>
      <vt:lpstr>     Boolean isEmptyQ(queue) ::=               if (queue ==CreateQ(max_queue_size))               return TRUE               else return FALSE      Element dequeue(queue) ::=               if (IsEmptyQ(queue)) return               else remove and return the item at front of queue.  </vt:lpstr>
      <vt:lpstr>Array-based Queue Implementation</vt:lpstr>
      <vt:lpstr>Queue createQ(max_queue_size) ::= # define MAX_QUEUE_SIZE 100/* Maximum queue size */ typedef struct {                  int key;                  /* other fields */                  } element; element queue[MAX_QUEUE_SIZE]; int rear = -1; int front = -1; Boolean isEmpty(queue) ::= front == rear Boolean isFullQ(queue) ::= rear == MAX_QUEUE_SIZE-1</vt:lpstr>
      <vt:lpstr>void enqueue(int *rear, element item) { /* add an item to the queue */     if (*rear == MAX_QUEUE_SIZE_1) {        queue_full( );        return;    }    queue [++*rear] = item; }  </vt:lpstr>
      <vt:lpstr>element dequeue(int *front, int rear) { /* remove element at the front of the queue */     if ( *front == rear)         return queue_empty( );     /* return an error key */     return queue [++ *front]; }     </vt:lpstr>
      <vt:lpstr>Slide 12</vt:lpstr>
      <vt:lpstr>Slide 13</vt:lpstr>
      <vt:lpstr>void enqueue(int front, int *rear, element item) { /* add an item to the queue */     *rear = (*rear +1) % MAX_QUEUE_SIZE;      if (front == *rear) /* reset rear and print error */      return;    }      queue[*rear] = item;  }  </vt:lpstr>
      <vt:lpstr>element dequeue(int* front, int rear) {    element item;    /* remove front element from the queue and put it in item */        if (*front == rear)           return queue_empty( );                      /* queue_empty returns an error key */       *front = (*front+1) % MAX_QUEUE_SIZE;       return queue[*front]; }  </vt:lpstr>
      <vt:lpstr>List-based Queue Implementation: Enqueue</vt:lpstr>
      <vt:lpstr>Slide 17</vt:lpstr>
      <vt:lpstr>Algorithm Analysis</vt:lpstr>
    </vt:vector>
  </TitlesOfParts>
  <Company>SMU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admin2</dc:creator>
  <cp:lastModifiedBy>sathi</cp:lastModifiedBy>
  <cp:revision>34</cp:revision>
  <cp:lastPrinted>1601-01-01T00:00:00Z</cp:lastPrinted>
  <dcterms:created xsi:type="dcterms:W3CDTF">2002-01-10T23:53:35Z</dcterms:created>
  <dcterms:modified xsi:type="dcterms:W3CDTF">2016-12-14T16:04:26Z</dcterms:modified>
</cp:coreProperties>
</file>