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7" d="100"/>
          <a:sy n="57" d="100"/>
        </p:scale>
        <p:origin x="-312" y="8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A69C96-1B15-4746-A1A8-9910AC3E2318}" type="datetimeFigureOut">
              <a:rPr lang="en-US" smtClean="0"/>
              <a:pPr/>
              <a:t>1/26/2016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87B8B4-C01D-4DCF-8EAE-C6E8AB977D2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87B8B4-C01D-4DCF-8EAE-C6E8AB977D23}"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A3E9FE2-2639-4797-8EA5-AD3D71C1920D}" type="datetimeFigureOut">
              <a:rPr lang="en-US" smtClean="0"/>
              <a:pPr/>
              <a:t>1/26/2016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BCA70F4-664E-4F0A-831B-085445786F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3E9FE2-2639-4797-8EA5-AD3D71C1920D}"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A70F4-664E-4F0A-831B-085445786F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3E9FE2-2639-4797-8EA5-AD3D71C1920D}" type="datetimeFigureOut">
              <a:rPr lang="en-US" smtClean="0"/>
              <a:pPr/>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A70F4-664E-4F0A-831B-085445786F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A3E9FE2-2639-4797-8EA5-AD3D71C1920D}" type="datetimeFigureOut">
              <a:rPr lang="en-US" smtClean="0"/>
              <a:pPr/>
              <a:t>1/26/2016</a:t>
            </a:fld>
            <a:endParaRPr lang="en-US"/>
          </a:p>
        </p:txBody>
      </p:sp>
      <p:sp>
        <p:nvSpPr>
          <p:cNvPr id="9" name="Slide Number Placeholder 8"/>
          <p:cNvSpPr>
            <a:spLocks noGrp="1"/>
          </p:cNvSpPr>
          <p:nvPr>
            <p:ph type="sldNum" sz="quarter" idx="15"/>
          </p:nvPr>
        </p:nvSpPr>
        <p:spPr/>
        <p:txBody>
          <a:bodyPr rtlCol="0"/>
          <a:lstStyle/>
          <a:p>
            <a:fld id="{ABCA70F4-664E-4F0A-831B-085445786FD0}"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A3E9FE2-2639-4797-8EA5-AD3D71C1920D}" type="datetimeFigureOut">
              <a:rPr lang="en-US" smtClean="0"/>
              <a:pPr/>
              <a:t>1/26/2016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BCA70F4-664E-4F0A-831B-085445786F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A3E9FE2-2639-4797-8EA5-AD3D71C1920D}" type="datetimeFigureOut">
              <a:rPr lang="en-US" smtClean="0"/>
              <a:pPr/>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A70F4-664E-4F0A-831B-085445786FD0}"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A3E9FE2-2639-4797-8EA5-AD3D71C1920D}" type="datetimeFigureOut">
              <a:rPr lang="en-US" smtClean="0"/>
              <a:pPr/>
              <a:t>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CA70F4-664E-4F0A-831B-085445786FD0}"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A3E9FE2-2639-4797-8EA5-AD3D71C1920D}" type="datetimeFigureOut">
              <a:rPr lang="en-US" smtClean="0"/>
              <a:pPr/>
              <a:t>1/26/2016</a:t>
            </a:fld>
            <a:endParaRPr lang="en-US"/>
          </a:p>
        </p:txBody>
      </p:sp>
      <p:sp>
        <p:nvSpPr>
          <p:cNvPr id="7" name="Slide Number Placeholder 6"/>
          <p:cNvSpPr>
            <a:spLocks noGrp="1"/>
          </p:cNvSpPr>
          <p:nvPr>
            <p:ph type="sldNum" sz="quarter" idx="11"/>
          </p:nvPr>
        </p:nvSpPr>
        <p:spPr/>
        <p:txBody>
          <a:bodyPr rtlCol="0"/>
          <a:lstStyle/>
          <a:p>
            <a:fld id="{ABCA70F4-664E-4F0A-831B-085445786FD0}"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3E9FE2-2639-4797-8EA5-AD3D71C1920D}" type="datetimeFigureOut">
              <a:rPr lang="en-US" smtClean="0"/>
              <a:pPr/>
              <a:t>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CA70F4-664E-4F0A-831B-085445786F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A3E9FE2-2639-4797-8EA5-AD3D71C1920D}" type="datetimeFigureOut">
              <a:rPr lang="en-US" smtClean="0"/>
              <a:pPr/>
              <a:t>1/26/2016</a:t>
            </a:fld>
            <a:endParaRPr lang="en-US"/>
          </a:p>
        </p:txBody>
      </p:sp>
      <p:sp>
        <p:nvSpPr>
          <p:cNvPr id="22" name="Slide Number Placeholder 21"/>
          <p:cNvSpPr>
            <a:spLocks noGrp="1"/>
          </p:cNvSpPr>
          <p:nvPr>
            <p:ph type="sldNum" sz="quarter" idx="15"/>
          </p:nvPr>
        </p:nvSpPr>
        <p:spPr/>
        <p:txBody>
          <a:bodyPr rtlCol="0"/>
          <a:lstStyle/>
          <a:p>
            <a:fld id="{ABCA70F4-664E-4F0A-831B-085445786FD0}"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A3E9FE2-2639-4797-8EA5-AD3D71C1920D}" type="datetimeFigureOut">
              <a:rPr lang="en-US" smtClean="0"/>
              <a:pPr/>
              <a:t>1/26/2016</a:t>
            </a:fld>
            <a:endParaRPr lang="en-US"/>
          </a:p>
        </p:txBody>
      </p:sp>
      <p:sp>
        <p:nvSpPr>
          <p:cNvPr id="18" name="Slide Number Placeholder 17"/>
          <p:cNvSpPr>
            <a:spLocks noGrp="1"/>
          </p:cNvSpPr>
          <p:nvPr>
            <p:ph type="sldNum" sz="quarter" idx="11"/>
          </p:nvPr>
        </p:nvSpPr>
        <p:spPr/>
        <p:txBody>
          <a:bodyPr rtlCol="0"/>
          <a:lstStyle/>
          <a:p>
            <a:fld id="{ABCA70F4-664E-4F0A-831B-085445786FD0}"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A3E9FE2-2639-4797-8EA5-AD3D71C1920D}" type="datetimeFigureOut">
              <a:rPr lang="en-US" smtClean="0"/>
              <a:pPr/>
              <a:t>1/26/2016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BCA70F4-664E-4F0A-831B-085445786F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954107"/>
          </a:xfrm>
          <a:prstGeom prst="rect">
            <a:avLst/>
          </a:prstGeom>
          <a:noFill/>
        </p:spPr>
        <p:txBody>
          <a:bodyPr wrap="square" rtlCol="0">
            <a:spAutoFit/>
          </a:bodyPr>
          <a:lstStyle/>
          <a:p>
            <a:pPr algn="ctr"/>
            <a:r>
              <a:rPr lang="en-US" sz="2800" b="1" dirty="0">
                <a:solidFill>
                  <a:srgbClr val="7030A0"/>
                </a:solidFill>
                <a:latin typeface="Bookman Old Style" pitchFamily="18" charset="0"/>
              </a:rPr>
              <a:t>Scope of International Accounting</a:t>
            </a:r>
            <a:endParaRPr lang="en-US" sz="2800" dirty="0">
              <a:solidFill>
                <a:srgbClr val="7030A0"/>
              </a:solidFill>
              <a:latin typeface="Bookman Old Style" pitchFamily="18" charset="0"/>
            </a:endParaRPr>
          </a:p>
          <a:p>
            <a:pPr algn="ctr"/>
            <a:endParaRPr lang="en-US" sz="2800" dirty="0">
              <a:latin typeface="Bookman Old Style" pitchFamily="18" charset="0"/>
            </a:endParaRPr>
          </a:p>
        </p:txBody>
      </p:sp>
      <p:graphicFrame>
        <p:nvGraphicFramePr>
          <p:cNvPr id="5" name="Table 4"/>
          <p:cNvGraphicFramePr>
            <a:graphicFrameLocks noGrp="1"/>
          </p:cNvGraphicFramePr>
          <p:nvPr/>
        </p:nvGraphicFramePr>
        <p:xfrm>
          <a:off x="0" y="691033"/>
          <a:ext cx="9144000" cy="6037808"/>
        </p:xfrm>
        <a:graphic>
          <a:graphicData uri="http://schemas.openxmlformats.org/drawingml/2006/table">
            <a:tbl>
              <a:tblPr firstRow="1" bandRow="1">
                <a:tableStyleId>{5C22544A-7EE6-4342-B048-85BDC9FD1C3A}</a:tableStyleId>
              </a:tblPr>
              <a:tblGrid>
                <a:gridCol w="3048000"/>
                <a:gridCol w="3048000"/>
                <a:gridCol w="3048000"/>
              </a:tblGrid>
              <a:tr h="641915">
                <a:tc>
                  <a:txBody>
                    <a:bodyPr/>
                    <a:lstStyle/>
                    <a:p>
                      <a:pPr marL="0" marR="0" algn="ctr">
                        <a:lnSpc>
                          <a:spcPct val="115000"/>
                        </a:lnSpc>
                        <a:spcBef>
                          <a:spcPts val="0"/>
                        </a:spcBef>
                        <a:spcAft>
                          <a:spcPts val="0"/>
                        </a:spcAft>
                      </a:pPr>
                      <a:r>
                        <a:rPr lang="en-US" sz="1800" b="1" dirty="0">
                          <a:latin typeface="Bookman Old Style"/>
                          <a:ea typeface="Calibri"/>
                          <a:cs typeface="Times New Roman"/>
                        </a:rPr>
                        <a:t>Financial Accounting</a:t>
                      </a:r>
                      <a:endParaRPr lang="en-US" sz="18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latin typeface="Bookman Old Style"/>
                          <a:ea typeface="Calibri"/>
                          <a:cs typeface="Times New Roman"/>
                        </a:rPr>
                        <a:t>Management Accounting</a:t>
                      </a:r>
                      <a:endParaRPr lang="en-US" sz="1800" dirty="0">
                        <a:latin typeface="Calibri"/>
                        <a:ea typeface="Calibri"/>
                        <a:cs typeface="Times New Roman"/>
                      </a:endParaRPr>
                    </a:p>
                  </a:txBody>
                  <a:tcPr marL="68580" marR="68580" marT="0" marB="0"/>
                </a:tc>
                <a:tc>
                  <a:txBody>
                    <a:bodyPr/>
                    <a:lstStyle/>
                    <a:p>
                      <a:pPr marL="0" marR="91440" algn="ctr">
                        <a:lnSpc>
                          <a:spcPct val="115000"/>
                        </a:lnSpc>
                        <a:spcBef>
                          <a:spcPts val="0"/>
                        </a:spcBef>
                        <a:spcAft>
                          <a:spcPts val="0"/>
                        </a:spcAft>
                      </a:pPr>
                      <a:r>
                        <a:rPr lang="en-US" sz="1800" b="1" dirty="0">
                          <a:latin typeface="Bookman Old Style"/>
                          <a:ea typeface="Calibri"/>
                          <a:cs typeface="Times New Roman"/>
                        </a:rPr>
                        <a:t>Social and </a:t>
                      </a:r>
                      <a:r>
                        <a:rPr lang="en-US" sz="1800" b="1" dirty="0" smtClean="0">
                          <a:latin typeface="Bookman Old Style"/>
                          <a:ea typeface="Calibri"/>
                          <a:cs typeface="Times New Roman"/>
                        </a:rPr>
                        <a:t>Allied Accounting Activities</a:t>
                      </a:r>
                      <a:endParaRPr lang="en-US" sz="1800" dirty="0">
                        <a:latin typeface="Calibri"/>
                        <a:ea typeface="Calibri"/>
                        <a:cs typeface="Times New Roman"/>
                      </a:endParaRPr>
                    </a:p>
                  </a:txBody>
                  <a:tcPr marL="68580" marR="68580" marT="0" marB="0"/>
                </a:tc>
              </a:tr>
              <a:tr h="641915">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Recording of foreign transactions</a:t>
                      </a:r>
                      <a:endParaRPr lang="en-US" sz="1800" dirty="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Analysis of foreign financial statements</a:t>
                      </a:r>
                      <a:endParaRPr lang="en-US" sz="1800" dirty="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Social accounting</a:t>
                      </a:r>
                      <a:endParaRPr lang="en-US" sz="1800" dirty="0">
                        <a:latin typeface="Calibri"/>
                        <a:ea typeface="Calibri"/>
                        <a:cs typeface="Times New Roman"/>
                      </a:endParaRPr>
                    </a:p>
                  </a:txBody>
                  <a:tcPr marL="68580" marR="68580" marT="0" marB="0"/>
                </a:tc>
              </a:tr>
              <a:tr h="641915">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Foreign currency translation</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Multinational transfer pricing</a:t>
                      </a:r>
                      <a:endParaRPr lang="en-US" sz="1800" dirty="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Accounting for newer financial instruments</a:t>
                      </a:r>
                      <a:endParaRPr lang="en-US" sz="1800" dirty="0">
                        <a:latin typeface="Calibri"/>
                        <a:ea typeface="Calibri"/>
                        <a:cs typeface="Times New Roman"/>
                      </a:endParaRPr>
                    </a:p>
                  </a:txBody>
                  <a:tcPr marL="68580" marR="68580" marT="0" marB="0"/>
                </a:tc>
              </a:tr>
              <a:tr h="1214869">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Accounting for foreign inflation</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Budgeting and performance evaluation of foreign subsidiaries</a:t>
                      </a:r>
                      <a:endParaRPr lang="en-US" sz="1800" dirty="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Accounting for mergers and acquisitions</a:t>
                      </a:r>
                      <a:endParaRPr lang="en-US" sz="1800" dirty="0">
                        <a:latin typeface="Calibri"/>
                        <a:ea typeface="Calibri"/>
                        <a:cs typeface="Times New Roman"/>
                      </a:endParaRPr>
                    </a:p>
                  </a:txBody>
                  <a:tcPr marL="68580" marR="68580" marT="0" marB="0"/>
                </a:tc>
              </a:tr>
              <a:tr h="1214869">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Consolidation of foreign financial statements, reporting and disclosure</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Management of foreign exchange risk</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Global Joint ventures</a:t>
                      </a:r>
                      <a:endParaRPr lang="en-US" sz="1800" dirty="0">
                        <a:latin typeface="Calibri"/>
                        <a:ea typeface="Calibri"/>
                        <a:cs typeface="Times New Roman"/>
                      </a:endParaRPr>
                    </a:p>
                  </a:txBody>
                  <a:tcPr marL="68580" marR="68580" marT="0" marB="0"/>
                </a:tc>
              </a:tr>
              <a:tr h="641915">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Segment and interim reporting</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a:latin typeface="Bookman Old Style"/>
                          <a:ea typeface="Calibri"/>
                          <a:cs typeface="Times New Roman"/>
                        </a:rPr>
                        <a:t>International taxation</a:t>
                      </a:r>
                      <a:endParaRPr lang="en-US" sz="18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Environmental and social disclosure</a:t>
                      </a:r>
                      <a:endParaRPr lang="en-US" sz="1800" dirty="0">
                        <a:latin typeface="Calibri"/>
                        <a:ea typeface="Calibri"/>
                        <a:cs typeface="Times New Roman"/>
                      </a:endParaRPr>
                    </a:p>
                  </a:txBody>
                  <a:tcPr marL="68580" marR="68580" marT="0" marB="0"/>
                </a:tc>
              </a:tr>
              <a:tr h="911152">
                <a:tc>
                  <a:txBody>
                    <a:bodyPr/>
                    <a:lstStyle/>
                    <a:p>
                      <a:pPr marL="0" marR="0">
                        <a:lnSpc>
                          <a:spcPct val="115000"/>
                        </a:lnSpc>
                        <a:spcBef>
                          <a:spcPts val="0"/>
                        </a:spcBef>
                        <a:spcAft>
                          <a:spcPts val="0"/>
                        </a:spcAft>
                      </a:pPr>
                      <a:endParaRPr lang="en-US" sz="1800">
                        <a:latin typeface="Bookman Old Style"/>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800">
                        <a:latin typeface="Bookman Old Style"/>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Symbol"/>
                        <a:buChar char=""/>
                      </a:pPr>
                      <a:r>
                        <a:rPr lang="en-US" sz="1800" dirty="0">
                          <a:latin typeface="Bookman Old Style"/>
                          <a:ea typeface="Calibri"/>
                          <a:cs typeface="Times New Roman"/>
                        </a:rPr>
                        <a:t>Integration of ethics into accounting curriculum</a:t>
                      </a:r>
                      <a:endParaRPr lang="en-US" sz="1800" dirty="0">
                        <a:latin typeface="Calibri"/>
                        <a:ea typeface="Calibri"/>
                        <a:cs typeface="Times New Roman"/>
                      </a:endParaRPr>
                    </a:p>
                  </a:txBody>
                  <a:tcPr marL="68580" marR="68580" marT="0" marB="0"/>
                </a:tc>
              </a:tr>
            </a:tbl>
          </a:graphicData>
        </a:graphic>
      </p:graphicFrame>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7294305"/>
          </a:xfrm>
          <a:prstGeom prst="rect">
            <a:avLst/>
          </a:prstGeom>
          <a:noFill/>
        </p:spPr>
        <p:txBody>
          <a:bodyPr wrap="square" rtlCol="0">
            <a:spAutoFit/>
          </a:bodyPr>
          <a:lstStyle/>
          <a:p>
            <a:pPr algn="just">
              <a:lnSpc>
                <a:spcPct val="150000"/>
              </a:lnSpc>
            </a:pPr>
            <a:r>
              <a:rPr lang="en-US" sz="2400" dirty="0" smtClean="0">
                <a:latin typeface="Bookman Old Style" pitchFamily="18" charset="0"/>
              </a:rPr>
              <a:t>	Performance evaluation should also be appropriately designed keeping in view the domestic and the international environment in which the subsidiaries and affiliates operate.</a:t>
            </a:r>
          </a:p>
          <a:p>
            <a:pPr algn="just">
              <a:lnSpc>
                <a:spcPct val="150000"/>
              </a:lnSpc>
            </a:pPr>
            <a:r>
              <a:rPr lang="en-US" sz="2400" dirty="0" smtClean="0">
                <a:latin typeface="Bookman Old Style" pitchFamily="18" charset="0"/>
              </a:rPr>
              <a:t>	</a:t>
            </a:r>
          </a:p>
          <a:p>
            <a:pPr algn="just">
              <a:lnSpc>
                <a:spcPct val="150000"/>
              </a:lnSpc>
            </a:pPr>
            <a:r>
              <a:rPr lang="en-US" sz="2400" dirty="0" smtClean="0">
                <a:latin typeface="Bookman Old Style" pitchFamily="18" charset="0"/>
              </a:rPr>
              <a:t>	</a:t>
            </a:r>
            <a:r>
              <a:rPr lang="en-US" sz="2400" dirty="0" smtClean="0"/>
              <a:t> “If the budget is to motivate the employees and to help create goal congruence between the employees and organisation, then it must set appropriate criteria and provide reasonable targets for the employees to attain. Along with all the budgeting and performance evaluation issues that organisation must contend with in the purely domestic context,      </a:t>
            </a:r>
          </a:p>
          <a:p>
            <a:pPr algn="just">
              <a:lnSpc>
                <a:spcPct val="150000"/>
              </a:lnSpc>
            </a:pPr>
            <a:endParaRPr lang="en-US" sz="2400" dirty="0">
              <a:latin typeface="Bookman Old Style" pitchFamily="18" charset="0"/>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6740307"/>
          </a:xfrm>
          <a:prstGeom prst="rect">
            <a:avLst/>
          </a:prstGeom>
          <a:noFill/>
        </p:spPr>
        <p:txBody>
          <a:bodyPr wrap="square" rtlCol="0">
            <a:spAutoFit/>
          </a:bodyPr>
          <a:lstStyle/>
          <a:p>
            <a:pPr algn="just">
              <a:lnSpc>
                <a:spcPct val="150000"/>
              </a:lnSpc>
            </a:pPr>
            <a:r>
              <a:rPr lang="en-US" dirty="0" smtClean="0"/>
              <a:t>	</a:t>
            </a:r>
            <a:r>
              <a:rPr lang="en-US" sz="2400" dirty="0" smtClean="0">
                <a:latin typeface="Bookman Old Style" pitchFamily="18" charset="0"/>
              </a:rPr>
              <a:t>there are additional conditions that must be factored into designing budget and performance evaluation systems for subsidiaries and affiliated entities located in other countries”.</a:t>
            </a:r>
          </a:p>
          <a:p>
            <a:pPr lvl="0" algn="just">
              <a:lnSpc>
                <a:spcPct val="150000"/>
              </a:lnSpc>
            </a:pPr>
            <a:r>
              <a:rPr lang="en-US" sz="2400" b="1" dirty="0" smtClean="0"/>
              <a:t>Management of foreign exchange risk:</a:t>
            </a:r>
          </a:p>
          <a:p>
            <a:pPr algn="just">
              <a:lnSpc>
                <a:spcPct val="150000"/>
              </a:lnSpc>
            </a:pPr>
            <a:r>
              <a:rPr lang="en-US" sz="2400" dirty="0" smtClean="0"/>
              <a:t>	Exchange risk management aims at monitoring and managing the firm’s foreign exchange exposure so as maximize its profitability, cash flow and market value. Foreign exchange exposure primarily assumes three forms: </a:t>
            </a:r>
            <a:r>
              <a:rPr lang="en-US" sz="2400" dirty="0" smtClean="0">
                <a:solidFill>
                  <a:srgbClr val="00B050"/>
                </a:solidFill>
              </a:rPr>
              <a:t>Translation exposure, </a:t>
            </a:r>
            <a:r>
              <a:rPr lang="en-US" sz="2400" dirty="0" smtClean="0">
                <a:solidFill>
                  <a:schemeClr val="accent1"/>
                </a:solidFill>
              </a:rPr>
              <a:t>transaction exposure</a:t>
            </a:r>
            <a:r>
              <a:rPr lang="en-US" sz="2400" dirty="0" smtClean="0">
                <a:solidFill>
                  <a:srgbClr val="00B050"/>
                </a:solidFill>
              </a:rPr>
              <a:t>, and </a:t>
            </a:r>
            <a:r>
              <a:rPr lang="en-US" sz="2400" dirty="0" smtClean="0">
                <a:solidFill>
                  <a:srgbClr val="0070C0"/>
                </a:solidFill>
              </a:rPr>
              <a:t>economic exposure. </a:t>
            </a:r>
            <a:endParaRPr lang="en-US" sz="2400" dirty="0" smtClean="0"/>
          </a:p>
          <a:p>
            <a:pPr algn="just">
              <a:lnSpc>
                <a:spcPct val="150000"/>
              </a:lnSpc>
            </a:pPr>
            <a:r>
              <a:rPr lang="en-US" sz="2400" dirty="0" smtClean="0">
                <a:latin typeface="Bookman Old Style" pitchFamily="18" charset="0"/>
              </a:rPr>
              <a:t>	</a:t>
            </a:r>
            <a:endParaRPr lang="en-US" sz="2400" dirty="0">
              <a:latin typeface="Bookman Old Style" pitchFamily="18" charset="0"/>
            </a:endParaRPr>
          </a:p>
        </p:txBody>
      </p:sp>
    </p:spTree>
  </p:cSld>
  <p:clrMapOvr>
    <a:masterClrMapping/>
  </p:clrMapOvr>
  <p:transition>
    <p:pull dir="l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0"/>
            <a:ext cx="8534400" cy="6740307"/>
          </a:xfrm>
          <a:prstGeom prst="rect">
            <a:avLst/>
          </a:prstGeom>
          <a:noFill/>
        </p:spPr>
        <p:txBody>
          <a:bodyPr wrap="square" rtlCol="0">
            <a:spAutoFit/>
          </a:bodyPr>
          <a:lstStyle/>
          <a:p>
            <a:pPr algn="just">
              <a:lnSpc>
                <a:spcPct val="150000"/>
              </a:lnSpc>
            </a:pPr>
            <a:r>
              <a:rPr lang="en-US" sz="2400" b="1" dirty="0" smtClean="0">
                <a:latin typeface="Bookman Old Style" pitchFamily="18" charset="0"/>
              </a:rPr>
              <a:t>	</a:t>
            </a:r>
            <a:r>
              <a:rPr lang="en-US" sz="2400" b="1" dirty="0" smtClean="0"/>
              <a:t>Translation exposure</a:t>
            </a:r>
            <a:r>
              <a:rPr lang="en-US" sz="2400" dirty="0" smtClean="0"/>
              <a:t> refers to the potential of an increase or decrease in the parent company’s net worth and reported net income due to the fluctuations in the exchange rates. In contrast, </a:t>
            </a:r>
            <a:r>
              <a:rPr lang="en-US" sz="2400" b="1" i="1" dirty="0" smtClean="0"/>
              <a:t>transaction exposure </a:t>
            </a:r>
            <a:r>
              <a:rPr lang="en-US" sz="2400" dirty="0" smtClean="0"/>
              <a:t>arises due to the sensitivity of the firm’s contractual cash flows denominated in foreign currency to exchange rate fluctuations.  </a:t>
            </a:r>
          </a:p>
          <a:p>
            <a:pPr algn="just">
              <a:lnSpc>
                <a:spcPct val="150000"/>
              </a:lnSpc>
            </a:pPr>
            <a:r>
              <a:rPr lang="en-US" sz="2400" b="1" dirty="0" smtClean="0"/>
              <a:t>Translations exposure</a:t>
            </a:r>
            <a:r>
              <a:rPr lang="en-US" sz="2400" dirty="0" smtClean="0"/>
              <a:t> arises from </a:t>
            </a:r>
          </a:p>
          <a:p>
            <a:pPr algn="just">
              <a:lnSpc>
                <a:spcPct val="150000"/>
              </a:lnSpc>
            </a:pPr>
            <a:r>
              <a:rPr lang="en-US" sz="2400" dirty="0" smtClean="0"/>
              <a:t>	1. Buying and selling on credit goods or services whose prices are contractually denominated in foreign currency. </a:t>
            </a:r>
          </a:p>
          <a:p>
            <a:pPr algn="just">
              <a:lnSpc>
                <a:spcPct val="150000"/>
              </a:lnSpc>
            </a:pPr>
            <a:r>
              <a:rPr lang="en-US" sz="2400" dirty="0" smtClean="0"/>
              <a:t>	2. Borrowing and lending funds in foreign currency. </a:t>
            </a:r>
            <a:endParaRPr lang="en-US" sz="2400" dirty="0">
              <a:latin typeface="Bookman Old Style" pitchFamily="18" charset="0"/>
            </a:endParaRPr>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6740307"/>
          </a:xfrm>
          <a:prstGeom prst="rect">
            <a:avLst/>
          </a:prstGeom>
          <a:noFill/>
        </p:spPr>
        <p:txBody>
          <a:bodyPr wrap="square" rtlCol="0">
            <a:spAutoFit/>
          </a:bodyPr>
          <a:lstStyle/>
          <a:p>
            <a:pPr algn="just">
              <a:lnSpc>
                <a:spcPct val="150000"/>
              </a:lnSpc>
            </a:pPr>
            <a:r>
              <a:rPr lang="en-US" dirty="0" smtClean="0"/>
              <a:t>	3</a:t>
            </a:r>
            <a:r>
              <a:rPr lang="en-US" sz="2400" dirty="0" smtClean="0">
                <a:latin typeface="Bookman Old Style" pitchFamily="18" charset="0"/>
              </a:rPr>
              <a:t>. Forward exchange contracts. </a:t>
            </a:r>
          </a:p>
          <a:p>
            <a:pPr algn="just">
              <a:lnSpc>
                <a:spcPct val="150000"/>
              </a:lnSpc>
            </a:pPr>
            <a:r>
              <a:rPr lang="en-US" sz="2400" dirty="0" smtClean="0">
                <a:latin typeface="Bookman Old Style" pitchFamily="18" charset="0"/>
              </a:rPr>
              <a:t>	4. Acquisition or disposal of assets denominated in 	foreign currency, and </a:t>
            </a:r>
          </a:p>
          <a:p>
            <a:pPr algn="just">
              <a:lnSpc>
                <a:spcPct val="150000"/>
              </a:lnSpc>
            </a:pPr>
            <a:r>
              <a:rPr lang="en-US" sz="2400" dirty="0" smtClean="0">
                <a:latin typeface="Bookman Old Style" pitchFamily="18" charset="0"/>
              </a:rPr>
              <a:t>	5. Settlement of liabilities denominated in foreign 	currency.</a:t>
            </a:r>
          </a:p>
          <a:p>
            <a:pPr algn="just">
              <a:lnSpc>
                <a:spcPct val="150000"/>
              </a:lnSpc>
            </a:pPr>
            <a:r>
              <a:rPr lang="en-US" sz="2400" b="1" dirty="0" smtClean="0"/>
              <a:t>	Economic exposure</a:t>
            </a:r>
            <a:r>
              <a:rPr lang="en-US" sz="2400" dirty="0" smtClean="0"/>
              <a:t> refers to the extent to which the value of the firm would be impacted by unexpected changes in the exchange rates. The managerial efforts to manage economic exposure would be to formulate long-term strategies so as to enhance and preserve its value in the event of unexpected exchange rate fluctuations. </a:t>
            </a:r>
          </a:p>
          <a:p>
            <a:pPr algn="just">
              <a:lnSpc>
                <a:spcPct val="150000"/>
              </a:lnSpc>
            </a:pPr>
            <a:endParaRPr lang="en-US" sz="2400" dirty="0">
              <a:latin typeface="Bookman Old Style" pitchFamily="18" charset="0"/>
            </a:endParaRPr>
          </a:p>
        </p:txBody>
      </p:sp>
    </p:spTree>
  </p:cSld>
  <p:clrMapOvr>
    <a:masterClrMapping/>
  </p:clrMapOvr>
  <p:transition>
    <p:cover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0"/>
            <a:ext cx="8534400" cy="5355312"/>
          </a:xfrm>
          <a:prstGeom prst="rect">
            <a:avLst/>
          </a:prstGeom>
          <a:noFill/>
        </p:spPr>
        <p:txBody>
          <a:bodyPr wrap="square" rtlCol="0">
            <a:spAutoFit/>
          </a:bodyPr>
          <a:lstStyle/>
          <a:p>
            <a:pPr lvl="0" algn="just">
              <a:lnSpc>
                <a:spcPct val="150000"/>
              </a:lnSpc>
            </a:pPr>
            <a:r>
              <a:rPr lang="en-US" sz="2400" b="1" dirty="0" smtClean="0">
                <a:latin typeface="Bookman Old Style" pitchFamily="18" charset="0"/>
              </a:rPr>
              <a:t>International taxation:</a:t>
            </a:r>
            <a:endParaRPr lang="en-US" sz="2400" dirty="0" smtClean="0">
              <a:latin typeface="Bookman Old Style" pitchFamily="18" charset="0"/>
            </a:endParaRPr>
          </a:p>
          <a:p>
            <a:pPr algn="just">
              <a:lnSpc>
                <a:spcPct val="150000"/>
              </a:lnSpc>
            </a:pPr>
            <a:r>
              <a:rPr lang="en-US" sz="2400" dirty="0" smtClean="0">
                <a:latin typeface="Bookman Old Style" pitchFamily="18" charset="0"/>
              </a:rPr>
              <a:t>	International taxation is a complex phenomenon that affects all the aspects of multinational operations including foreign investments, transfer pricing, marker of product and services, cost of capital and capital structure. It is therefore imperative for multinational corporations in particular to understand the diversities that exist in relation to corporate tax laws in different countries for better (tax) planning and decision making. </a:t>
            </a:r>
          </a:p>
          <a:p>
            <a:endParaRPr lang="en-US" dirty="0"/>
          </a:p>
        </p:txBody>
      </p:sp>
    </p:spTree>
  </p:cSld>
  <p:clrMapOvr>
    <a:masterClrMapping/>
  </p:clrMapOvr>
  <p:transition>
    <p:spli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6740307"/>
          </a:xfrm>
          <a:prstGeom prst="rect">
            <a:avLst/>
          </a:prstGeom>
          <a:noFill/>
        </p:spPr>
        <p:txBody>
          <a:bodyPr wrap="square" rtlCol="0">
            <a:spAutoFit/>
          </a:bodyPr>
          <a:lstStyle/>
          <a:p>
            <a:pPr algn="just">
              <a:lnSpc>
                <a:spcPct val="150000"/>
              </a:lnSpc>
            </a:pPr>
            <a:r>
              <a:rPr lang="en-US" sz="2400" b="1" dirty="0" smtClean="0">
                <a:latin typeface="Bookman Old Style" pitchFamily="18" charset="0"/>
              </a:rPr>
              <a:t>Social and allied accounting activities</a:t>
            </a:r>
            <a:endParaRPr lang="en-US" sz="2400" dirty="0" smtClean="0">
              <a:latin typeface="Bookman Old Style" pitchFamily="18" charset="0"/>
            </a:endParaRPr>
          </a:p>
          <a:p>
            <a:pPr lvl="0" algn="just">
              <a:lnSpc>
                <a:spcPct val="150000"/>
              </a:lnSpc>
            </a:pPr>
            <a:r>
              <a:rPr lang="en-US" sz="2400" b="1" dirty="0" smtClean="0">
                <a:latin typeface="Bookman Old Style" pitchFamily="18" charset="0"/>
              </a:rPr>
              <a:t>Social accounting</a:t>
            </a:r>
            <a:endParaRPr lang="en-US" sz="2400" dirty="0" smtClean="0">
              <a:latin typeface="Bookman Old Style" pitchFamily="18" charset="0"/>
            </a:endParaRPr>
          </a:p>
          <a:p>
            <a:pPr lvl="0" algn="just">
              <a:lnSpc>
                <a:spcPct val="150000"/>
              </a:lnSpc>
            </a:pPr>
            <a:r>
              <a:rPr lang="en-US" sz="2400" b="1" dirty="0" smtClean="0">
                <a:latin typeface="Bookman Old Style" pitchFamily="18" charset="0"/>
              </a:rPr>
              <a:t>Accounting for newer financial instruments:</a:t>
            </a:r>
            <a:endParaRPr lang="en-US" sz="2400" dirty="0" smtClean="0">
              <a:latin typeface="Bookman Old Style" pitchFamily="18" charset="0"/>
            </a:endParaRPr>
          </a:p>
          <a:p>
            <a:pPr algn="just">
              <a:lnSpc>
                <a:spcPct val="150000"/>
              </a:lnSpc>
            </a:pPr>
            <a:r>
              <a:rPr lang="en-US" sz="2400" dirty="0" smtClean="0">
                <a:latin typeface="Bookman Old Style" pitchFamily="18" charset="0"/>
              </a:rPr>
              <a:t>Newer financial instruments, such as derivatives, have become more popular in recent years. As defined by IAS 39, a derivative is a financial instrument which has the following characteristics: </a:t>
            </a:r>
          </a:p>
          <a:p>
            <a:pPr lvl="1" algn="just">
              <a:lnSpc>
                <a:spcPct val="150000"/>
              </a:lnSpc>
              <a:buFont typeface="Wingdings" pitchFamily="2" charset="2"/>
              <a:buChar char="v"/>
            </a:pPr>
            <a:r>
              <a:rPr lang="en-US" sz="2400" dirty="0" smtClean="0">
                <a:latin typeface="Bookman Old Style" pitchFamily="18" charset="0"/>
              </a:rPr>
              <a:t>Its value changes in response to the change in a specified interest rate, security price, commodity price, foreign exchange rate, index of prices of rates, a credit rating or credit index, or a similar variable called the underlying. </a:t>
            </a:r>
            <a:r>
              <a:rPr lang="en-US" dirty="0" smtClean="0"/>
              <a:t>	</a:t>
            </a:r>
            <a:endParaRPr lang="en-US"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457200"/>
            <a:ext cx="8610600" cy="6601807"/>
          </a:xfrm>
          <a:prstGeom prst="rect">
            <a:avLst/>
          </a:prstGeom>
          <a:noFill/>
        </p:spPr>
        <p:txBody>
          <a:bodyPr wrap="square" rtlCol="0">
            <a:spAutoFit/>
          </a:bodyPr>
          <a:lstStyle/>
          <a:p>
            <a:pPr lvl="1" algn="just">
              <a:lnSpc>
                <a:spcPct val="150000"/>
              </a:lnSpc>
              <a:buFont typeface="Wingdings" pitchFamily="2" charset="2"/>
              <a:buChar char="v"/>
            </a:pPr>
            <a:r>
              <a:rPr lang="en-US" sz="2400" dirty="0" smtClean="0">
                <a:latin typeface="Bookman Old Style" pitchFamily="18" charset="0"/>
              </a:rPr>
              <a:t>It requires no initial net investment or little initial net investment relative to other types of contracts that have a similar response to changes in market conditions. </a:t>
            </a:r>
          </a:p>
          <a:p>
            <a:pPr lvl="1" algn="just">
              <a:lnSpc>
                <a:spcPct val="150000"/>
              </a:lnSpc>
              <a:buFont typeface="Wingdings" pitchFamily="2" charset="2"/>
              <a:buChar char="v"/>
            </a:pPr>
            <a:r>
              <a:rPr lang="en-US" sz="2400" dirty="0" smtClean="0">
                <a:latin typeface="Bookman Old Style" pitchFamily="18" charset="0"/>
              </a:rPr>
              <a:t>It settled at a future date.</a:t>
            </a:r>
          </a:p>
          <a:p>
            <a:pPr lvl="1" algn="just">
              <a:lnSpc>
                <a:spcPct val="150000"/>
              </a:lnSpc>
            </a:pPr>
            <a:r>
              <a:rPr lang="en-US" sz="2400" dirty="0" smtClean="0">
                <a:latin typeface="Bookman Old Style" pitchFamily="18" charset="0"/>
              </a:rPr>
              <a:t>	Derivatives in general are of four types: option, swap, futures and forward. Options can be of call or put options in the form of bond option, purchased or written currency option, purchased or written commodity option and purchased or written stock option, Swaps can be of interest rate swap, currency</a:t>
            </a:r>
          </a:p>
          <a:p>
            <a:pPr lvl="1" algn="just">
              <a:lnSpc>
                <a:spcPct val="150000"/>
              </a:lnSpc>
            </a:pPr>
            <a:endParaRPr lang="en-US"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686800" cy="6740307"/>
          </a:xfrm>
          <a:prstGeom prst="rect">
            <a:avLst/>
          </a:prstGeom>
          <a:noFill/>
        </p:spPr>
        <p:txBody>
          <a:bodyPr wrap="square" rtlCol="0">
            <a:spAutoFit/>
          </a:bodyPr>
          <a:lstStyle/>
          <a:p>
            <a:pPr algn="just">
              <a:lnSpc>
                <a:spcPct val="150000"/>
              </a:lnSpc>
            </a:pPr>
            <a:r>
              <a:rPr lang="en-US" sz="2400" dirty="0" smtClean="0">
                <a:latin typeface="Bookman Old Style" pitchFamily="18" charset="0"/>
              </a:rPr>
              <a:t>swap, equity swap, credit swap and total return swap. Futures may take the form of treasury futures (i.e., interest rate futures linked to government debt), currency futures and commodity futures; and forward may be in the form treasury forward, currency forward, commodity forward and equity forward.</a:t>
            </a:r>
          </a:p>
          <a:p>
            <a:pPr lvl="0" algn="just">
              <a:lnSpc>
                <a:spcPct val="150000"/>
              </a:lnSpc>
            </a:pPr>
            <a:r>
              <a:rPr lang="en-US" sz="2400" b="1" dirty="0" smtClean="0">
                <a:latin typeface="Bookman Old Style" pitchFamily="18" charset="0"/>
              </a:rPr>
              <a:t>Accounting for mergers and acquisitions:</a:t>
            </a:r>
            <a:endParaRPr lang="en-US" sz="2400" dirty="0" smtClean="0">
              <a:latin typeface="Bookman Old Style" pitchFamily="18" charset="0"/>
            </a:endParaRPr>
          </a:p>
          <a:p>
            <a:pPr lvl="0" algn="just">
              <a:lnSpc>
                <a:spcPct val="150000"/>
              </a:lnSpc>
            </a:pPr>
            <a:r>
              <a:rPr lang="en-US" sz="2400" b="1" dirty="0" smtClean="0">
                <a:latin typeface="Bookman Old Style" pitchFamily="18" charset="0"/>
              </a:rPr>
              <a:t>Global Joint ventures:</a:t>
            </a:r>
            <a:r>
              <a:rPr lang="en-US" sz="2400" dirty="0" smtClean="0">
                <a:latin typeface="Bookman Old Style" pitchFamily="18" charset="0"/>
              </a:rPr>
              <a:t> IAS 31 deals with the accounting procedures of investments in joint ventures. For accounting purposes, joint ventures have been classified as jointly controlled entities. </a:t>
            </a:r>
          </a:p>
          <a:p>
            <a:pPr algn="just">
              <a:lnSpc>
                <a:spcPct val="150000"/>
              </a:lnSpc>
            </a:pPr>
            <a:endParaRPr lang="en-US" sz="2400" dirty="0"/>
          </a:p>
        </p:txBody>
      </p:sp>
    </p:spTree>
  </p:cSld>
  <p:clrMapOvr>
    <a:masterClrMapping/>
  </p:clrMapOvr>
  <p:transition>
    <p:pull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6114174"/>
          </a:xfrm>
          <a:prstGeom prst="rect">
            <a:avLst/>
          </a:prstGeom>
          <a:noFill/>
        </p:spPr>
        <p:txBody>
          <a:bodyPr wrap="square" rtlCol="0">
            <a:spAutoFit/>
          </a:bodyPr>
          <a:lstStyle/>
          <a:p>
            <a:pPr algn="just">
              <a:lnSpc>
                <a:spcPct val="150000"/>
              </a:lnSpc>
            </a:pPr>
            <a:r>
              <a:rPr lang="en-US" dirty="0" smtClean="0">
                <a:latin typeface="Bookman Old Style" pitchFamily="18" charset="0"/>
              </a:rPr>
              <a:t>	</a:t>
            </a:r>
            <a:r>
              <a:rPr lang="en-US" sz="2400" dirty="0" smtClean="0">
                <a:latin typeface="Bookman Old Style" pitchFamily="18" charset="0"/>
              </a:rPr>
              <a:t>IAS 31 prescribes for distinct set of reporting and disclosure guidelines in respect of each of the three kinds of joint ventures.</a:t>
            </a:r>
          </a:p>
          <a:p>
            <a:pPr lvl="0" algn="just">
              <a:lnSpc>
                <a:spcPct val="150000"/>
              </a:lnSpc>
            </a:pPr>
            <a:r>
              <a:rPr lang="en-US" sz="2400" b="1" dirty="0" smtClean="0"/>
              <a:t>Environmental disclosure:</a:t>
            </a:r>
            <a:r>
              <a:rPr lang="en-US" sz="2400" dirty="0" smtClean="0"/>
              <a:t> Environmental disclosures by companies have increasingly become a matter of interest not only to the environmentalists but also to stakeholders like the investors, employees, customers, regulatory agencies and the society at large. Major environmental disasters of the recent past and the government regulations in certain countries such as the US have further necessitated for corporate environmental reporting. </a:t>
            </a:r>
            <a:endParaRPr lang="en-US" sz="2400" dirty="0"/>
          </a:p>
        </p:txBody>
      </p:sp>
    </p:spTree>
  </p:cSld>
  <p:clrMapOvr>
    <a:masterClrMapping/>
  </p:clrMapOvr>
  <p:transition>
    <p:wheel spokes="2"/>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5355312"/>
          </a:xfrm>
          <a:prstGeom prst="rect">
            <a:avLst/>
          </a:prstGeom>
          <a:noFill/>
        </p:spPr>
        <p:txBody>
          <a:bodyPr wrap="square" rtlCol="0">
            <a:spAutoFit/>
          </a:bodyPr>
          <a:lstStyle/>
          <a:p>
            <a:pPr lvl="0" algn="just">
              <a:lnSpc>
                <a:spcPct val="150000"/>
              </a:lnSpc>
            </a:pPr>
            <a:r>
              <a:rPr lang="en-US" sz="2400" dirty="0" smtClean="0">
                <a:latin typeface="Bookman Old Style" pitchFamily="18" charset="0"/>
              </a:rPr>
              <a:t>	The nature and extent of environmental disclosures, however, vary from country to country depending upon the strength of each country’s own environmental regulations and the pressure exerted by the stakeholders. Few companies, in a bid to be good corporate citizen and also to meet the expectations of the stakeholders, have nevertheless demonstrated greater environmental disclosures. Others need to follow the suit.  </a:t>
            </a:r>
          </a:p>
          <a:p>
            <a:endParaRPr lang="en-US" dirty="0"/>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4862870"/>
          </a:xfrm>
          <a:prstGeom prst="rect">
            <a:avLst/>
          </a:prstGeom>
          <a:noFill/>
        </p:spPr>
        <p:txBody>
          <a:bodyPr wrap="square" rtlCol="0">
            <a:spAutoFit/>
          </a:bodyPr>
          <a:lstStyle/>
          <a:p>
            <a:pPr algn="ctr"/>
            <a:r>
              <a:rPr lang="en-US" sz="2800" b="1" dirty="0">
                <a:solidFill>
                  <a:schemeClr val="tx2"/>
                </a:solidFill>
                <a:latin typeface="Bookman Old Style" pitchFamily="18" charset="0"/>
              </a:rPr>
              <a:t>Financial </a:t>
            </a:r>
            <a:r>
              <a:rPr lang="en-US" sz="2800" b="1" dirty="0" smtClean="0">
                <a:solidFill>
                  <a:schemeClr val="tx2"/>
                </a:solidFill>
                <a:latin typeface="Bookman Old Style" pitchFamily="18" charset="0"/>
              </a:rPr>
              <a:t>Accounting</a:t>
            </a:r>
          </a:p>
          <a:p>
            <a:endParaRPr lang="en-US" sz="2400" dirty="0">
              <a:latin typeface="Bookman Old Style" pitchFamily="18" charset="0"/>
            </a:endParaRPr>
          </a:p>
          <a:p>
            <a:pPr lvl="1" algn="just">
              <a:buFont typeface="Wingdings" pitchFamily="2" charset="2"/>
              <a:buChar char="Ø"/>
            </a:pPr>
            <a:r>
              <a:rPr lang="en-US" sz="2400" dirty="0">
                <a:solidFill>
                  <a:srgbClr val="0070C0"/>
                </a:solidFill>
                <a:latin typeface="Bookman Old Style" pitchFamily="18" charset="0"/>
              </a:rPr>
              <a:t>Recording of foreign </a:t>
            </a:r>
            <a:r>
              <a:rPr lang="en-US" sz="2400" dirty="0" smtClean="0">
                <a:solidFill>
                  <a:srgbClr val="0070C0"/>
                </a:solidFill>
                <a:latin typeface="Bookman Old Style" pitchFamily="18" charset="0"/>
              </a:rPr>
              <a:t>transactions</a:t>
            </a:r>
          </a:p>
          <a:p>
            <a:pPr lvl="0" algn="just">
              <a:buFont typeface="Wingdings" pitchFamily="2" charset="2"/>
              <a:buChar char="Ø"/>
            </a:pPr>
            <a:endParaRPr lang="en-US" sz="2400" dirty="0">
              <a:latin typeface="Bookman Old Style" pitchFamily="18" charset="0"/>
            </a:endParaRPr>
          </a:p>
          <a:p>
            <a:pPr lvl="1" algn="just">
              <a:buFont typeface="Wingdings" pitchFamily="2" charset="2"/>
              <a:buChar char="Ø"/>
            </a:pPr>
            <a:r>
              <a:rPr lang="en-US" sz="2400" dirty="0">
                <a:solidFill>
                  <a:schemeClr val="accent4"/>
                </a:solidFill>
                <a:latin typeface="Bookman Old Style" pitchFamily="18" charset="0"/>
              </a:rPr>
              <a:t>Foreign currency </a:t>
            </a:r>
            <a:r>
              <a:rPr lang="en-US" sz="2400" dirty="0" smtClean="0">
                <a:solidFill>
                  <a:schemeClr val="accent4"/>
                </a:solidFill>
                <a:latin typeface="Bookman Old Style" pitchFamily="18" charset="0"/>
              </a:rPr>
              <a:t>translation</a:t>
            </a:r>
          </a:p>
          <a:p>
            <a:pPr lvl="0" algn="just">
              <a:buFont typeface="Wingdings" pitchFamily="2" charset="2"/>
              <a:buChar char="Ø"/>
            </a:pPr>
            <a:endParaRPr lang="en-US" sz="2400" dirty="0">
              <a:latin typeface="Bookman Old Style" pitchFamily="18" charset="0"/>
            </a:endParaRPr>
          </a:p>
          <a:p>
            <a:pPr lvl="1" algn="just">
              <a:buFont typeface="Wingdings" pitchFamily="2" charset="2"/>
              <a:buChar char="Ø"/>
            </a:pPr>
            <a:r>
              <a:rPr lang="en-US" sz="2400" dirty="0">
                <a:solidFill>
                  <a:schemeClr val="accent5"/>
                </a:solidFill>
                <a:latin typeface="Bookman Old Style" pitchFamily="18" charset="0"/>
              </a:rPr>
              <a:t>Accounting for foreign </a:t>
            </a:r>
            <a:r>
              <a:rPr lang="en-US" sz="2400" dirty="0" smtClean="0">
                <a:solidFill>
                  <a:schemeClr val="accent5"/>
                </a:solidFill>
                <a:latin typeface="Bookman Old Style" pitchFamily="18" charset="0"/>
              </a:rPr>
              <a:t>inflation</a:t>
            </a:r>
          </a:p>
          <a:p>
            <a:pPr lvl="0" algn="just">
              <a:buFont typeface="Wingdings" pitchFamily="2" charset="2"/>
              <a:buChar char="Ø"/>
            </a:pPr>
            <a:endParaRPr lang="en-US" sz="2400" dirty="0">
              <a:latin typeface="Bookman Old Style" pitchFamily="18" charset="0"/>
            </a:endParaRPr>
          </a:p>
          <a:p>
            <a:pPr lvl="1" algn="just">
              <a:buFont typeface="Wingdings" pitchFamily="2" charset="2"/>
              <a:buChar char="Ø"/>
            </a:pPr>
            <a:r>
              <a:rPr lang="en-US" sz="2400" dirty="0">
                <a:solidFill>
                  <a:schemeClr val="accent2">
                    <a:lumMod val="75000"/>
                  </a:schemeClr>
                </a:solidFill>
                <a:latin typeface="Bookman Old Style" pitchFamily="18" charset="0"/>
              </a:rPr>
              <a:t>Consolidation of foreign financial statements, reporting </a:t>
            </a:r>
            <a:r>
              <a:rPr lang="en-US" sz="2400" dirty="0" smtClean="0">
                <a:solidFill>
                  <a:schemeClr val="accent2">
                    <a:lumMod val="75000"/>
                  </a:schemeClr>
                </a:solidFill>
                <a:latin typeface="Bookman Old Style" pitchFamily="18" charset="0"/>
              </a:rPr>
              <a:t>	and disclosure</a:t>
            </a:r>
          </a:p>
          <a:p>
            <a:pPr lvl="0" algn="just"/>
            <a:endParaRPr lang="en-US" sz="2400" dirty="0">
              <a:latin typeface="Bookman Old Style" pitchFamily="18" charset="0"/>
            </a:endParaRPr>
          </a:p>
          <a:p>
            <a:pPr lvl="1" algn="just">
              <a:buFont typeface="Wingdings" pitchFamily="2" charset="2"/>
              <a:buChar char="Ø"/>
            </a:pPr>
            <a:r>
              <a:rPr lang="en-US" sz="2400" dirty="0">
                <a:solidFill>
                  <a:schemeClr val="accent3">
                    <a:lumMod val="50000"/>
                  </a:schemeClr>
                </a:solidFill>
                <a:latin typeface="Bookman Old Style" pitchFamily="18" charset="0"/>
              </a:rPr>
              <a:t>Segment and interim reporting</a:t>
            </a:r>
          </a:p>
          <a:p>
            <a:endParaRPr lang="en-US" dirty="0"/>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7663636"/>
          </a:xfrm>
          <a:prstGeom prst="rect">
            <a:avLst/>
          </a:prstGeom>
          <a:noFill/>
        </p:spPr>
        <p:txBody>
          <a:bodyPr wrap="square" rtlCol="0">
            <a:spAutoFit/>
          </a:bodyPr>
          <a:lstStyle/>
          <a:p>
            <a:pPr algn="just">
              <a:lnSpc>
                <a:spcPct val="150000"/>
              </a:lnSpc>
            </a:pPr>
            <a:r>
              <a:rPr lang="en-US" sz="2400" dirty="0" smtClean="0">
                <a:latin typeface="Bookman Old Style" pitchFamily="18" charset="0"/>
              </a:rPr>
              <a:t>	</a:t>
            </a:r>
            <a:r>
              <a:rPr lang="en-US" sz="2400" i="1" dirty="0" smtClean="0">
                <a:latin typeface="Bookman Old Style" pitchFamily="18" charset="0"/>
              </a:rPr>
              <a:t>“As various constitutes, including investors, demand greater disclosure of companies’ environmental impact and any resulting liabilities, companies will have to take this aspect of financial disclosure more seriously. Indeed there is evidence that a number of companies are already beginning to do just that”.  </a:t>
            </a:r>
            <a:endParaRPr lang="en-US" sz="2400" dirty="0" smtClean="0">
              <a:latin typeface="Bookman Old Style" pitchFamily="18" charset="0"/>
            </a:endParaRPr>
          </a:p>
          <a:p>
            <a:pPr lvl="0" algn="just">
              <a:lnSpc>
                <a:spcPct val="150000"/>
              </a:lnSpc>
            </a:pPr>
            <a:r>
              <a:rPr lang="en-US" sz="2400" b="1" dirty="0" smtClean="0">
                <a:latin typeface="Bookman Old Style" pitchFamily="18" charset="0"/>
              </a:rPr>
              <a:t>Social disclosure:</a:t>
            </a:r>
            <a:endParaRPr lang="en-US" sz="2400" dirty="0" smtClean="0">
              <a:latin typeface="Bookman Old Style" pitchFamily="18" charset="0"/>
            </a:endParaRPr>
          </a:p>
          <a:p>
            <a:pPr algn="just">
              <a:lnSpc>
                <a:spcPct val="150000"/>
              </a:lnSpc>
            </a:pPr>
            <a:r>
              <a:rPr lang="en-US" sz="2400" dirty="0" smtClean="0">
                <a:latin typeface="Bookman Old Style" pitchFamily="18" charset="0"/>
              </a:rPr>
              <a:t>	Social disclosure primarily aims at informing general public about the social welfare measures taken by the firm and their effects on the society. The firm’s ability and success in discharging social obligations is also reflected in the process of social disclosure. </a:t>
            </a:r>
          </a:p>
          <a:p>
            <a:endParaRPr lang="en-US" sz="2400" dirty="0" smtClean="0"/>
          </a:p>
          <a:p>
            <a:pPr algn="just">
              <a:lnSpc>
                <a:spcPct val="150000"/>
              </a:lnSpc>
            </a:pPr>
            <a:r>
              <a:rPr lang="en-US" sz="2400" dirty="0" smtClean="0">
                <a:latin typeface="Bookman Old Style" pitchFamily="18" charset="0"/>
              </a:rPr>
              <a:t>  </a:t>
            </a:r>
          </a:p>
        </p:txBody>
      </p:sp>
    </p:spTree>
  </p:cSld>
  <p:clrMapOvr>
    <a:masterClrMapping/>
  </p:clrMapOvr>
  <p:transition>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8763000" cy="5569666"/>
          </a:xfrm>
          <a:prstGeom prst="rect">
            <a:avLst/>
          </a:prstGeom>
          <a:noFill/>
        </p:spPr>
        <p:txBody>
          <a:bodyPr wrap="square" rtlCol="0">
            <a:spAutoFit/>
          </a:bodyPr>
          <a:lstStyle/>
          <a:p>
            <a:pPr lvl="0" algn="just">
              <a:lnSpc>
                <a:spcPct val="150000"/>
              </a:lnSpc>
            </a:pPr>
            <a:r>
              <a:rPr lang="en-US" sz="2400" dirty="0" smtClean="0">
                <a:latin typeface="Bookman Old Style" pitchFamily="18" charset="0"/>
              </a:rPr>
              <a:t>	Public enterprises in India like the Bharat Heavy Electrical Limited (BHEL). Steel Authority of India Limited (SAIL) and Oil and Natural Gas Corporation Limited (ONGC) have been publishing social income statement and social balance sheet, over and above the conventional and statutory financial reports, for the use of the stakeholders. The social income statement discloses information as regards (1) Net Social Income to employees, 2. Net Social Income to the community and 3. Net Social Income to general public.</a:t>
            </a:r>
          </a:p>
        </p:txBody>
      </p:sp>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3554819"/>
          </a:xfrm>
          <a:prstGeom prst="rect">
            <a:avLst/>
          </a:prstGeom>
          <a:noFill/>
        </p:spPr>
        <p:txBody>
          <a:bodyPr wrap="square" rtlCol="0">
            <a:spAutoFit/>
          </a:bodyPr>
          <a:lstStyle/>
          <a:p>
            <a:pPr lvl="0" algn="just">
              <a:lnSpc>
                <a:spcPct val="150000"/>
              </a:lnSpc>
            </a:pPr>
            <a:r>
              <a:rPr lang="en-US" sz="2400" dirty="0" smtClean="0">
                <a:latin typeface="Bookman Old Style" pitchFamily="18" charset="0"/>
              </a:rPr>
              <a:t>	The social balance sheet reports 1. The organizations’ equity, and 2. The social equity contribution by the employees as the total liabilities and 3. Human assets as the total assets.</a:t>
            </a:r>
            <a:endParaRPr lang="en-US" sz="2400" b="1" dirty="0" smtClean="0">
              <a:latin typeface="Bookman Old Style" pitchFamily="18" charset="0"/>
            </a:endParaRPr>
          </a:p>
          <a:p>
            <a:pPr lvl="0" algn="just">
              <a:lnSpc>
                <a:spcPct val="150000"/>
              </a:lnSpc>
            </a:pPr>
            <a:r>
              <a:rPr lang="en-US" sz="2400" b="1" dirty="0" smtClean="0">
                <a:latin typeface="Bookman Old Style" pitchFamily="18" charset="0"/>
              </a:rPr>
              <a:t>Integration of ethics into accounting curriculum:</a:t>
            </a:r>
            <a:endParaRPr lang="en-US" sz="2400" dirty="0" smtClean="0">
              <a:latin typeface="Bookman Old Style" pitchFamily="18" charset="0"/>
            </a:endParaRPr>
          </a:p>
          <a:p>
            <a:pPr algn="just">
              <a:lnSpc>
                <a:spcPct val="150000"/>
              </a:lnSpc>
            </a:pPr>
            <a:r>
              <a:rPr lang="en-US" i="1" dirty="0" smtClean="0">
                <a:latin typeface="Bookman Old Style" pitchFamily="18" charset="0"/>
              </a:rPr>
              <a:t>	</a:t>
            </a:r>
          </a:p>
          <a:p>
            <a:endParaRPr lang="en-US" dirty="0"/>
          </a:p>
        </p:txBody>
      </p:sp>
    </p:spTree>
  </p:cSld>
  <p:clrMapOvr>
    <a:masterClrMapping/>
  </p:clrMapOvr>
  <p:transition>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8763000" cy="923330"/>
          </a:xfrm>
          <a:prstGeom prst="rect">
            <a:avLst/>
          </a:prstGeom>
          <a:noFill/>
        </p:spPr>
        <p:txBody>
          <a:bodyPr wrap="square" rtlCol="0">
            <a:spAutoFit/>
          </a:bodyPr>
          <a:lstStyle/>
          <a:p>
            <a:pPr algn="ctr"/>
            <a:r>
              <a:rPr lang="en-US" b="1" dirty="0" smtClean="0">
                <a:latin typeface="Bookman Old Style" pitchFamily="18" charset="0"/>
              </a:rPr>
              <a:t>Social Income Statement</a:t>
            </a:r>
          </a:p>
          <a:p>
            <a:pPr algn="ctr"/>
            <a:endParaRPr lang="en-US" dirty="0" smtClean="0">
              <a:latin typeface="Bookman Old Style" pitchFamily="18" charset="0"/>
            </a:endParaRPr>
          </a:p>
          <a:p>
            <a:endParaRPr lang="en-US" dirty="0"/>
          </a:p>
        </p:txBody>
      </p:sp>
      <p:graphicFrame>
        <p:nvGraphicFramePr>
          <p:cNvPr id="4" name="Table 3"/>
          <p:cNvGraphicFramePr>
            <a:graphicFrameLocks noGrp="1"/>
          </p:cNvGraphicFramePr>
          <p:nvPr/>
        </p:nvGraphicFramePr>
        <p:xfrm>
          <a:off x="228599" y="457200"/>
          <a:ext cx="8458201" cy="4876038"/>
        </p:xfrm>
        <a:graphic>
          <a:graphicData uri="http://schemas.openxmlformats.org/drawingml/2006/table">
            <a:tbl>
              <a:tblPr firstRow="1" bandRow="1">
                <a:tableStyleId>{5C22544A-7EE6-4342-B048-85BDC9FD1C3A}</a:tableStyleId>
              </a:tblPr>
              <a:tblGrid>
                <a:gridCol w="6009774"/>
                <a:gridCol w="1187116"/>
                <a:gridCol w="1261311"/>
              </a:tblGrid>
              <a:tr h="344523">
                <a:tc>
                  <a:txBody>
                    <a:bodyPr/>
                    <a:lstStyle/>
                    <a:p>
                      <a:pPr marL="0" marR="0" algn="ctr">
                        <a:lnSpc>
                          <a:spcPct val="115000"/>
                        </a:lnSpc>
                        <a:spcBef>
                          <a:spcPts val="0"/>
                        </a:spcBef>
                        <a:spcAft>
                          <a:spcPts val="0"/>
                        </a:spcAft>
                      </a:pPr>
                      <a:r>
                        <a:rPr lang="en-US" sz="1300" b="1" dirty="0">
                          <a:latin typeface="Bookman Old Style"/>
                          <a:ea typeface="Calibri"/>
                          <a:cs typeface="Times New Roman"/>
                        </a:rPr>
                        <a:t>Particulars </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This (current) year </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Previous year </a:t>
                      </a:r>
                      <a:endParaRPr lang="en-US" sz="1100">
                        <a:latin typeface="Calibri"/>
                        <a:ea typeface="Calibri"/>
                        <a:cs typeface="Times New Roman"/>
                      </a:endParaRPr>
                    </a:p>
                  </a:txBody>
                  <a:tcPr marL="68580" marR="68580" marT="0" marB="0"/>
                </a:tc>
              </a:tr>
              <a:tr h="4192524">
                <a:tc>
                  <a:txBody>
                    <a:bodyPr/>
                    <a:lstStyle/>
                    <a:p>
                      <a:pPr marL="342900" marR="0" lvl="0" indent="-342900">
                        <a:lnSpc>
                          <a:spcPct val="115000"/>
                        </a:lnSpc>
                        <a:spcBef>
                          <a:spcPts val="0"/>
                        </a:spcBef>
                        <a:spcAft>
                          <a:spcPts val="0"/>
                        </a:spcAft>
                        <a:buFont typeface="+mj-lt"/>
                        <a:buAutoNum type="romanUcPeriod"/>
                      </a:pPr>
                      <a:r>
                        <a:rPr lang="en-US" sz="1300" b="1" dirty="0">
                          <a:latin typeface="Bookman Old Style"/>
                          <a:ea typeface="Calibri"/>
                          <a:cs typeface="Times New Roman"/>
                        </a:rPr>
                        <a:t>Social Benefits and Costs to Staff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Benefits to Staff:</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Medical and hospital facilities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Educational facilities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Canteen facilities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Recreation, entertainment and cultural activities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Housing and township facilities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Water supply, concessional electricity and transport</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Training and career development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Provident fund, gratuity, bonus, insurance benefits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Holiday, leave encashment and leave-travel benefits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Other benefits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                              Total Benefits to staff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Costs to Staff: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Lay off and involuntary termination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Extra hours put in by officers voluntarily </a:t>
                      </a:r>
                      <a:endParaRPr lang="en-US" sz="1100" dirty="0">
                        <a:latin typeface="Calibri"/>
                        <a:ea typeface="Calibri"/>
                        <a:cs typeface="Times New Roman"/>
                      </a:endParaRPr>
                    </a:p>
                    <a:p>
                      <a:pPr marL="685800" marR="0">
                        <a:lnSpc>
                          <a:spcPct val="115000"/>
                        </a:lnSpc>
                        <a:spcBef>
                          <a:spcPts val="0"/>
                        </a:spcBef>
                        <a:spcAft>
                          <a:spcPts val="0"/>
                        </a:spcAft>
                      </a:pPr>
                      <a:r>
                        <a:rPr lang="en-US" sz="1300" b="1" dirty="0">
                          <a:latin typeface="Bookman Old Style"/>
                          <a:ea typeface="Calibri"/>
                          <a:cs typeface="Times New Roman"/>
                        </a:rPr>
                        <a:t>                       Total Cost of staff </a:t>
                      </a:r>
                      <a:endParaRPr lang="en-US" sz="1100" dirty="0">
                        <a:latin typeface="Calibri"/>
                        <a:ea typeface="Calibri"/>
                        <a:cs typeface="Times New Roman"/>
                      </a:endParaRPr>
                    </a:p>
                    <a:p>
                      <a:pPr marL="685800" marR="0">
                        <a:lnSpc>
                          <a:spcPct val="115000"/>
                        </a:lnSpc>
                        <a:spcBef>
                          <a:spcPts val="0"/>
                        </a:spcBef>
                        <a:spcAft>
                          <a:spcPts val="0"/>
                        </a:spcAft>
                      </a:pPr>
                      <a:r>
                        <a:rPr lang="en-US" sz="1300" b="1" dirty="0">
                          <a:latin typeface="Bookman Old Style"/>
                          <a:ea typeface="Calibri"/>
                          <a:cs typeface="Times New Roman"/>
                        </a:rPr>
                        <a:t>Net social income to staff I- (A-B)</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7010400" y="5791200"/>
            <a:ext cx="1295400" cy="369332"/>
          </a:xfrm>
          <a:prstGeom prst="rect">
            <a:avLst/>
          </a:prstGeom>
          <a:noFill/>
        </p:spPr>
        <p:txBody>
          <a:bodyPr wrap="square" rtlCol="0">
            <a:spAutoFit/>
          </a:bodyPr>
          <a:lstStyle/>
          <a:p>
            <a:r>
              <a:rPr lang="en-US" dirty="0" smtClean="0"/>
              <a:t>Continued </a:t>
            </a:r>
            <a:endParaRPr lang="en-US" dirty="0"/>
          </a:p>
        </p:txBody>
      </p:sp>
    </p:spTree>
  </p:cSld>
  <p:clrMapOvr>
    <a:masterClrMapping/>
  </p:clrMapOvr>
  <p:transition>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686800" cy="369332"/>
          </a:xfrm>
          <a:prstGeom prst="rect">
            <a:avLst/>
          </a:prstGeom>
          <a:noFill/>
        </p:spPr>
        <p:txBody>
          <a:bodyPr wrap="square" rtlCol="0">
            <a:spAutoFit/>
          </a:bodyPr>
          <a:lstStyle/>
          <a:p>
            <a:endParaRPr lang="en-US" dirty="0"/>
          </a:p>
        </p:txBody>
      </p:sp>
      <p:graphicFrame>
        <p:nvGraphicFramePr>
          <p:cNvPr id="3" name="Table 2"/>
          <p:cNvGraphicFramePr>
            <a:graphicFrameLocks noGrp="1"/>
          </p:cNvGraphicFramePr>
          <p:nvPr/>
        </p:nvGraphicFramePr>
        <p:xfrm>
          <a:off x="304800" y="0"/>
          <a:ext cx="8381999" cy="6857999"/>
        </p:xfrm>
        <a:graphic>
          <a:graphicData uri="http://schemas.openxmlformats.org/drawingml/2006/table">
            <a:tbl>
              <a:tblPr firstRow="1" bandRow="1">
                <a:tableStyleId>{5C22544A-7EE6-4342-B048-85BDC9FD1C3A}</a:tableStyleId>
              </a:tblPr>
              <a:tblGrid>
                <a:gridCol w="4935196"/>
                <a:gridCol w="2115084"/>
                <a:gridCol w="1331719"/>
              </a:tblGrid>
              <a:tr h="3007174">
                <a:tc>
                  <a:txBody>
                    <a:bodyPr/>
                    <a:lstStyle/>
                    <a:p>
                      <a:pPr marL="342900" marR="0" lvl="0" indent="-342900">
                        <a:lnSpc>
                          <a:spcPct val="115000"/>
                        </a:lnSpc>
                        <a:spcBef>
                          <a:spcPts val="0"/>
                        </a:spcBef>
                        <a:spcAft>
                          <a:spcPts val="0"/>
                        </a:spcAft>
                        <a:buFont typeface="+mj-lt"/>
                        <a:buAutoNum type="romanUcPeriod"/>
                      </a:pPr>
                      <a:r>
                        <a:rPr lang="en-US" sz="1300" b="1" dirty="0">
                          <a:latin typeface="Bookman Old Style"/>
                          <a:ea typeface="Calibri"/>
                          <a:cs typeface="Times New Roman"/>
                        </a:rPr>
                        <a:t>Social Benefits and Costs to Community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Benefits to Community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Local taxes paid to </a:t>
                      </a:r>
                      <a:r>
                        <a:rPr lang="en-US" sz="1300" dirty="0" err="1">
                          <a:latin typeface="Bookman Old Style"/>
                          <a:ea typeface="Calibri"/>
                          <a:cs typeface="Times New Roman"/>
                        </a:rPr>
                        <a:t>panchayat</a:t>
                      </a:r>
                      <a:r>
                        <a:rPr lang="en-US" sz="1300" dirty="0">
                          <a:latin typeface="Bookman Old Style"/>
                          <a:ea typeface="Calibri"/>
                          <a:cs typeface="Times New Roman"/>
                        </a:rPr>
                        <a:t>/municipality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Environmental improvements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Generation of job potential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Generation of business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      </a:t>
                      </a:r>
                      <a:r>
                        <a:rPr lang="en-US" sz="1300" b="1" dirty="0" smtClean="0">
                          <a:latin typeface="Bookman Old Style"/>
                          <a:ea typeface="Calibri"/>
                          <a:cs typeface="Times New Roman"/>
                        </a:rPr>
                        <a:t>  </a:t>
                      </a:r>
                      <a:r>
                        <a:rPr lang="en-US" sz="1300" b="1" dirty="0">
                          <a:latin typeface="Bookman Old Style"/>
                          <a:ea typeface="Calibri"/>
                          <a:cs typeface="Times New Roman"/>
                        </a:rPr>
                        <a:t>Total social benefits to community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Costs to community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Increase in cost of living in the firm’s Vicinity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Net social income to community-II (A-B)</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r>
              <a:tr h="3850825">
                <a:tc>
                  <a:txBody>
                    <a:bodyPr/>
                    <a:lstStyle/>
                    <a:p>
                      <a:pPr marL="342900" marR="0" lvl="0" indent="-342900">
                        <a:lnSpc>
                          <a:spcPct val="115000"/>
                        </a:lnSpc>
                        <a:spcBef>
                          <a:spcPts val="0"/>
                        </a:spcBef>
                        <a:spcAft>
                          <a:spcPts val="0"/>
                        </a:spcAft>
                        <a:buFont typeface="+mj-lt"/>
                        <a:buAutoNum type="romanUcPeriod"/>
                      </a:pPr>
                      <a:r>
                        <a:rPr lang="en-US" sz="1300" b="1" dirty="0">
                          <a:latin typeface="Bookman Old Style"/>
                          <a:ea typeface="Calibri"/>
                          <a:cs typeface="Times New Roman"/>
                        </a:rPr>
                        <a:t>Social Benefits and Costs to General Public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benefits to General Public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Taxes, duties, etc. paid to the state government.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Taxes, duties,  etc. paid to the Central Government</a:t>
                      </a:r>
                      <a:endParaRPr lang="en-US" sz="1100" dirty="0">
                        <a:latin typeface="Calibri"/>
                        <a:ea typeface="Calibri"/>
                        <a:cs typeface="Times New Roman"/>
                      </a:endParaRPr>
                    </a:p>
                    <a:p>
                      <a:pPr marL="914400" marR="0">
                        <a:lnSpc>
                          <a:spcPct val="115000"/>
                        </a:lnSpc>
                        <a:spcBef>
                          <a:spcPts val="0"/>
                        </a:spcBef>
                        <a:spcAft>
                          <a:spcPts val="0"/>
                        </a:spcAft>
                      </a:pPr>
                      <a:r>
                        <a:rPr lang="en-US" sz="1300" b="1" dirty="0">
                          <a:latin typeface="Bookman Old Style"/>
                          <a:ea typeface="Calibri"/>
                          <a:cs typeface="Times New Roman"/>
                        </a:rPr>
                        <a:t>Total Benefits to General Public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UcPeriod"/>
                      </a:pPr>
                      <a:r>
                        <a:rPr lang="en-US" sz="1300" b="1" dirty="0">
                          <a:latin typeface="Bookman Old Style"/>
                          <a:ea typeface="Calibri"/>
                          <a:cs typeface="Times New Roman"/>
                        </a:rPr>
                        <a:t>Social Costs to General Public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State services consumed: Electricity services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General services consumed: Telephone, telegrams, postal services and Banking.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Total Social Benefits to General Public-III(A-B)</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Net Social Income to Staff, Community and General Public (I+II+III)</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a:t>
                      </a: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00000</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a:t>
                      </a: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00000</a:t>
                      </a:r>
                      <a:endParaRPr lang="en-US" sz="1100" dirty="0">
                        <a:latin typeface="Calibri"/>
                        <a:ea typeface="Calibri"/>
                        <a:cs typeface="Times New Roman"/>
                      </a:endParaRPr>
                    </a:p>
                  </a:txBody>
                  <a:tcPr marL="68580" marR="68580" marT="0" marB="0"/>
                </a:tc>
              </a:tr>
            </a:tbl>
          </a:graphicData>
        </a:graphic>
      </p:graphicFrame>
    </p:spTree>
  </p:cSld>
  <p:clrMapOvr>
    <a:masterClrMapping/>
  </p:clrMapOvr>
  <p:transition>
    <p:check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1384995"/>
          </a:xfrm>
          <a:prstGeom prst="rect">
            <a:avLst/>
          </a:prstGeom>
          <a:noFill/>
        </p:spPr>
        <p:txBody>
          <a:bodyPr wrap="square" rtlCol="0">
            <a:spAutoFit/>
          </a:bodyPr>
          <a:lstStyle/>
          <a:p>
            <a:pPr algn="ctr"/>
            <a:r>
              <a:rPr lang="en-US" sz="2800" b="1" dirty="0" smtClean="0">
                <a:latin typeface="Bookman Old Style" pitchFamily="18" charset="0"/>
              </a:rPr>
              <a:t>Social Balance Sheet</a:t>
            </a:r>
          </a:p>
          <a:p>
            <a:pPr algn="ctr"/>
            <a:r>
              <a:rPr lang="en-US" sz="2800" b="1" dirty="0" smtClean="0">
                <a:latin typeface="Bookman Old Style" pitchFamily="18" charset="0"/>
              </a:rPr>
              <a:t> </a:t>
            </a:r>
            <a:endParaRPr lang="en-US" sz="2800" dirty="0" smtClean="0">
              <a:latin typeface="Bookman Old Style" pitchFamily="18" charset="0"/>
            </a:endParaRPr>
          </a:p>
          <a:p>
            <a:pPr algn="ctr"/>
            <a:endParaRPr lang="en-US" sz="2800" dirty="0">
              <a:latin typeface="Bookman Old Style" pitchFamily="18" charset="0"/>
            </a:endParaRPr>
          </a:p>
        </p:txBody>
      </p:sp>
      <p:graphicFrame>
        <p:nvGraphicFramePr>
          <p:cNvPr id="3" name="Table 2"/>
          <p:cNvGraphicFramePr>
            <a:graphicFrameLocks noGrp="1"/>
          </p:cNvGraphicFramePr>
          <p:nvPr/>
        </p:nvGraphicFramePr>
        <p:xfrm>
          <a:off x="228600" y="685800"/>
          <a:ext cx="8534400" cy="5486400"/>
        </p:xfrm>
        <a:graphic>
          <a:graphicData uri="http://schemas.openxmlformats.org/drawingml/2006/table">
            <a:tbl>
              <a:tblPr firstRow="1" bandRow="1">
                <a:tableStyleId>{5C22544A-7EE6-4342-B048-85BDC9FD1C3A}</a:tableStyleId>
              </a:tblPr>
              <a:tblGrid>
                <a:gridCol w="2362200"/>
                <a:gridCol w="685800"/>
                <a:gridCol w="762000"/>
                <a:gridCol w="2971800"/>
                <a:gridCol w="838200"/>
                <a:gridCol w="914400"/>
              </a:tblGrid>
              <a:tr h="736656">
                <a:tc>
                  <a:txBody>
                    <a:bodyPr/>
                    <a:lstStyle/>
                    <a:p>
                      <a:pPr marL="0" marR="0" algn="ctr">
                        <a:lnSpc>
                          <a:spcPct val="115000"/>
                        </a:lnSpc>
                        <a:spcBef>
                          <a:spcPts val="0"/>
                        </a:spcBef>
                        <a:spcAft>
                          <a:spcPts val="0"/>
                        </a:spcAft>
                      </a:pPr>
                      <a:r>
                        <a:rPr lang="en-US" sz="1300" b="1" dirty="0">
                          <a:latin typeface="Bookman Old Style"/>
                          <a:ea typeface="Calibri"/>
                          <a:cs typeface="Times New Roman"/>
                        </a:rPr>
                        <a:t>Liabilities </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As at 31.3 (Rs.)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As at 31.3 (Rs.)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Assets </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As at 31.3 (Rs.)</a:t>
                      </a:r>
                      <a:endParaRPr lang="en-US" sz="11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b="1">
                          <a:latin typeface="Bookman Old Style"/>
                          <a:ea typeface="Calibri"/>
                          <a:cs typeface="Times New Roman"/>
                        </a:rPr>
                        <a:t>As at 31.3 (Rs.)</a:t>
                      </a:r>
                      <a:endParaRPr lang="en-US" sz="1100">
                        <a:latin typeface="Calibri"/>
                        <a:ea typeface="Calibri"/>
                        <a:cs typeface="Times New Roman"/>
                      </a:endParaRPr>
                    </a:p>
                  </a:txBody>
                  <a:tcPr marL="68580" marR="68580" marT="0" marB="0"/>
                </a:tc>
              </a:tr>
              <a:tr h="4749744">
                <a:tc>
                  <a:txBody>
                    <a:bodyPr/>
                    <a:lstStyle/>
                    <a:p>
                      <a:pPr marL="342900" marR="0" lvl="0" indent="-342900" algn="ctr">
                        <a:lnSpc>
                          <a:spcPct val="115000"/>
                        </a:lnSpc>
                        <a:spcBef>
                          <a:spcPts val="0"/>
                        </a:spcBef>
                        <a:spcAft>
                          <a:spcPts val="0"/>
                        </a:spcAft>
                        <a:buFont typeface="+mj-lt"/>
                        <a:buAutoNum type="romanLcParenR"/>
                      </a:pPr>
                      <a:r>
                        <a:rPr lang="en-US" sz="1300" b="1" dirty="0">
                          <a:latin typeface="Bookman Old Style"/>
                          <a:ea typeface="Calibri"/>
                          <a:cs typeface="Times New Roman"/>
                        </a:rPr>
                        <a:t>Organisation Equity</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romanLcParenR"/>
                      </a:pPr>
                      <a:r>
                        <a:rPr lang="en-US" sz="1300" b="1" dirty="0">
                          <a:latin typeface="Bookman Old Style"/>
                          <a:ea typeface="Calibri"/>
                          <a:cs typeface="Times New Roman"/>
                        </a:rPr>
                        <a:t>Social equity contribution to staff  </a:t>
                      </a:r>
                      <a:endParaRPr lang="en-US" sz="1100" dirty="0">
                        <a:latin typeface="Calibri"/>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endParaRPr lang="en-US" sz="1300" b="1" dirty="0" smtClean="0">
                        <a:latin typeface="Bookman Old Style"/>
                        <a:ea typeface="Calibri"/>
                        <a:cs typeface="Times New Roman"/>
                      </a:endParaRPr>
                    </a:p>
                    <a:p>
                      <a:pPr marL="0" marR="0">
                        <a:lnSpc>
                          <a:spcPct val="115000"/>
                        </a:lnSpc>
                        <a:spcBef>
                          <a:spcPts val="0"/>
                        </a:spcBef>
                        <a:spcAft>
                          <a:spcPts val="0"/>
                        </a:spcAft>
                      </a:pPr>
                      <a:r>
                        <a:rPr lang="en-US" sz="1300" b="1" dirty="0" smtClean="0">
                          <a:latin typeface="Bookman Old Style"/>
                          <a:ea typeface="Calibri"/>
                          <a:cs typeface="Times New Roman"/>
                        </a:rPr>
                        <a:t>Total </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endParaRPr lang="en-US" sz="1300" b="1" dirty="0" smtClean="0">
                        <a:latin typeface="Bookman Old Style"/>
                        <a:ea typeface="Calibri"/>
                        <a:cs typeface="Times New Roman"/>
                      </a:endParaRPr>
                    </a:p>
                    <a:p>
                      <a:pPr marL="0" marR="0" algn="ctr">
                        <a:lnSpc>
                          <a:spcPct val="115000"/>
                        </a:lnSpc>
                        <a:spcBef>
                          <a:spcPts val="0"/>
                        </a:spcBef>
                        <a:spcAft>
                          <a:spcPts val="0"/>
                        </a:spcAft>
                      </a:pPr>
                      <a:r>
                        <a:rPr lang="en-US" sz="1300" b="1" dirty="0" smtClean="0">
                          <a:latin typeface="Bookman Old Style"/>
                          <a:ea typeface="Calibri"/>
                          <a:cs typeface="Times New Roman"/>
                        </a:rPr>
                        <a:t>0000</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b="1" dirty="0">
                          <a:latin typeface="Bookman Old Style"/>
                          <a:ea typeface="Calibri"/>
                          <a:cs typeface="Times New Roman"/>
                        </a:rPr>
                        <a:t>I  Social capital investment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Township land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Buildings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LcPeriod"/>
                      </a:pPr>
                      <a:r>
                        <a:rPr lang="en-US" sz="1300" dirty="0">
                          <a:latin typeface="Bookman Old Style"/>
                          <a:ea typeface="Calibri"/>
                          <a:cs typeface="Times New Roman"/>
                        </a:rPr>
                        <a:t>Residential and welfare buildings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lphaLcPeriod"/>
                      </a:pPr>
                      <a:r>
                        <a:rPr lang="en-US" sz="1300" dirty="0">
                          <a:latin typeface="Bookman Old Style"/>
                          <a:ea typeface="Calibri"/>
                          <a:cs typeface="Times New Roman"/>
                        </a:rPr>
                        <a:t>Canteen buildings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Township water</a:t>
                      </a:r>
                      <a:r>
                        <a:rPr lang="en-US" sz="1300" b="1" dirty="0">
                          <a:latin typeface="Bookman Old Style"/>
                          <a:ea typeface="Calibri"/>
                          <a:cs typeface="Times New Roman"/>
                        </a:rPr>
                        <a:t> </a:t>
                      </a:r>
                      <a:r>
                        <a:rPr lang="en-US" sz="1300" dirty="0">
                          <a:latin typeface="Bookman Old Style"/>
                          <a:ea typeface="Calibri"/>
                          <a:cs typeface="Times New Roman"/>
                        </a:rPr>
                        <a:t>supply &amp; sewerage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Township roads</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Township electrification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II) Other social assets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Hospital Equipment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Hospital vehicle/Ambulance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School equipment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Club equipment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Playground/ park</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School buses </a:t>
                      </a:r>
                      <a:endParaRPr lang="en-US" sz="1100" dirty="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1300" dirty="0">
                          <a:latin typeface="Bookman Old Style"/>
                          <a:ea typeface="Calibri"/>
                          <a:cs typeface="Times New Roman"/>
                        </a:rPr>
                        <a:t>Others</a:t>
                      </a:r>
                      <a:r>
                        <a:rPr lang="en-US" sz="1300" b="1" dirty="0">
                          <a:latin typeface="Bookman Old Style"/>
                          <a:ea typeface="Calibri"/>
                          <a:cs typeface="Times New Roman"/>
                        </a:rPr>
                        <a:t> </a:t>
                      </a:r>
                      <a:endParaRPr lang="en-US" sz="1100" dirty="0">
                        <a:latin typeface="Calibri"/>
                        <a:ea typeface="Calibri"/>
                        <a:cs typeface="Times New Roman"/>
                      </a:endParaRPr>
                    </a:p>
                    <a:p>
                      <a:pPr marL="0" marR="0">
                        <a:lnSpc>
                          <a:spcPct val="115000"/>
                        </a:lnSpc>
                        <a:spcBef>
                          <a:spcPts val="0"/>
                        </a:spcBef>
                        <a:spcAft>
                          <a:spcPts val="0"/>
                        </a:spcAft>
                      </a:pPr>
                      <a:r>
                        <a:rPr lang="en-US" sz="1300" b="1" dirty="0">
                          <a:latin typeface="Bookman Old Style"/>
                          <a:ea typeface="Calibri"/>
                          <a:cs typeface="Times New Roman"/>
                        </a:rPr>
                        <a:t>Total </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300" dirty="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smtClean="0">
                        <a:latin typeface="Calibri"/>
                        <a:ea typeface="Calibri"/>
                        <a:cs typeface="Times New Roman"/>
                      </a:endParaRPr>
                    </a:p>
                    <a:p>
                      <a:pPr marL="0" marR="0" algn="ctr">
                        <a:lnSpc>
                          <a:spcPct val="115000"/>
                        </a:lnSpc>
                        <a:spcBef>
                          <a:spcPts val="0"/>
                        </a:spcBef>
                        <a:spcAft>
                          <a:spcPts val="0"/>
                        </a:spcAft>
                      </a:pPr>
                      <a:endParaRPr lang="en-US" sz="1100" dirty="0" smtClean="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US" sz="1300" dirty="0">
                        <a:latin typeface="Bookman Old Style"/>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endParaRPr lang="en-US" sz="1300" dirty="0" smtClean="0">
                        <a:latin typeface="Bookman Old Style"/>
                        <a:ea typeface="Calibri"/>
                        <a:cs typeface="Times New Roman"/>
                      </a:endParaRPr>
                    </a:p>
                    <a:p>
                      <a:pPr marL="0" marR="0" algn="ctr">
                        <a:lnSpc>
                          <a:spcPct val="115000"/>
                        </a:lnSpc>
                        <a:spcBef>
                          <a:spcPts val="0"/>
                        </a:spcBef>
                        <a:spcAft>
                          <a:spcPts val="0"/>
                        </a:spcAft>
                      </a:pPr>
                      <a:r>
                        <a:rPr lang="en-US" sz="1300" dirty="0" smtClean="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dirty="0">
                          <a:latin typeface="Bookman Old Style"/>
                          <a:ea typeface="Calibri"/>
                          <a:cs typeface="Times New Roman"/>
                        </a:rPr>
                        <a:t>000</a:t>
                      </a:r>
                      <a:endParaRPr lang="en-US" sz="1100" dirty="0">
                        <a:latin typeface="Calibri"/>
                        <a:ea typeface="Calibri"/>
                        <a:cs typeface="Times New Roman"/>
                      </a:endParaRPr>
                    </a:p>
                    <a:p>
                      <a:pPr marL="0" marR="0" algn="ctr">
                        <a:lnSpc>
                          <a:spcPct val="115000"/>
                        </a:lnSpc>
                        <a:spcBef>
                          <a:spcPts val="0"/>
                        </a:spcBef>
                        <a:spcAft>
                          <a:spcPts val="0"/>
                        </a:spcAft>
                      </a:pPr>
                      <a:r>
                        <a:rPr lang="en-US" sz="1300" b="1" dirty="0">
                          <a:latin typeface="Bookman Old Style"/>
                          <a:ea typeface="Calibri"/>
                          <a:cs typeface="Times New Roman"/>
                        </a:rPr>
                        <a:t>0000</a:t>
                      </a:r>
                      <a:endParaRPr lang="en-US" sz="1100" dirty="0">
                        <a:latin typeface="Calibri"/>
                        <a:ea typeface="Calibri"/>
                        <a:cs typeface="Times New Roman"/>
                      </a:endParaRPr>
                    </a:p>
                  </a:txBody>
                  <a:tcPr marL="68580" marR="68580" marT="0" marB="0"/>
                </a:tc>
              </a:tr>
            </a:tbl>
          </a:graphicData>
        </a:graphic>
      </p:graphicFrame>
      <p:sp>
        <p:nvSpPr>
          <p:cNvPr id="4" name="TextBox 3"/>
          <p:cNvSpPr txBox="1"/>
          <p:nvPr/>
        </p:nvSpPr>
        <p:spPr>
          <a:xfrm>
            <a:off x="228600" y="6096000"/>
            <a:ext cx="8305800" cy="1077218"/>
          </a:xfrm>
          <a:prstGeom prst="rect">
            <a:avLst/>
          </a:prstGeom>
          <a:noFill/>
        </p:spPr>
        <p:txBody>
          <a:bodyPr wrap="square" rtlCol="0">
            <a:spAutoFit/>
          </a:bodyPr>
          <a:lstStyle/>
          <a:p>
            <a:pPr algn="just"/>
            <a:r>
              <a:rPr lang="en-US" sz="1600" b="1" dirty="0" smtClean="0">
                <a:latin typeface="Bookman Old Style" pitchFamily="18" charset="0"/>
              </a:rPr>
              <a:t>     Like environmental disclosure, social disclosure too has become imperative for companies especially the MNCs for gaining the confidence of investors and other stakeholders. </a:t>
            </a:r>
            <a:endParaRPr lang="en-US" sz="1600" dirty="0" smtClean="0">
              <a:latin typeface="Bookman Old Style" pitchFamily="18" charset="0"/>
            </a:endParaRPr>
          </a:p>
          <a:p>
            <a:pPr algn="just"/>
            <a:endParaRPr lang="en-US" sz="1600" dirty="0">
              <a:latin typeface="Bookman Old Style" pitchFamily="18" charset="0"/>
            </a:endParaRPr>
          </a:p>
        </p:txBody>
      </p:sp>
    </p:spTree>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382000" cy="7017306"/>
          </a:xfrm>
          <a:prstGeom prst="rect">
            <a:avLst/>
          </a:prstGeom>
          <a:noFill/>
        </p:spPr>
        <p:txBody>
          <a:bodyPr wrap="square" rtlCol="0">
            <a:spAutoFit/>
          </a:bodyPr>
          <a:lstStyle/>
          <a:p>
            <a:r>
              <a:rPr lang="en-US" sz="2400" b="1" dirty="0" smtClean="0">
                <a:latin typeface="Bookman Old Style" pitchFamily="18" charset="0"/>
              </a:rPr>
              <a:t>Importance of International Accounting </a:t>
            </a:r>
            <a:endParaRPr lang="en-US" sz="2400" dirty="0" smtClean="0">
              <a:latin typeface="Bookman Old Style" pitchFamily="18" charset="0"/>
            </a:endParaRPr>
          </a:p>
          <a:p>
            <a:endParaRPr lang="en-US" b="1" dirty="0" smtClean="0"/>
          </a:p>
          <a:p>
            <a:pPr>
              <a:lnSpc>
                <a:spcPct val="150000"/>
              </a:lnSpc>
            </a:pPr>
            <a:r>
              <a:rPr lang="en-US" b="1" dirty="0" smtClean="0"/>
              <a:t>	</a:t>
            </a:r>
            <a:r>
              <a:rPr lang="en-US" sz="2000" dirty="0" smtClean="0">
                <a:latin typeface="Bookman Old Style" pitchFamily="18" charset="0"/>
              </a:rPr>
              <a:t>The </a:t>
            </a:r>
            <a:r>
              <a:rPr lang="en-US" sz="2000" dirty="0" smtClean="0">
                <a:latin typeface="Bookman Old Style" pitchFamily="18" charset="0"/>
              </a:rPr>
              <a:t>importance of international accounting lies with its advantages, which have been listed below: </a:t>
            </a:r>
          </a:p>
          <a:p>
            <a:pPr lvl="0">
              <a:lnSpc>
                <a:spcPct val="150000"/>
              </a:lnSpc>
              <a:buFont typeface="Wingdings" pitchFamily="2" charset="2"/>
              <a:buChar char="Ø"/>
            </a:pPr>
            <a:r>
              <a:rPr lang="en-US" sz="2000" dirty="0" smtClean="0">
                <a:latin typeface="Bookman Old Style" pitchFamily="18" charset="0"/>
              </a:rPr>
              <a:t>It facilitates achieving harmonization of accounting practices across nations.</a:t>
            </a:r>
          </a:p>
          <a:p>
            <a:pPr lvl="0">
              <a:lnSpc>
                <a:spcPct val="150000"/>
              </a:lnSpc>
              <a:buFont typeface="Wingdings" pitchFamily="2" charset="2"/>
              <a:buChar char="Ø"/>
            </a:pPr>
            <a:r>
              <a:rPr lang="en-US" sz="2000" dirty="0" smtClean="0">
                <a:latin typeface="Bookman Old Style" pitchFamily="18" charset="0"/>
              </a:rPr>
              <a:t>It helps in reaching out to global investors.</a:t>
            </a:r>
          </a:p>
          <a:p>
            <a:pPr lvl="0">
              <a:lnSpc>
                <a:spcPct val="150000"/>
              </a:lnSpc>
              <a:buFont typeface="Wingdings" pitchFamily="2" charset="2"/>
              <a:buChar char="Ø"/>
            </a:pPr>
            <a:r>
              <a:rPr lang="en-US" sz="2000" dirty="0" smtClean="0">
                <a:latin typeface="Bookman Old Style" pitchFamily="18" charset="0"/>
              </a:rPr>
              <a:t>It helps in taking informed decisions.</a:t>
            </a:r>
          </a:p>
          <a:p>
            <a:pPr lvl="0">
              <a:lnSpc>
                <a:spcPct val="150000"/>
              </a:lnSpc>
              <a:buFont typeface="Wingdings" pitchFamily="2" charset="2"/>
              <a:buChar char="Ø"/>
            </a:pPr>
            <a:r>
              <a:rPr lang="en-US" sz="2000" dirty="0" smtClean="0">
                <a:latin typeface="Bookman Old Style" pitchFamily="18" charset="0"/>
              </a:rPr>
              <a:t>It helps in mobilizing global resources.</a:t>
            </a:r>
          </a:p>
          <a:p>
            <a:pPr lvl="0">
              <a:lnSpc>
                <a:spcPct val="150000"/>
              </a:lnSpc>
              <a:buFont typeface="Wingdings" pitchFamily="2" charset="2"/>
              <a:buChar char="Ø"/>
            </a:pPr>
            <a:r>
              <a:rPr lang="en-US" sz="2000" dirty="0" smtClean="0">
                <a:latin typeface="Bookman Old Style" pitchFamily="18" charset="0"/>
              </a:rPr>
              <a:t>It helps in establishing uniformity in global financial reporting and disclosure practices. </a:t>
            </a:r>
          </a:p>
          <a:p>
            <a:pPr lvl="0">
              <a:lnSpc>
                <a:spcPct val="150000"/>
              </a:lnSpc>
              <a:buFont typeface="Wingdings" pitchFamily="2" charset="2"/>
              <a:buChar char="Ø"/>
            </a:pPr>
            <a:r>
              <a:rPr lang="en-US" sz="2000" dirty="0" smtClean="0">
                <a:latin typeface="Bookman Old Style" pitchFamily="18" charset="0"/>
              </a:rPr>
              <a:t>It helps in the professionalization of accounting education world over.</a:t>
            </a:r>
          </a:p>
          <a:p>
            <a:pPr lvl="0">
              <a:lnSpc>
                <a:spcPct val="150000"/>
              </a:lnSpc>
              <a:buFont typeface="Wingdings" pitchFamily="2" charset="2"/>
              <a:buChar char="Ø"/>
            </a:pPr>
            <a:r>
              <a:rPr lang="en-US" sz="2000" dirty="0" smtClean="0">
                <a:latin typeface="Bookman Old Style" pitchFamily="18" charset="0"/>
              </a:rPr>
              <a:t>It helps in including ethics and transparency into accounting practices. </a:t>
            </a:r>
          </a:p>
          <a:p>
            <a:endParaRPr lang="en-US" dirty="0"/>
          </a:p>
        </p:txBody>
      </p:sp>
    </p:spTree>
  </p:cSld>
  <p:clrMapOvr>
    <a:masterClrMapping/>
  </p:clrMapOvr>
  <p:transition>
    <p:whee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8763000" cy="6994222"/>
          </a:xfrm>
          <a:prstGeom prst="rect">
            <a:avLst/>
          </a:prstGeom>
          <a:noFill/>
        </p:spPr>
        <p:txBody>
          <a:bodyPr wrap="square" rtlCol="0">
            <a:spAutoFit/>
          </a:bodyPr>
          <a:lstStyle/>
          <a:p>
            <a:pPr>
              <a:lnSpc>
                <a:spcPct val="150000"/>
              </a:lnSpc>
            </a:pPr>
            <a:r>
              <a:rPr lang="en-US" sz="2300" b="1" dirty="0" smtClean="0">
                <a:latin typeface="Bookman Old Style" pitchFamily="18" charset="0"/>
              </a:rPr>
              <a:t>Difficulties in International Accounting  </a:t>
            </a:r>
            <a:endParaRPr lang="en-US" sz="2300" dirty="0" smtClean="0">
              <a:latin typeface="Bookman Old Style" pitchFamily="18" charset="0"/>
            </a:endParaRPr>
          </a:p>
          <a:p>
            <a:pPr algn="just">
              <a:lnSpc>
                <a:spcPct val="150000"/>
              </a:lnSpc>
            </a:pPr>
            <a:r>
              <a:rPr lang="en-US" sz="2300" b="1" dirty="0" smtClean="0">
                <a:latin typeface="Bookman Old Style" pitchFamily="18" charset="0"/>
              </a:rPr>
              <a:t>	</a:t>
            </a:r>
            <a:r>
              <a:rPr lang="en-US" sz="2300" dirty="0" smtClean="0">
                <a:latin typeface="Bookman Old Style" pitchFamily="18" charset="0"/>
              </a:rPr>
              <a:t>The major difficulties associated with international accounting are its operational complexities and diversities owing to the socio-economic, political, cultural, technological and perceptual differences that exist among nations worldwide. The nature and extent of these diversities vary not only across countries but also from trivial to sustentative in terms of intensity. Trivial differences are, for example, what is called sales in the US is turnover in the UK. A major difference in terms of accounting philosophy is found in Germany where, among others, the emphasis is laid on ‘creditor’s protection’ and accordingly the accounting reporting. </a:t>
            </a:r>
            <a:endParaRPr lang="en-US" dirty="0"/>
          </a:p>
        </p:txBody>
      </p:sp>
    </p:spTree>
  </p:cSld>
  <p:clrMapOvr>
    <a:masterClrMapping/>
  </p:clrMapOvr>
  <p:transition>
    <p:wheel spokes="2"/>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6717223"/>
          </a:xfrm>
          <a:prstGeom prst="rect">
            <a:avLst/>
          </a:prstGeom>
          <a:noFill/>
        </p:spPr>
        <p:txBody>
          <a:bodyPr wrap="square" rtlCol="0">
            <a:spAutoFit/>
          </a:bodyPr>
          <a:lstStyle/>
          <a:p>
            <a:pPr algn="just">
              <a:lnSpc>
                <a:spcPct val="150000"/>
              </a:lnSpc>
            </a:pPr>
            <a:r>
              <a:rPr lang="en-US" sz="2300" dirty="0" smtClean="0">
                <a:latin typeface="Bookman Old Style" pitchFamily="18" charset="0"/>
              </a:rPr>
              <a:t>	</a:t>
            </a:r>
            <a:r>
              <a:rPr lang="en-US" sz="2200" dirty="0" smtClean="0">
                <a:latin typeface="Bookman Old Style" pitchFamily="18" charset="0"/>
              </a:rPr>
              <a:t>Exhibits the tables, which have been constructed based on the work of </a:t>
            </a:r>
            <a:r>
              <a:rPr lang="en-US" sz="2200" dirty="0" err="1" smtClean="0">
                <a:latin typeface="Bookman Old Style" pitchFamily="18" charset="0"/>
              </a:rPr>
              <a:t>Leftwich</a:t>
            </a:r>
            <a:r>
              <a:rPr lang="en-US" sz="2200" dirty="0" smtClean="0">
                <a:latin typeface="Bookman Old Style" pitchFamily="18" charset="0"/>
              </a:rPr>
              <a:t> “on contrasts in accounting” and Accounting treatment across the globe” amply demonstrate the prevalent diversities in world accounting.  </a:t>
            </a:r>
          </a:p>
          <a:p>
            <a:pPr algn="just">
              <a:lnSpc>
                <a:spcPct val="150000"/>
              </a:lnSpc>
            </a:pPr>
            <a:r>
              <a:rPr lang="en-US" sz="2200" dirty="0" smtClean="0">
                <a:latin typeface="Bookman Old Style" pitchFamily="18" charset="0"/>
              </a:rPr>
              <a:t>	“German accounting is heavily influenced by the desire to protect creditors, and income taxes in Germany are based primarily on externally reported accounting profit, so there are strong legal and economic pressures to report income and asset values conservatively. Consequently, German accounting standards require that allowances be made for all possible losses. Since virtually anything can be deemed possible, management has considerable flexibility when determining the appropriate allowance”.     </a:t>
            </a:r>
            <a:endParaRPr lang="en-US" dirty="0"/>
          </a:p>
        </p:txBody>
      </p:sp>
    </p:spTree>
  </p:cSld>
  <p:clrMapOvr>
    <a:masterClrMapping/>
  </p:clrMapOvr>
  <p:transition>
    <p:cover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923330"/>
          </a:xfrm>
          <a:prstGeom prst="rect">
            <a:avLst/>
          </a:prstGeom>
          <a:noFill/>
        </p:spPr>
        <p:txBody>
          <a:bodyPr wrap="square" rtlCol="0">
            <a:spAutoFit/>
          </a:bodyPr>
          <a:lstStyle/>
          <a:p>
            <a:pPr algn="ctr"/>
            <a:r>
              <a:rPr lang="en-US" b="1" dirty="0" smtClean="0"/>
              <a:t>Table: Contrasts of Accounting </a:t>
            </a:r>
            <a:r>
              <a:rPr lang="en-US" b="1" dirty="0" smtClean="0"/>
              <a:t>Philosophy</a:t>
            </a:r>
          </a:p>
          <a:p>
            <a:pPr algn="ctr"/>
            <a:endParaRPr lang="en-US" dirty="0" smtClean="0"/>
          </a:p>
          <a:p>
            <a:endParaRPr lang="en-US" dirty="0"/>
          </a:p>
        </p:txBody>
      </p:sp>
      <p:graphicFrame>
        <p:nvGraphicFramePr>
          <p:cNvPr id="3" name="Table 2"/>
          <p:cNvGraphicFramePr>
            <a:graphicFrameLocks noGrp="1"/>
          </p:cNvGraphicFramePr>
          <p:nvPr/>
        </p:nvGraphicFramePr>
        <p:xfrm>
          <a:off x="0" y="511713"/>
          <a:ext cx="9144000" cy="6041489"/>
        </p:xfrm>
        <a:graphic>
          <a:graphicData uri="http://schemas.openxmlformats.org/drawingml/2006/table">
            <a:tbl>
              <a:tblPr firstRow="1" bandRow="1">
                <a:tableStyleId>{5C22544A-7EE6-4342-B048-85BDC9FD1C3A}</a:tableStyleId>
              </a:tblPr>
              <a:tblGrid>
                <a:gridCol w="3048000"/>
                <a:gridCol w="3048000"/>
                <a:gridCol w="3048000"/>
              </a:tblGrid>
              <a:tr h="363477">
                <a:tc>
                  <a:txBody>
                    <a:bodyPr/>
                    <a:lstStyle/>
                    <a:p>
                      <a:pPr marL="0" marR="0" algn="just">
                        <a:lnSpc>
                          <a:spcPct val="115000"/>
                        </a:lnSpc>
                        <a:spcBef>
                          <a:spcPts val="0"/>
                        </a:spcBef>
                        <a:spcAft>
                          <a:spcPts val="0"/>
                        </a:spcAft>
                      </a:pPr>
                      <a:r>
                        <a:rPr lang="en-US" sz="1300" b="1" dirty="0">
                          <a:latin typeface="Bookman Old Style"/>
                          <a:ea typeface="Calibri"/>
                          <a:cs typeface="Times New Roman"/>
                        </a:rPr>
                        <a:t>Factors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b="1">
                          <a:latin typeface="Bookman Old Style"/>
                          <a:ea typeface="Calibri"/>
                          <a:cs typeface="Times New Roman"/>
                        </a:rPr>
                        <a:t>On one hand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b="1">
                          <a:latin typeface="Bookman Old Style"/>
                          <a:ea typeface="Calibri"/>
                          <a:cs typeface="Times New Roman"/>
                        </a:rPr>
                        <a:t>On the other </a:t>
                      </a:r>
                      <a:endParaRPr lang="en-US" sz="1100">
                        <a:latin typeface="Calibri"/>
                        <a:ea typeface="Calibri"/>
                        <a:cs typeface="Times New Roman"/>
                      </a:endParaRPr>
                    </a:p>
                  </a:txBody>
                  <a:tcPr marL="68580" marR="68580" marT="0" marB="0"/>
                </a:tc>
              </a:tr>
              <a:tr h="998491">
                <a:tc>
                  <a:txBody>
                    <a:bodyPr/>
                    <a:lstStyle/>
                    <a:p>
                      <a:pPr marL="0" marR="0" algn="just">
                        <a:lnSpc>
                          <a:spcPct val="115000"/>
                        </a:lnSpc>
                        <a:spcBef>
                          <a:spcPts val="0"/>
                        </a:spcBef>
                        <a:spcAft>
                          <a:spcPts val="0"/>
                        </a:spcAft>
                      </a:pPr>
                      <a:r>
                        <a:rPr lang="en-US" sz="1300" dirty="0">
                          <a:latin typeface="Bookman Old Style"/>
                          <a:ea typeface="Calibri"/>
                          <a:cs typeface="Times New Roman"/>
                        </a:rPr>
                        <a:t>Primary purpose of external financing reporting</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Provide information to stock holders (e.g., US &amp; UK).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a:latin typeface="Bookman Old Style"/>
                          <a:ea typeface="Calibri"/>
                          <a:cs typeface="Times New Roman"/>
                        </a:rPr>
                        <a:t>Protect creditors; guard against reporting information that will harm the company competitively (e.g., Japan and German).</a:t>
                      </a:r>
                      <a:endParaRPr lang="en-US" sz="1100">
                        <a:latin typeface="Calibri"/>
                        <a:ea typeface="Calibri"/>
                        <a:cs typeface="Times New Roman"/>
                      </a:endParaRPr>
                    </a:p>
                  </a:txBody>
                  <a:tcPr marL="68580" marR="68580" marT="0" marB="0"/>
                </a:tc>
              </a:tr>
              <a:tr h="998491">
                <a:tc>
                  <a:txBody>
                    <a:bodyPr/>
                    <a:lstStyle/>
                    <a:p>
                      <a:pPr marL="0" marR="0" algn="just">
                        <a:lnSpc>
                          <a:spcPct val="115000"/>
                        </a:lnSpc>
                        <a:spcBef>
                          <a:spcPts val="0"/>
                        </a:spcBef>
                        <a:spcAft>
                          <a:spcPts val="0"/>
                        </a:spcAft>
                      </a:pPr>
                      <a:r>
                        <a:rPr lang="en-US" sz="1300" dirty="0">
                          <a:latin typeface="Bookman Old Style"/>
                          <a:ea typeface="Calibri"/>
                          <a:cs typeface="Times New Roman"/>
                        </a:rPr>
                        <a:t>Guidance provided by standards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Very specific operational and implementation details (e.g., US)</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Broad principle only, allowing management considerable discretion for many transactions (e.g., Japan and Germany).</a:t>
                      </a:r>
                      <a:endParaRPr lang="en-US" sz="1100" dirty="0">
                        <a:latin typeface="Calibri"/>
                        <a:ea typeface="Calibri"/>
                        <a:cs typeface="Times New Roman"/>
                      </a:endParaRPr>
                    </a:p>
                  </a:txBody>
                  <a:tcPr marL="68580" marR="68580" marT="0" marB="0"/>
                </a:tc>
              </a:tr>
              <a:tr h="1759070">
                <a:tc>
                  <a:txBody>
                    <a:bodyPr/>
                    <a:lstStyle/>
                    <a:p>
                      <a:pPr marL="0" marR="0" algn="just">
                        <a:lnSpc>
                          <a:spcPct val="115000"/>
                        </a:lnSpc>
                        <a:spcBef>
                          <a:spcPts val="0"/>
                        </a:spcBef>
                        <a:spcAft>
                          <a:spcPts val="0"/>
                        </a:spcAft>
                      </a:pPr>
                      <a:r>
                        <a:rPr lang="en-US" sz="1300">
                          <a:latin typeface="Bookman Old Style"/>
                          <a:ea typeface="Calibri"/>
                          <a:cs typeface="Times New Roman"/>
                        </a:rPr>
                        <a:t>Topics covered by standards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a:latin typeface="Bookman Old Style"/>
                          <a:ea typeface="Calibri"/>
                          <a:cs typeface="Times New Roman"/>
                        </a:rPr>
                        <a:t>Specific individual standards provide extensive coverage of major and minor business activities, including, for example how to account for the costs of modifying computer software to cope with the year 2000(US)</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No specific individual standards for some major business activities (e.g., post employment health benefits in Canada, Germany and Netherland).  </a:t>
                      </a:r>
                      <a:endParaRPr lang="en-US" sz="1100" dirty="0">
                        <a:latin typeface="Calibri"/>
                        <a:ea typeface="Calibri"/>
                        <a:cs typeface="Times New Roman"/>
                      </a:endParaRPr>
                    </a:p>
                  </a:txBody>
                  <a:tcPr marL="68580" marR="68580" marT="0" marB="0"/>
                </a:tc>
              </a:tr>
              <a:tr h="1252017">
                <a:tc>
                  <a:txBody>
                    <a:bodyPr/>
                    <a:lstStyle/>
                    <a:p>
                      <a:pPr marL="0" marR="0" algn="just">
                        <a:lnSpc>
                          <a:spcPct val="115000"/>
                        </a:lnSpc>
                        <a:spcBef>
                          <a:spcPts val="0"/>
                        </a:spcBef>
                        <a:spcAft>
                          <a:spcPts val="0"/>
                        </a:spcAft>
                      </a:pPr>
                      <a:r>
                        <a:rPr lang="en-US" sz="1300">
                          <a:latin typeface="Bookman Old Style"/>
                          <a:ea typeface="Calibri"/>
                          <a:cs typeface="Times New Roman"/>
                        </a:rPr>
                        <a:t>Relationship to income tax laws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External reporting and tax reporting based on such different rules that there are essentially two sets of books (e.g., Australia, Canada, US and Netherland).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Income taxes bases heavily on externally reported income (e.g., Germany, France, and UK).</a:t>
                      </a:r>
                      <a:endParaRPr lang="en-US" sz="1100" dirty="0">
                        <a:latin typeface="Calibri"/>
                        <a:ea typeface="Calibri"/>
                        <a:cs typeface="Times New Roman"/>
                      </a:endParaRPr>
                    </a:p>
                  </a:txBody>
                  <a:tcPr marL="68580" marR="68580" marT="0" marB="0"/>
                </a:tc>
              </a:tr>
              <a:tr h="669943">
                <a:tc>
                  <a:txBody>
                    <a:bodyPr/>
                    <a:lstStyle/>
                    <a:p>
                      <a:pPr marL="0" marR="0" algn="just">
                        <a:lnSpc>
                          <a:spcPct val="115000"/>
                        </a:lnSpc>
                        <a:spcBef>
                          <a:spcPts val="0"/>
                        </a:spcBef>
                        <a:spcAft>
                          <a:spcPts val="0"/>
                        </a:spcAft>
                      </a:pPr>
                      <a:r>
                        <a:rPr lang="en-US" sz="1300">
                          <a:latin typeface="Bookman Old Style"/>
                          <a:ea typeface="Calibri"/>
                          <a:cs typeface="Times New Roman"/>
                        </a:rPr>
                        <a:t>Reporting frequency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a:latin typeface="Bookman Old Style"/>
                          <a:ea typeface="Calibri"/>
                          <a:cs typeface="Times New Roman"/>
                        </a:rPr>
                        <a:t>Quarterly (US, Canada, Mexico and Israel).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Semi-annually (UK, France, Netherlands, Germany and Japan).  </a:t>
                      </a:r>
                      <a:endParaRPr lang="en-US" sz="1100" dirty="0">
                        <a:latin typeface="Calibri"/>
                        <a:ea typeface="Calibri"/>
                        <a:cs typeface="Times New Roman"/>
                      </a:endParaRPr>
                    </a:p>
                  </a:txBody>
                  <a:tcPr marL="68580" marR="68580" marT="0" marB="0"/>
                </a:tc>
              </a:tr>
            </a:tbl>
          </a:graphicData>
        </a:graphic>
      </p:graphicFrame>
      <p:sp>
        <p:nvSpPr>
          <p:cNvPr id="4" name="TextBox 3"/>
          <p:cNvSpPr txBox="1"/>
          <p:nvPr/>
        </p:nvSpPr>
        <p:spPr>
          <a:xfrm>
            <a:off x="7696200" y="6477000"/>
            <a:ext cx="2209800" cy="369332"/>
          </a:xfrm>
          <a:prstGeom prst="rect">
            <a:avLst/>
          </a:prstGeom>
          <a:noFill/>
        </p:spPr>
        <p:txBody>
          <a:bodyPr wrap="square" rtlCol="0">
            <a:spAutoFit/>
          </a:bodyPr>
          <a:lstStyle/>
          <a:p>
            <a:r>
              <a:rPr lang="en-US" b="1" dirty="0" smtClean="0">
                <a:solidFill>
                  <a:srgbClr val="7030A0"/>
                </a:solidFill>
              </a:rPr>
              <a:t>Continued</a:t>
            </a:r>
            <a:endParaRPr lang="en-US" b="1" dirty="0">
              <a:solidFill>
                <a:srgbClr val="7030A0"/>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382000" cy="5509200"/>
          </a:xfrm>
          <a:prstGeom prst="rect">
            <a:avLst/>
          </a:prstGeom>
          <a:noFill/>
        </p:spPr>
        <p:txBody>
          <a:bodyPr wrap="square" rtlCol="0">
            <a:spAutoFit/>
          </a:bodyPr>
          <a:lstStyle/>
          <a:p>
            <a:pPr algn="ctr"/>
            <a:r>
              <a:rPr lang="en-US" sz="2800" b="1" dirty="0">
                <a:latin typeface="Bookman Old Style" pitchFamily="18" charset="0"/>
              </a:rPr>
              <a:t>Management Accounting</a:t>
            </a:r>
            <a:endParaRPr lang="en-US" sz="2800" dirty="0">
              <a:latin typeface="Bookman Old Style" pitchFamily="18" charset="0"/>
            </a:endParaRPr>
          </a:p>
          <a:p>
            <a:pPr lvl="0" algn="just">
              <a:lnSpc>
                <a:spcPct val="150000"/>
              </a:lnSpc>
            </a:pPr>
            <a:r>
              <a:rPr lang="en-US" sz="2400" b="1" dirty="0">
                <a:latin typeface="Bookman Old Style" pitchFamily="18" charset="0"/>
              </a:rPr>
              <a:t>Analysis of foreign financial statements</a:t>
            </a:r>
            <a:r>
              <a:rPr lang="en-US" sz="2400" dirty="0">
                <a:latin typeface="Bookman Old Style" pitchFamily="18" charset="0"/>
              </a:rPr>
              <a:t>: </a:t>
            </a:r>
            <a:r>
              <a:rPr lang="en-US" sz="2400" dirty="0" smtClean="0">
                <a:latin typeface="Bookman Old Style" pitchFamily="18" charset="0"/>
              </a:rPr>
              <a:t>Financial </a:t>
            </a:r>
            <a:r>
              <a:rPr lang="en-US" sz="2400" dirty="0">
                <a:latin typeface="Bookman Old Style" pitchFamily="18" charset="0"/>
              </a:rPr>
              <a:t>statement analysis refers to an information processing system that is meant for providing financial data which are appropriate and useful to decision makers who are concerned with evaluating the economic situation of the firm and predicting its future course. The information in context is derived basically from the published financial statements such as the income statement and the balance sheet of the firm. </a:t>
            </a:r>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2399" y="0"/>
          <a:ext cx="8763001" cy="6422009"/>
        </p:xfrm>
        <a:graphic>
          <a:graphicData uri="http://schemas.openxmlformats.org/drawingml/2006/table">
            <a:tbl>
              <a:tblPr firstRow="1" bandRow="1">
                <a:tableStyleId>{5C22544A-7EE6-4342-B048-85BDC9FD1C3A}</a:tableStyleId>
              </a:tblPr>
              <a:tblGrid>
                <a:gridCol w="2821983"/>
                <a:gridCol w="2970509"/>
                <a:gridCol w="2970509"/>
              </a:tblGrid>
              <a:tr h="3124200">
                <a:tc>
                  <a:txBody>
                    <a:bodyPr/>
                    <a:lstStyle/>
                    <a:p>
                      <a:pPr marL="0" marR="0" algn="just">
                        <a:lnSpc>
                          <a:spcPct val="115000"/>
                        </a:lnSpc>
                        <a:spcBef>
                          <a:spcPts val="0"/>
                        </a:spcBef>
                        <a:spcAft>
                          <a:spcPts val="0"/>
                        </a:spcAft>
                      </a:pPr>
                      <a:r>
                        <a:rPr lang="en-US" sz="1300" dirty="0">
                          <a:latin typeface="Bookman Old Style"/>
                          <a:ea typeface="Calibri"/>
                          <a:cs typeface="Times New Roman"/>
                        </a:rPr>
                        <a:t>Disclosure of accounting adjustments (transparency)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Extensive footnote and narrative discussion of: choices and applications of accounting methods, estimation techniques, transfers to and from reserves and provisions, and other accounting adjusting entries(e.g., Australia, New Zealand, US, Canada and UK)</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Considerable aggregation of asset and liability classes, few footnotes, and, at most, cryptic comments about how accounting standards are applied, transfers to and from reserves, and the basis for various accounting adjustments (e.g., France, Japan, Germany and Switzerland). </a:t>
                      </a:r>
                      <a:endParaRPr lang="en-US" sz="1100" dirty="0">
                        <a:latin typeface="Calibri"/>
                        <a:ea typeface="Calibri"/>
                        <a:cs typeface="Times New Roman"/>
                      </a:endParaRPr>
                    </a:p>
                  </a:txBody>
                  <a:tcPr marL="68580" marR="68580" marT="0" marB="0"/>
                </a:tc>
              </a:tr>
              <a:tr h="3297809">
                <a:tc>
                  <a:txBody>
                    <a:bodyPr/>
                    <a:lstStyle/>
                    <a:p>
                      <a:pPr marL="0" marR="0" algn="just">
                        <a:lnSpc>
                          <a:spcPct val="115000"/>
                        </a:lnSpc>
                        <a:spcBef>
                          <a:spcPts val="0"/>
                        </a:spcBef>
                        <a:spcAft>
                          <a:spcPts val="0"/>
                        </a:spcAft>
                      </a:pPr>
                      <a:r>
                        <a:rPr lang="en-US" sz="1300">
                          <a:latin typeface="Bookman Old Style"/>
                          <a:ea typeface="Calibri"/>
                          <a:cs typeface="Times New Roman"/>
                        </a:rPr>
                        <a:t>Charges against owners’ equity </a:t>
                      </a:r>
                      <a:endParaRPr lang="en-US" sz="11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Clean surplus-virtually all charges, including the cumulative effects of changes in accounting choices, must flow through the income statement (e.g., US and with more exceptions, the UK). </a:t>
                      </a:r>
                      <a:endParaRPr lang="en-US" sz="11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300" dirty="0">
                          <a:latin typeface="Bookman Old Style"/>
                          <a:ea typeface="Calibri"/>
                          <a:cs typeface="Times New Roman"/>
                        </a:rPr>
                        <a:t>No clean surplus-some charges, especially those associated with the prior-period effect of changes in accounting methods, can be made directly against retained earnings (e.g., Germany). </a:t>
                      </a:r>
                      <a:endParaRPr lang="en-US" sz="1100" dirty="0">
                        <a:latin typeface="Calibri"/>
                        <a:ea typeface="Calibri"/>
                        <a:cs typeface="Times New Roman"/>
                      </a:endParaRPr>
                    </a:p>
                  </a:txBody>
                  <a:tcPr marL="68580" marR="68580" marT="0" marB="0"/>
                </a:tc>
              </a:tr>
            </a:tbl>
          </a:graphicData>
        </a:graphic>
      </p:graphicFrame>
    </p:spTree>
  </p:cSld>
  <p:clrMapOvr>
    <a:masterClrMapping/>
  </p:clrMapOvr>
  <p:transition>
    <p:pull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763000" cy="738664"/>
          </a:xfrm>
          <a:prstGeom prst="rect">
            <a:avLst/>
          </a:prstGeom>
          <a:noFill/>
        </p:spPr>
        <p:txBody>
          <a:bodyPr wrap="square" rtlCol="0">
            <a:spAutoFit/>
          </a:bodyPr>
          <a:lstStyle/>
          <a:p>
            <a:pPr algn="ctr"/>
            <a:r>
              <a:rPr lang="en-US" sz="2400" b="1" dirty="0" smtClean="0">
                <a:latin typeface="Bookman Old Style" pitchFamily="18" charset="0"/>
              </a:rPr>
              <a:t>Accounting treatments across the globe</a:t>
            </a:r>
            <a:r>
              <a:rPr lang="en-US" sz="2400" dirty="0" smtClean="0">
                <a:latin typeface="Bookman Old Style" pitchFamily="18" charset="0"/>
              </a:rPr>
              <a:t>.</a:t>
            </a:r>
          </a:p>
          <a:p>
            <a:endParaRPr lang="en-US" dirty="0"/>
          </a:p>
        </p:txBody>
      </p:sp>
      <p:graphicFrame>
        <p:nvGraphicFramePr>
          <p:cNvPr id="4" name="Table 3"/>
          <p:cNvGraphicFramePr>
            <a:graphicFrameLocks noGrp="1"/>
          </p:cNvGraphicFramePr>
          <p:nvPr/>
        </p:nvGraphicFramePr>
        <p:xfrm>
          <a:off x="0" y="685800"/>
          <a:ext cx="9144000" cy="5562600"/>
        </p:xfrm>
        <a:graphic>
          <a:graphicData uri="http://schemas.openxmlformats.org/drawingml/2006/table">
            <a:tbl>
              <a:tblPr firstRow="1" bandRow="1">
                <a:tableStyleId>{5C22544A-7EE6-4342-B048-85BDC9FD1C3A}</a:tableStyleId>
              </a:tblPr>
              <a:tblGrid>
                <a:gridCol w="4572000"/>
                <a:gridCol w="4572000"/>
              </a:tblGrid>
              <a:tr h="373669">
                <a:tc>
                  <a:txBody>
                    <a:bodyPr/>
                    <a:lstStyle/>
                    <a:p>
                      <a:pPr marL="0" marR="0" algn="ctr">
                        <a:lnSpc>
                          <a:spcPct val="115000"/>
                        </a:lnSpc>
                        <a:spcBef>
                          <a:spcPts val="0"/>
                        </a:spcBef>
                        <a:spcAft>
                          <a:spcPts val="0"/>
                        </a:spcAft>
                      </a:pPr>
                      <a:r>
                        <a:rPr lang="en-US" sz="1300" dirty="0">
                          <a:latin typeface="Bookman Old Style"/>
                          <a:ea typeface="Calibri"/>
                          <a:cs typeface="Times New Roman"/>
                        </a:rPr>
                        <a:t>Event or Transaction </a:t>
                      </a:r>
                      <a:endParaRPr lang="en-US" sz="11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300">
                          <a:latin typeface="Bookman Old Style"/>
                          <a:ea typeface="Calibri"/>
                          <a:cs typeface="Times New Roman"/>
                        </a:rPr>
                        <a:t>Range of Alternatives </a:t>
                      </a:r>
                      <a:endParaRPr lang="en-US" sz="1100">
                        <a:latin typeface="Calibri"/>
                        <a:ea typeface="Calibri"/>
                        <a:cs typeface="Times New Roman"/>
                      </a:endParaRPr>
                    </a:p>
                  </a:txBody>
                  <a:tcPr marL="68580" marR="68580" marT="0" marB="0"/>
                </a:tc>
              </a:tr>
              <a:tr h="791708">
                <a:tc>
                  <a:txBody>
                    <a:bodyPr/>
                    <a:lstStyle/>
                    <a:p>
                      <a:pPr marL="0" marR="0" algn="ctr">
                        <a:lnSpc>
                          <a:spcPct val="115000"/>
                        </a:lnSpc>
                        <a:spcBef>
                          <a:spcPts val="0"/>
                        </a:spcBef>
                        <a:spcAft>
                          <a:spcPts val="0"/>
                        </a:spcAft>
                      </a:pPr>
                      <a:r>
                        <a:rPr lang="en-US" sz="1300">
                          <a:latin typeface="Bookman Old Style"/>
                          <a:ea typeface="Calibri"/>
                          <a:cs typeface="Times New Roman"/>
                        </a:rPr>
                        <a:t>Asset revaluation</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Allowed (Australia, Hong Kong, India, UK). Allowed under certain circumstances (France, Italy and </a:t>
                      </a:r>
                      <a:r>
                        <a:rPr lang="en-US" sz="1300" dirty="0" smtClean="0">
                          <a:latin typeface="Bookman Old Style"/>
                          <a:ea typeface="Calibri"/>
                          <a:cs typeface="Times New Roman"/>
                        </a:rPr>
                        <a:t>Sweden</a:t>
                      </a:r>
                      <a:r>
                        <a:rPr lang="en-US" sz="1300" dirty="0">
                          <a:latin typeface="Bookman Old Style"/>
                          <a:ea typeface="Calibri"/>
                          <a:cs typeface="Times New Roman"/>
                        </a:rPr>
                        <a:t>). Not allowed (Canada, Germany, Japan, US)</a:t>
                      </a:r>
                      <a:endParaRPr lang="en-US" sz="1100" dirty="0">
                        <a:latin typeface="Calibri"/>
                        <a:ea typeface="Calibri"/>
                        <a:cs typeface="Times New Roman"/>
                      </a:endParaRPr>
                    </a:p>
                  </a:txBody>
                  <a:tcPr marL="68580" marR="68580" marT="0" marB="0"/>
                </a:tc>
              </a:tr>
              <a:tr h="946868">
                <a:tc>
                  <a:txBody>
                    <a:bodyPr/>
                    <a:lstStyle/>
                    <a:p>
                      <a:pPr marL="0" marR="0" algn="ctr">
                        <a:lnSpc>
                          <a:spcPct val="115000"/>
                        </a:lnSpc>
                        <a:spcBef>
                          <a:spcPts val="0"/>
                        </a:spcBef>
                        <a:spcAft>
                          <a:spcPts val="0"/>
                        </a:spcAft>
                      </a:pPr>
                      <a:r>
                        <a:rPr lang="en-US" sz="1300">
                          <a:latin typeface="Bookman Old Style"/>
                          <a:ea typeface="Calibri"/>
                          <a:cs typeface="Times New Roman"/>
                        </a:rPr>
                        <a:t>Funds Statement</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a:latin typeface="Bookman Old Style"/>
                          <a:ea typeface="Calibri"/>
                          <a:cs typeface="Times New Roman"/>
                        </a:rPr>
                        <a:t>Report sources and uses of cash (US, UK, Israel, and Korea). Report sources and uses of working capital (Mexico, Sweden, and Singapore). Not required (France, Germany, Netherlands, and Switzerland). </a:t>
                      </a:r>
                      <a:endParaRPr lang="en-US" sz="1100">
                        <a:latin typeface="Calibri"/>
                        <a:ea typeface="Calibri"/>
                        <a:cs typeface="Times New Roman"/>
                      </a:endParaRPr>
                    </a:p>
                  </a:txBody>
                  <a:tcPr marL="68580" marR="68580" marT="0" marB="0"/>
                </a:tc>
              </a:tr>
              <a:tr h="946868">
                <a:tc>
                  <a:txBody>
                    <a:bodyPr/>
                    <a:lstStyle/>
                    <a:p>
                      <a:pPr marL="0" marR="0" algn="ctr">
                        <a:lnSpc>
                          <a:spcPct val="115000"/>
                        </a:lnSpc>
                        <a:spcBef>
                          <a:spcPts val="0"/>
                        </a:spcBef>
                        <a:spcAft>
                          <a:spcPts val="0"/>
                        </a:spcAft>
                      </a:pPr>
                      <a:r>
                        <a:rPr lang="en-US" sz="1300">
                          <a:latin typeface="Bookman Old Style"/>
                          <a:ea typeface="Calibri"/>
                          <a:cs typeface="Times New Roman"/>
                        </a:rPr>
                        <a:t>Inflation Accounting</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a:latin typeface="Bookman Old Style"/>
                          <a:ea typeface="Calibri"/>
                          <a:cs typeface="Times New Roman"/>
                        </a:rPr>
                        <a:t>Required (Argentina, Brazil, Israel, Mexico). Optional supplementary information (UK, Australia, Netherlands, US). Not required (Canada, Indonesia, Japan, Germany, and Korea).</a:t>
                      </a:r>
                      <a:endParaRPr lang="en-US" sz="1100">
                        <a:latin typeface="Calibri"/>
                        <a:ea typeface="Calibri"/>
                        <a:cs typeface="Times New Roman"/>
                      </a:endParaRPr>
                    </a:p>
                  </a:txBody>
                  <a:tcPr marL="68580" marR="68580" marT="0" marB="0"/>
                </a:tc>
              </a:tr>
              <a:tr h="946868">
                <a:tc>
                  <a:txBody>
                    <a:bodyPr/>
                    <a:lstStyle/>
                    <a:p>
                      <a:pPr marL="0" marR="0" algn="ctr">
                        <a:lnSpc>
                          <a:spcPct val="115000"/>
                        </a:lnSpc>
                        <a:spcBef>
                          <a:spcPts val="0"/>
                        </a:spcBef>
                        <a:spcAft>
                          <a:spcPts val="0"/>
                        </a:spcAft>
                      </a:pPr>
                      <a:r>
                        <a:rPr lang="en-US" sz="1300">
                          <a:latin typeface="Bookman Old Style"/>
                          <a:ea typeface="Calibri"/>
                          <a:cs typeface="Times New Roman"/>
                        </a:rPr>
                        <a:t>Goodwill</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a:latin typeface="Bookman Old Style"/>
                          <a:ea typeface="Calibri"/>
                          <a:cs typeface="Times New Roman"/>
                        </a:rPr>
                        <a:t>Capitalize and write-off against owners’ equity (Italy, Singapore, South Africa, UK). Capitalize and write-off through income statement (Australia, Canada, France and US).  </a:t>
                      </a:r>
                      <a:endParaRPr lang="en-US" sz="1100">
                        <a:latin typeface="Calibri"/>
                        <a:ea typeface="Calibri"/>
                        <a:cs typeface="Times New Roman"/>
                      </a:endParaRPr>
                    </a:p>
                  </a:txBody>
                  <a:tcPr marL="68580" marR="68580" marT="0" marB="0"/>
                </a:tc>
              </a:tr>
              <a:tr h="1556619">
                <a:tc>
                  <a:txBody>
                    <a:bodyPr/>
                    <a:lstStyle/>
                    <a:p>
                      <a:pPr marL="0" marR="0" algn="ctr">
                        <a:lnSpc>
                          <a:spcPct val="115000"/>
                        </a:lnSpc>
                        <a:spcBef>
                          <a:spcPts val="0"/>
                        </a:spcBef>
                        <a:spcAft>
                          <a:spcPts val="0"/>
                        </a:spcAft>
                      </a:pPr>
                      <a:r>
                        <a:rPr lang="en-US" sz="1300">
                          <a:latin typeface="Bookman Old Style"/>
                          <a:ea typeface="Calibri"/>
                          <a:cs typeface="Times New Roman"/>
                        </a:rPr>
                        <a:t>Research and Development Costs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Expense (US, Germany, Mexico). Capitalize (Argentina, Korea, Norway, and Netherlands). Capitalize Development Costs, Expense Research (UK, Canada, Denmark, Israel, and Nigeria).   Not specified (China, Ireland). </a:t>
                      </a:r>
                      <a:endParaRPr lang="en-US"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6324600" y="6324600"/>
            <a:ext cx="1828800" cy="646331"/>
          </a:xfrm>
          <a:prstGeom prst="rect">
            <a:avLst/>
          </a:prstGeom>
          <a:noFill/>
        </p:spPr>
        <p:txBody>
          <a:bodyPr wrap="square" rtlCol="0">
            <a:spAutoFit/>
          </a:bodyPr>
          <a:lstStyle/>
          <a:p>
            <a:r>
              <a:rPr lang="en-US" b="1" dirty="0" smtClean="0">
                <a:solidFill>
                  <a:srgbClr val="7030A0"/>
                </a:solidFill>
              </a:rPr>
              <a:t>Continued</a:t>
            </a:r>
          </a:p>
          <a:p>
            <a:endParaRPr lang="en-US" dirty="0"/>
          </a:p>
        </p:txBody>
      </p:sp>
    </p:spTree>
  </p:cSld>
  <p:clrMapOvr>
    <a:masterClrMapping/>
  </p:clrMapOvr>
  <p:transition>
    <p:pull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1"/>
          <a:ext cx="9144000" cy="7950613"/>
        </p:xfrm>
        <a:graphic>
          <a:graphicData uri="http://schemas.openxmlformats.org/drawingml/2006/table">
            <a:tbl>
              <a:tblPr firstRow="1" bandRow="1">
                <a:tableStyleId>{5C22544A-7EE6-4342-B048-85BDC9FD1C3A}</a:tableStyleId>
              </a:tblPr>
              <a:tblGrid>
                <a:gridCol w="4572000"/>
                <a:gridCol w="4572000"/>
              </a:tblGrid>
              <a:tr h="2057401">
                <a:tc>
                  <a:txBody>
                    <a:bodyPr/>
                    <a:lstStyle/>
                    <a:p>
                      <a:pPr marL="0" marR="0" algn="ctr">
                        <a:lnSpc>
                          <a:spcPct val="115000"/>
                        </a:lnSpc>
                        <a:spcBef>
                          <a:spcPts val="0"/>
                        </a:spcBef>
                        <a:spcAft>
                          <a:spcPts val="0"/>
                        </a:spcAft>
                      </a:pPr>
                      <a:r>
                        <a:rPr lang="en-US" sz="1300" dirty="0">
                          <a:latin typeface="Bookman Old Style"/>
                          <a:ea typeface="Calibri"/>
                          <a:cs typeface="Times New Roman"/>
                        </a:rPr>
                        <a:t>Segment reporting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Sales, profits, and assets by industry and geography segment (Canada, UK, Israel, Italy, and Singapore).  Sales by industry and geographic segment (France, Germany, Belgium, Netherlands). Sales and profits by industry (Korea).</a:t>
                      </a:r>
                      <a:endParaRPr lang="en-US" sz="1100" dirty="0">
                        <a:latin typeface="Calibri"/>
                        <a:ea typeface="Calibri"/>
                        <a:cs typeface="Times New Roman"/>
                      </a:endParaRPr>
                    </a:p>
                    <a:p>
                      <a:pPr marL="0" marR="0">
                        <a:lnSpc>
                          <a:spcPct val="115000"/>
                        </a:lnSpc>
                        <a:spcBef>
                          <a:spcPts val="0"/>
                        </a:spcBef>
                        <a:spcAft>
                          <a:spcPts val="0"/>
                        </a:spcAft>
                      </a:pPr>
                      <a:r>
                        <a:rPr lang="en-US" sz="1300" dirty="0">
                          <a:latin typeface="Bookman Old Style"/>
                          <a:ea typeface="Calibri"/>
                          <a:cs typeface="Times New Roman"/>
                        </a:rPr>
                        <a:t>Not Specified (India, Indonesia, Norway and Switzerland).   </a:t>
                      </a:r>
                      <a:endParaRPr lang="en-US" sz="1100" dirty="0">
                        <a:latin typeface="Calibri"/>
                        <a:ea typeface="Calibri"/>
                        <a:cs typeface="Times New Roman"/>
                      </a:endParaRPr>
                    </a:p>
                  </a:txBody>
                  <a:tcPr marL="68580" marR="68580" marT="0" marB="0"/>
                </a:tc>
              </a:tr>
              <a:tr h="1435406">
                <a:tc>
                  <a:txBody>
                    <a:bodyPr/>
                    <a:lstStyle/>
                    <a:p>
                      <a:pPr marL="0" marR="0" algn="ctr">
                        <a:lnSpc>
                          <a:spcPct val="115000"/>
                        </a:lnSpc>
                        <a:spcBef>
                          <a:spcPts val="0"/>
                        </a:spcBef>
                        <a:spcAft>
                          <a:spcPts val="0"/>
                        </a:spcAft>
                      </a:pPr>
                      <a:r>
                        <a:rPr lang="en-US" sz="1300">
                          <a:latin typeface="Bookman Old Style"/>
                          <a:ea typeface="Calibri"/>
                          <a:cs typeface="Times New Roman"/>
                        </a:rPr>
                        <a:t>Non-operating leases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Capitalization required (Belgium, Hong Kong, Israel, US). Capitalization optional, or allowed under highly specific circumstances (Denmark, Sweden, France, Japan). Expense (India, Italy). </a:t>
                      </a:r>
                      <a:endParaRPr lang="en-US" sz="1100" dirty="0">
                        <a:latin typeface="Calibri"/>
                        <a:ea typeface="Calibri"/>
                        <a:cs typeface="Times New Roman"/>
                      </a:endParaRPr>
                    </a:p>
                  </a:txBody>
                  <a:tcPr marL="68580" marR="68580" marT="0" marB="0"/>
                </a:tc>
              </a:tr>
              <a:tr h="1211379">
                <a:tc>
                  <a:txBody>
                    <a:bodyPr/>
                    <a:lstStyle/>
                    <a:p>
                      <a:pPr marL="0" marR="0" algn="ctr">
                        <a:lnSpc>
                          <a:spcPct val="115000"/>
                        </a:lnSpc>
                        <a:spcBef>
                          <a:spcPts val="0"/>
                        </a:spcBef>
                        <a:spcAft>
                          <a:spcPts val="0"/>
                        </a:spcAft>
                      </a:pPr>
                      <a:r>
                        <a:rPr lang="en-US" sz="1300">
                          <a:latin typeface="Bookman Old Style"/>
                          <a:ea typeface="Calibri"/>
                          <a:cs typeface="Times New Roman"/>
                        </a:rPr>
                        <a:t>Other post-employment benefits</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Accrue expenses (Indonesia, Nigeria, UK, US). Cash basis (Australia, Germany, Hong Kong, Japan).   </a:t>
                      </a:r>
                      <a:endParaRPr lang="en-US" sz="1100" dirty="0">
                        <a:latin typeface="Calibri"/>
                        <a:ea typeface="Calibri"/>
                        <a:cs typeface="Times New Roman"/>
                      </a:endParaRPr>
                    </a:p>
                  </a:txBody>
                  <a:tcPr marL="68580" marR="68580" marT="0" marB="0"/>
                </a:tc>
              </a:tr>
              <a:tr h="3246427">
                <a:tc>
                  <a:txBody>
                    <a:bodyPr/>
                    <a:lstStyle/>
                    <a:p>
                      <a:pPr marL="0" marR="0" algn="ctr">
                        <a:lnSpc>
                          <a:spcPct val="115000"/>
                        </a:lnSpc>
                        <a:spcBef>
                          <a:spcPts val="0"/>
                        </a:spcBef>
                        <a:spcAft>
                          <a:spcPts val="0"/>
                        </a:spcAft>
                      </a:pPr>
                      <a:r>
                        <a:rPr lang="en-US" sz="1300">
                          <a:latin typeface="Bookman Old Style"/>
                          <a:ea typeface="Calibri"/>
                          <a:cs typeface="Times New Roman"/>
                        </a:rPr>
                        <a:t>Pension plans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300" dirty="0">
                          <a:latin typeface="Bookman Old Style"/>
                          <a:ea typeface="Calibri"/>
                          <a:cs typeface="Times New Roman"/>
                        </a:rPr>
                        <a:t>Recognise unfunded liability (US, Mexico).</a:t>
                      </a:r>
                      <a:endParaRPr lang="en-US" sz="1100" dirty="0">
                        <a:latin typeface="Calibri"/>
                        <a:ea typeface="Calibri"/>
                        <a:cs typeface="Times New Roman"/>
                      </a:endParaRPr>
                    </a:p>
                    <a:p>
                      <a:pPr marL="0" marR="0">
                        <a:lnSpc>
                          <a:spcPct val="115000"/>
                        </a:lnSpc>
                        <a:spcBef>
                          <a:spcPts val="0"/>
                        </a:spcBef>
                        <a:spcAft>
                          <a:spcPts val="0"/>
                        </a:spcAft>
                      </a:pPr>
                      <a:r>
                        <a:rPr lang="en-US" sz="1300" dirty="0">
                          <a:latin typeface="Bookman Old Style"/>
                          <a:ea typeface="Calibri"/>
                          <a:cs typeface="Times New Roman"/>
                        </a:rPr>
                        <a:t>Ignore unfunded liability (Canada, Germany, Netherlands, UK). </a:t>
                      </a:r>
                      <a:endParaRPr lang="en-US" sz="1100" dirty="0">
                        <a:latin typeface="Calibri"/>
                        <a:ea typeface="Calibri"/>
                        <a:cs typeface="Times New Roman"/>
                      </a:endParaRPr>
                    </a:p>
                    <a:p>
                      <a:pPr marL="0" marR="0">
                        <a:lnSpc>
                          <a:spcPct val="115000"/>
                        </a:lnSpc>
                        <a:spcBef>
                          <a:spcPts val="0"/>
                        </a:spcBef>
                        <a:spcAft>
                          <a:spcPts val="0"/>
                        </a:spcAft>
                      </a:pPr>
                      <a:r>
                        <a:rPr lang="en-US" sz="1300" dirty="0">
                          <a:latin typeface="Bookman Old Style"/>
                          <a:ea typeface="Calibri"/>
                          <a:cs typeface="Times New Roman"/>
                        </a:rPr>
                        <a:t>Not specified (Hong Kong, New Zealand, Belgium). </a:t>
                      </a:r>
                      <a:endParaRPr lang="en-US" sz="1100" dirty="0">
                        <a:latin typeface="Calibri"/>
                        <a:ea typeface="Calibri"/>
                        <a:cs typeface="Times New Roman"/>
                      </a:endParaRPr>
                    </a:p>
                  </a:txBody>
                  <a:tcPr marL="68580" marR="68580" marT="0" marB="0"/>
                </a:tc>
              </a:tr>
            </a:tbl>
          </a:graphicData>
        </a:graphic>
      </p:graphicFrame>
    </p:spTree>
  </p:cSld>
  <p:clrMapOvr>
    <a:masterClrMapping/>
  </p:clrMapOvr>
  <p:transition>
    <p:zoom dir="in"/>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839200" cy="6601807"/>
          </a:xfrm>
          <a:prstGeom prst="rect">
            <a:avLst/>
          </a:prstGeom>
          <a:noFill/>
        </p:spPr>
        <p:txBody>
          <a:bodyPr wrap="square" rtlCol="0">
            <a:spAutoFit/>
          </a:bodyPr>
          <a:lstStyle/>
          <a:p>
            <a:pPr lvl="0" algn="just">
              <a:lnSpc>
                <a:spcPct val="150000"/>
              </a:lnSpc>
            </a:pPr>
            <a:r>
              <a:rPr lang="en-US" sz="2800" b="1" dirty="0" smtClean="0">
                <a:latin typeface="Bookman Old Style" pitchFamily="18" charset="0"/>
              </a:rPr>
              <a:t>Conclusion: </a:t>
            </a:r>
            <a:r>
              <a:rPr lang="en-US" sz="2200" b="1" dirty="0" smtClean="0">
                <a:latin typeface="Bookman Old Style" pitchFamily="18" charset="0"/>
              </a:rPr>
              <a:t>I</a:t>
            </a:r>
            <a:r>
              <a:rPr lang="en-US" sz="2200" dirty="0" smtClean="0">
                <a:latin typeface="Bookman Old Style" pitchFamily="18" charset="0"/>
              </a:rPr>
              <a:t>nternational </a:t>
            </a:r>
            <a:r>
              <a:rPr lang="en-US" sz="2200" dirty="0" smtClean="0">
                <a:latin typeface="Bookman Old Style" pitchFamily="18" charset="0"/>
              </a:rPr>
              <a:t>accounting has both advantages and limitations. Its major advantages relate to achieving harmonization of accounting practices across nations, reaching out to global investors, making informed decisions, mobilizing global resources, establishing uniformity in global financial reporting and disclosure practices, professionalization of accounting education world over and including ethics and transparency into accounting practices. Its limitation lie with effect that a uniform accounting practices world over is difficult, if not impossible, due to the presence of socio-economic, political, cultural, technological and perceptual differences among nations. </a:t>
            </a:r>
          </a:p>
          <a:p>
            <a:endParaRPr lang="en-US" dirty="0"/>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382000" cy="5909310"/>
          </a:xfrm>
          <a:prstGeom prst="rect">
            <a:avLst/>
          </a:prstGeom>
          <a:noFill/>
        </p:spPr>
        <p:txBody>
          <a:bodyPr wrap="square" rtlCol="0">
            <a:spAutoFit/>
          </a:bodyPr>
          <a:lstStyle/>
          <a:p>
            <a:pPr lvl="0" algn="just">
              <a:lnSpc>
                <a:spcPct val="150000"/>
              </a:lnSpc>
            </a:pPr>
            <a:r>
              <a:rPr lang="en-US" sz="2400" dirty="0" smtClean="0">
                <a:latin typeface="Bookman Old Style" pitchFamily="18" charset="0"/>
              </a:rPr>
              <a:t>	</a:t>
            </a:r>
          </a:p>
          <a:p>
            <a:pPr lvl="0" algn="just">
              <a:lnSpc>
                <a:spcPct val="150000"/>
              </a:lnSpc>
            </a:pPr>
            <a:r>
              <a:rPr lang="en-US" sz="2400" dirty="0">
                <a:latin typeface="Bookman Old Style" pitchFamily="18" charset="0"/>
              </a:rPr>
              <a:t>	</a:t>
            </a:r>
            <a:r>
              <a:rPr lang="en-US" sz="2400" dirty="0" smtClean="0">
                <a:latin typeface="Bookman Old Style" pitchFamily="18" charset="0"/>
              </a:rPr>
              <a:t>Non-accounting information like stock prices and economic indicators are also used in the process of financial statement analysis. </a:t>
            </a:r>
          </a:p>
          <a:p>
            <a:pPr lvl="0" algn="just">
              <a:lnSpc>
                <a:spcPct val="150000"/>
              </a:lnSpc>
            </a:pPr>
            <a:r>
              <a:rPr lang="en-US" sz="2400" dirty="0">
                <a:latin typeface="Bookman Old Style" pitchFamily="18" charset="0"/>
              </a:rPr>
              <a:t>	</a:t>
            </a:r>
            <a:r>
              <a:rPr lang="en-US" sz="2400" dirty="0" smtClean="0">
                <a:latin typeface="Bookman Old Style" pitchFamily="18" charset="0"/>
              </a:rPr>
              <a:t>The decision makers include a variety of stakeholders prominent being the investors, creditors, employees, regulatory agencies, environmentalists, social activists, researchers, and the management itself. </a:t>
            </a:r>
          </a:p>
          <a:p>
            <a:pPr lvl="0" algn="just">
              <a:lnSpc>
                <a:spcPct val="150000"/>
              </a:lnSpc>
            </a:pPr>
            <a:r>
              <a:rPr lang="en-US" sz="2400" dirty="0">
                <a:latin typeface="Bookman Old Style" pitchFamily="18" charset="0"/>
              </a:rPr>
              <a:t>	</a:t>
            </a:r>
            <a:endParaRPr lang="en-US" sz="2400" dirty="0" smtClean="0">
              <a:latin typeface="Bookman Old Style" pitchFamily="18" charset="0"/>
            </a:endParaRPr>
          </a:p>
          <a:p>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6186309"/>
          </a:xfrm>
          <a:prstGeom prst="rect">
            <a:avLst/>
          </a:prstGeom>
          <a:noFill/>
        </p:spPr>
        <p:txBody>
          <a:bodyPr wrap="square" rtlCol="0">
            <a:spAutoFit/>
          </a:bodyPr>
          <a:lstStyle/>
          <a:p>
            <a:pPr algn="just">
              <a:lnSpc>
                <a:spcPct val="150000"/>
              </a:lnSpc>
            </a:pPr>
            <a:r>
              <a:rPr lang="en-US" sz="2400" dirty="0" smtClean="0">
                <a:latin typeface="Bookman Old Style" pitchFamily="18" charset="0"/>
              </a:rPr>
              <a:t>	</a:t>
            </a:r>
          </a:p>
          <a:p>
            <a:pPr algn="just">
              <a:lnSpc>
                <a:spcPct val="150000"/>
              </a:lnSpc>
            </a:pPr>
            <a:r>
              <a:rPr lang="en-US" sz="2400" dirty="0">
                <a:latin typeface="Bookman Old Style" pitchFamily="18" charset="0"/>
              </a:rPr>
              <a:t>	</a:t>
            </a:r>
            <a:r>
              <a:rPr lang="en-US" sz="2400" dirty="0" smtClean="0">
                <a:latin typeface="Bookman Old Style" pitchFamily="18" charset="0"/>
              </a:rPr>
              <a:t>Investors, for example, are concerned with portfolio decisions; creditors for determining the firm’s credit worthiness; and employees foe establishing economic bases for collective bargaining. The regulatory and policy formulating bodies of the state are interested ‘controlling’ decisions; environmentalists and social activists on ‘social accounting’ issues; researchers for studying firm vis-à-vis industry behaviour; and the management for evaluating the operational and financial efficiency of the firm and its subunits. </a:t>
            </a:r>
            <a:endParaRPr lang="en-US"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458200" cy="7017306"/>
          </a:xfrm>
          <a:prstGeom prst="rect">
            <a:avLst/>
          </a:prstGeom>
          <a:noFill/>
        </p:spPr>
        <p:txBody>
          <a:bodyPr wrap="square" rtlCol="0">
            <a:spAutoFit/>
          </a:bodyPr>
          <a:lstStyle/>
          <a:p>
            <a:pPr algn="just">
              <a:lnSpc>
                <a:spcPct val="150000"/>
              </a:lnSpc>
            </a:pPr>
            <a:r>
              <a:rPr lang="en-US" sz="2400" dirty="0" smtClean="0">
                <a:latin typeface="Bookman Old Style" pitchFamily="18" charset="0"/>
              </a:rPr>
              <a:t>	The purpose of financial statement analysis, as stated above, from the users or decision makers’ perspective, be it a domestic company or a foreign company is same. </a:t>
            </a:r>
          </a:p>
          <a:p>
            <a:pPr algn="just">
              <a:lnSpc>
                <a:spcPct val="150000"/>
              </a:lnSpc>
            </a:pPr>
            <a:r>
              <a:rPr lang="en-US" sz="2400" dirty="0" smtClean="0">
                <a:latin typeface="Bookman Old Style" pitchFamily="18" charset="0"/>
              </a:rPr>
              <a:t>	The most widely used tools or techniques of financial statement analysis are: vertical or common size analysis and ratio analysis. A few modern techniques like the Economic Value Added, Market Value Added and Multiple Discriminate Analysis are also used of any or all of these techniques would depend on the analyst’s own objective and the terms of reference. </a:t>
            </a:r>
          </a:p>
          <a:p>
            <a:endParaRPr lang="en-US" dirty="0"/>
          </a:p>
        </p:txBody>
      </p:sp>
    </p:spTree>
  </p:cSld>
  <p:clrMapOvr>
    <a:masterClrMapping/>
  </p:clrMapOvr>
  <p:transition>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534400" cy="6740307"/>
          </a:xfrm>
          <a:prstGeom prst="rect">
            <a:avLst/>
          </a:prstGeom>
          <a:noFill/>
        </p:spPr>
        <p:txBody>
          <a:bodyPr wrap="square" rtlCol="0">
            <a:spAutoFit/>
          </a:bodyPr>
          <a:lstStyle/>
          <a:p>
            <a:pPr algn="just"/>
            <a:r>
              <a:rPr lang="en-US" b="1" dirty="0" smtClean="0"/>
              <a:t>Multinational transfer pricing: </a:t>
            </a:r>
            <a:endParaRPr lang="en-US" dirty="0" smtClean="0"/>
          </a:p>
          <a:p>
            <a:pPr algn="just"/>
            <a:endParaRPr lang="en-US" dirty="0" smtClean="0"/>
          </a:p>
          <a:p>
            <a:pPr algn="just">
              <a:lnSpc>
                <a:spcPct val="150000"/>
              </a:lnSpc>
            </a:pPr>
            <a:r>
              <a:rPr lang="en-US" sz="2400" dirty="0" smtClean="0">
                <a:latin typeface="Bookman Old Style" pitchFamily="18" charset="0"/>
              </a:rPr>
              <a:t>	IAS 14 on segment reporting defines transfer pricing as “the pricing of products or services between industry segments or geographic areas”. The term transfer price is more popular among multinational corporations than the domestic firms for transfer of materials, parts or finished products and services. </a:t>
            </a:r>
          </a:p>
          <a:p>
            <a:pPr algn="just">
              <a:lnSpc>
                <a:spcPct val="150000"/>
              </a:lnSpc>
            </a:pPr>
            <a:r>
              <a:rPr lang="en-US" sz="2400" dirty="0" smtClean="0">
                <a:latin typeface="Bookman Old Style" pitchFamily="18" charset="0"/>
              </a:rPr>
              <a:t>	</a:t>
            </a:r>
          </a:p>
          <a:p>
            <a:pPr algn="just">
              <a:lnSpc>
                <a:spcPct val="150000"/>
              </a:lnSpc>
            </a:pPr>
            <a:r>
              <a:rPr lang="en-US" sz="2400" dirty="0" smtClean="0">
                <a:latin typeface="Bookman Old Style" pitchFamily="18" charset="0"/>
              </a:rPr>
              <a:t>	</a:t>
            </a:r>
            <a:r>
              <a:rPr lang="en-US" sz="2400" dirty="0" smtClean="0"/>
              <a:t>The need for transfer pricing system arises primarily to communicate data that will lead to goal-congruent decisions. </a:t>
            </a:r>
          </a:p>
          <a:p>
            <a:pPr algn="just">
              <a:lnSpc>
                <a:spcPct val="150000"/>
              </a:lnSpc>
            </a:pPr>
            <a:endParaRPr lang="en-US" sz="2400" dirty="0">
              <a:latin typeface="Bookman Old Style" pitchFamily="18" charset="0"/>
            </a:endParaRPr>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8763000" cy="5632311"/>
          </a:xfrm>
          <a:prstGeom prst="rect">
            <a:avLst/>
          </a:prstGeom>
          <a:noFill/>
        </p:spPr>
        <p:txBody>
          <a:bodyPr wrap="square" rtlCol="0">
            <a:spAutoFit/>
          </a:bodyPr>
          <a:lstStyle/>
          <a:p>
            <a:pPr algn="just">
              <a:lnSpc>
                <a:spcPct val="150000"/>
              </a:lnSpc>
            </a:pPr>
            <a:r>
              <a:rPr lang="en-US" sz="2400" dirty="0" smtClean="0">
                <a:latin typeface="Bookman Old Style" pitchFamily="18" charset="0"/>
              </a:rPr>
              <a:t>	Appropriate evaluation of segment vis-à-vis managerial performance and avoidance of foreign currency restrictions and quotas, minimization of taxes and tariffs, minimizations of exchange risks, avoidance of profit repatriation restrictions and enhancement of shares of profits in joint ventures are some of the other important objectives that are accomplished through transfer pricing mechanism.</a:t>
            </a:r>
          </a:p>
          <a:p>
            <a:pPr algn="just">
              <a:lnSpc>
                <a:spcPct val="150000"/>
              </a:lnSpc>
            </a:pPr>
            <a:r>
              <a:rPr lang="en-US" sz="2400" dirty="0" smtClean="0"/>
              <a:t>	The methods used for transfer pricing are </a:t>
            </a:r>
            <a:r>
              <a:rPr lang="en-US" sz="2400" dirty="0" smtClean="0">
                <a:solidFill>
                  <a:srgbClr val="C00000"/>
                </a:solidFill>
              </a:rPr>
              <a:t>cost-based, market-based and negotiated prices.</a:t>
            </a:r>
            <a:endParaRPr lang="en-US" sz="2400" dirty="0">
              <a:solidFill>
                <a:srgbClr val="C00000"/>
              </a:solidFill>
              <a:latin typeface="Bookman Old Style" pitchFamily="18" charset="0"/>
            </a:endParaRPr>
          </a:p>
        </p:txBody>
      </p:sp>
    </p:spTree>
  </p:cSld>
  <p:clrMapOvr>
    <a:masterClrMapping/>
  </p:clrMapOvr>
  <p:transition>
    <p:pull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0"/>
            <a:ext cx="8534400" cy="6093976"/>
          </a:xfrm>
          <a:prstGeom prst="rect">
            <a:avLst/>
          </a:prstGeom>
          <a:noFill/>
        </p:spPr>
        <p:txBody>
          <a:bodyPr wrap="square" rtlCol="0">
            <a:spAutoFit/>
          </a:bodyPr>
          <a:lstStyle/>
          <a:p>
            <a:pPr lvl="0" algn="ctr"/>
            <a:r>
              <a:rPr lang="en-US" sz="2400" b="1" dirty="0" smtClean="0">
                <a:latin typeface="Bookman Old Style" pitchFamily="18" charset="0"/>
              </a:rPr>
              <a:t>Budgeting and performance evaluation of foreign subsidiaries:</a:t>
            </a:r>
          </a:p>
          <a:p>
            <a:pPr lvl="0" algn="just">
              <a:lnSpc>
                <a:spcPct val="150000"/>
              </a:lnSpc>
            </a:pPr>
            <a:r>
              <a:rPr lang="en-US" sz="2400" dirty="0" smtClean="0"/>
              <a:t>	Firms use budgeting and performance evaluation as tools for strategic planning and control. For multinational corporations, it is essential that these budgeting and performance evaluation tools are chosen appropriately so as to fit to the environment of the country (</a:t>
            </a:r>
            <a:r>
              <a:rPr lang="en-US" sz="2400" dirty="0" err="1" smtClean="0"/>
              <a:t>ies</a:t>
            </a:r>
            <a:r>
              <a:rPr lang="en-US" sz="2400" dirty="0" smtClean="0"/>
              <a:t>) of their own domicile and also of the foreign country (</a:t>
            </a:r>
            <a:r>
              <a:rPr lang="en-US" sz="2400" dirty="0" err="1" smtClean="0"/>
              <a:t>ies</a:t>
            </a:r>
            <a:r>
              <a:rPr lang="en-US" sz="2400" dirty="0" smtClean="0"/>
              <a:t>). The budget should be prepared in a manner as would lead to employees’ motivation goal congruence between the employees and the organisation. </a:t>
            </a:r>
            <a:endParaRPr lang="en-US" sz="2400" dirty="0" smtClean="0">
              <a:latin typeface="Bookman Old Style" pitchFamily="18" charset="0"/>
            </a:endParaRPr>
          </a:p>
          <a:p>
            <a:endParaRPr lang="en-US" dirty="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146</TotalTime>
  <Words>1716</Words>
  <Application>Microsoft Office PowerPoint</Application>
  <PresentationFormat>On-screen Show (4:3)</PresentationFormat>
  <Paragraphs>396</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none</dc:creator>
  <cp:lastModifiedBy>none</cp:lastModifiedBy>
  <cp:revision>45</cp:revision>
  <dcterms:created xsi:type="dcterms:W3CDTF">2016-01-24T04:21:15Z</dcterms:created>
  <dcterms:modified xsi:type="dcterms:W3CDTF">2016-01-27T04:47:02Z</dcterms:modified>
</cp:coreProperties>
</file>