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80" r:id="rId24"/>
    <p:sldId id="279" r:id="rId25"/>
    <p:sldId id="281" r:id="rId26"/>
    <p:sldId id="283" r:id="rId27"/>
    <p:sldId id="284" r:id="rId28"/>
    <p:sldId id="286" r:id="rId29"/>
    <p:sldId id="285" r:id="rId30"/>
    <p:sldId id="287" r:id="rId31"/>
    <p:sldId id="288" r:id="rId32"/>
    <p:sldId id="289" r:id="rId33"/>
    <p:sldId id="290" r:id="rId34"/>
    <p:sldId id="291" r:id="rId35"/>
    <p:sldId id="292" r:id="rId36"/>
    <p:sldId id="297" r:id="rId37"/>
    <p:sldId id="293" r:id="rId38"/>
    <p:sldId id="296" r:id="rId39"/>
    <p:sldId id="294" r:id="rId40"/>
    <p:sldId id="298" r:id="rId41"/>
    <p:sldId id="299" r:id="rId42"/>
    <p:sldId id="300" r:id="rId43"/>
    <p:sldId id="301" r:id="rId44"/>
    <p:sldId id="302" r:id="rId45"/>
    <p:sldId id="308" r:id="rId46"/>
    <p:sldId id="307" r:id="rId47"/>
    <p:sldId id="306" r:id="rId48"/>
    <p:sldId id="303" r:id="rId49"/>
    <p:sldId id="305" r:id="rId50"/>
    <p:sldId id="310" r:id="rId51"/>
    <p:sldId id="304" r:id="rId52"/>
    <p:sldId id="312" r:id="rId53"/>
    <p:sldId id="311"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44" end="55"/>
    <p:penClr>
      <a:srgbClr val="FF0000"/>
    </p:penClr>
  </p:showPr>
  <p:clrMru>
    <a:srgbClr val="660033"/>
    <a:srgbClr val="00FFFF"/>
    <a:srgbClr val="9900CC"/>
    <a:srgbClr val="006699"/>
    <a:srgbClr val="03F731"/>
    <a:srgbClr val="2B1DDD"/>
    <a:srgbClr val="EA2010"/>
    <a:srgbClr val="761008"/>
    <a:srgbClr val="DA16D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1446"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slide" Target="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slide" Target="slide19.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457200"/>
            <a:ext cx="7620000" cy="5105399"/>
          </a:xfrm>
        </p:spPr>
        <p:txBody>
          <a:bodyPr>
            <a:noAutofit/>
          </a:bodyPr>
          <a:lstStyle/>
          <a:p>
            <a:r>
              <a:rPr lang="en-US" sz="8800" b="1" i="1" dirty="0" smtClean="0">
                <a:solidFill>
                  <a:srgbClr val="00B0F0"/>
                </a:solidFill>
                <a:latin typeface="Candara" pitchFamily="34" charset="0"/>
              </a:rPr>
              <a:t>INTRODUCTION </a:t>
            </a:r>
            <a:r>
              <a:rPr lang="en-US" sz="8800" b="1" i="1" dirty="0" smtClean="0">
                <a:solidFill>
                  <a:srgbClr val="00B0F0"/>
                </a:solidFill>
                <a:latin typeface="Candara" pitchFamily="34" charset="0"/>
              </a:rPr>
              <a:t>TO </a:t>
            </a:r>
            <a:br>
              <a:rPr lang="en-US" sz="8800" b="1" i="1" dirty="0" smtClean="0">
                <a:solidFill>
                  <a:srgbClr val="00B0F0"/>
                </a:solidFill>
                <a:latin typeface="Candara" pitchFamily="34" charset="0"/>
              </a:rPr>
            </a:br>
            <a:r>
              <a:rPr lang="en-US" sz="8800" b="1" i="1" dirty="0" smtClean="0">
                <a:solidFill>
                  <a:srgbClr val="00B0F0"/>
                </a:solidFill>
                <a:latin typeface="Candara" pitchFamily="34" charset="0"/>
              </a:rPr>
              <a:t>DBMS</a:t>
            </a:r>
            <a:br>
              <a:rPr lang="en-US" sz="8800" b="1" i="1" dirty="0" smtClean="0">
                <a:solidFill>
                  <a:srgbClr val="00B0F0"/>
                </a:solidFill>
                <a:latin typeface="Candara" pitchFamily="34" charset="0"/>
              </a:rPr>
            </a:br>
            <a:endParaRPr lang="en-US" b="1" i="1" dirty="0">
              <a:solidFill>
                <a:srgbClr val="00B0F0"/>
              </a:solidFill>
              <a:latin typeface="Candara" pitchFamily="34" charset="0"/>
            </a:endParaRPr>
          </a:p>
        </p:txBody>
      </p:sp>
      <p:sp>
        <p:nvSpPr>
          <p:cNvPr id="3" name="Subtitle 2"/>
          <p:cNvSpPr>
            <a:spLocks noGrp="1"/>
          </p:cNvSpPr>
          <p:nvPr>
            <p:ph type="subTitle" idx="1"/>
          </p:nvPr>
        </p:nvSpPr>
        <p:spPr>
          <a:xfrm>
            <a:off x="5029200" y="5486400"/>
            <a:ext cx="3810000" cy="762000"/>
          </a:xfrm>
        </p:spPr>
        <p:txBody>
          <a:bodyPr>
            <a:noAutofit/>
          </a:bodyPr>
          <a:lstStyle/>
          <a:p>
            <a:pPr algn="r"/>
            <a:r>
              <a:rPr lang="en-US" b="1" i="1" dirty="0" smtClean="0">
                <a:solidFill>
                  <a:schemeClr val="bg1"/>
                </a:solidFill>
                <a:latin typeface="Candara" pitchFamily="34" charset="0"/>
                <a:ea typeface="+mj-ea"/>
                <a:cs typeface="+mj-cs"/>
              </a:rPr>
              <a:t>-</a:t>
            </a:r>
            <a:endParaRPr lang="en-US" b="1" i="1" dirty="0">
              <a:solidFill>
                <a:schemeClr val="bg1"/>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23979" y="609600"/>
            <a:ext cx="8791421" cy="58674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b="1" i="1" u="sng" dirty="0" smtClean="0">
                <a:solidFill>
                  <a:srgbClr val="03F731"/>
                </a:solidFill>
                <a:latin typeface="Khmer UI" pitchFamily="34" charset="0"/>
                <a:cs typeface="Khmer UI" pitchFamily="34" charset="0"/>
              </a:rPr>
              <a:t>1.3 CHARACTERISTICS OF</a:t>
            </a:r>
            <a:br>
              <a:rPr lang="en-US" sz="3600" b="1" i="1" u="sng" dirty="0" smtClean="0">
                <a:solidFill>
                  <a:srgbClr val="03F731"/>
                </a:solidFill>
                <a:latin typeface="Khmer UI" pitchFamily="34" charset="0"/>
                <a:cs typeface="Khmer UI" pitchFamily="34" charset="0"/>
              </a:rPr>
            </a:br>
            <a:r>
              <a:rPr lang="en-US" sz="3600" b="1" i="1" u="sng" dirty="0" smtClean="0">
                <a:solidFill>
                  <a:srgbClr val="03F731"/>
                </a:solidFill>
                <a:latin typeface="Khmer UI" pitchFamily="34" charset="0"/>
                <a:cs typeface="Khmer UI" pitchFamily="34" charset="0"/>
              </a:rPr>
              <a:t>THE DATABASE APPROACH</a:t>
            </a:r>
          </a:p>
        </p:txBody>
      </p:sp>
      <p:sp>
        <p:nvSpPr>
          <p:cNvPr id="3" name="Content Placeholder 2"/>
          <p:cNvSpPr>
            <a:spLocks noGrp="1"/>
          </p:cNvSpPr>
          <p:nvPr>
            <p:ph idx="1"/>
          </p:nvPr>
        </p:nvSpPr>
        <p:spPr>
          <a:xfrm>
            <a:off x="152400" y="1600200"/>
            <a:ext cx="8991600" cy="4953000"/>
          </a:xfrm>
        </p:spPr>
        <p:txBody>
          <a:bodyPr/>
          <a:lstStyle/>
          <a:p>
            <a:r>
              <a:rPr lang="en-US" dirty="0" smtClean="0">
                <a:solidFill>
                  <a:schemeClr val="bg1"/>
                </a:solidFill>
              </a:rPr>
              <a:t>In traditional file processing, each user defines and implements the files needed for a specific software application as part of programming the application</a:t>
            </a:r>
          </a:p>
          <a:p>
            <a:r>
              <a:rPr lang="en-US" dirty="0" smtClean="0">
                <a:solidFill>
                  <a:schemeClr val="bg1"/>
                </a:solidFill>
              </a:rPr>
              <a:t>Redundancy in defining and storing data results in wasted storage space and in redundant efforts to maintain common data up to date</a:t>
            </a:r>
          </a:p>
          <a:p>
            <a:r>
              <a:rPr lang="en-US" dirty="0" smtClean="0">
                <a:solidFill>
                  <a:schemeClr val="bg1"/>
                </a:solidFill>
              </a:rPr>
              <a:t>In the database approach, a single repository of data is maintained that is defined once and then is accessed by various users.</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pPr algn="l">
              <a:lnSpc>
                <a:spcPct val="150000"/>
              </a:lnSpc>
            </a:pPr>
            <a:r>
              <a:rPr lang="en-US" sz="3200" dirty="0" smtClean="0">
                <a:solidFill>
                  <a:schemeClr val="bg1"/>
                </a:solidFill>
              </a:rPr>
              <a:t>The main characteristics of the database</a:t>
            </a:r>
            <a:br>
              <a:rPr lang="en-US" sz="3200" dirty="0" smtClean="0">
                <a:solidFill>
                  <a:schemeClr val="bg1"/>
                </a:solidFill>
              </a:rPr>
            </a:br>
            <a:r>
              <a:rPr lang="en-US" sz="3200" dirty="0" smtClean="0">
                <a:solidFill>
                  <a:schemeClr val="bg1"/>
                </a:solidFill>
              </a:rPr>
              <a:t>approach versus the file-processing approach are the following:</a:t>
            </a:r>
            <a:endParaRPr lang="en-US" sz="3200" dirty="0">
              <a:solidFill>
                <a:schemeClr val="bg1"/>
              </a:solidFill>
            </a:endParaRPr>
          </a:p>
        </p:txBody>
      </p:sp>
      <p:sp>
        <p:nvSpPr>
          <p:cNvPr id="3" name="Content Placeholder 2"/>
          <p:cNvSpPr>
            <a:spLocks noGrp="1"/>
          </p:cNvSpPr>
          <p:nvPr>
            <p:ph idx="1"/>
          </p:nvPr>
        </p:nvSpPr>
        <p:spPr>
          <a:xfrm>
            <a:off x="0" y="1905000"/>
            <a:ext cx="9144000" cy="5562600"/>
          </a:xfrm>
        </p:spPr>
        <p:txBody>
          <a:bodyPr/>
          <a:lstStyle/>
          <a:p>
            <a:pPr>
              <a:lnSpc>
                <a:spcPct val="150000"/>
              </a:lnSpc>
            </a:pPr>
            <a:r>
              <a:rPr lang="en-US" dirty="0" smtClean="0">
                <a:solidFill>
                  <a:schemeClr val="bg1"/>
                </a:solidFill>
              </a:rPr>
              <a:t>Self-describing nature of a database system</a:t>
            </a:r>
          </a:p>
          <a:p>
            <a:pPr>
              <a:lnSpc>
                <a:spcPct val="150000"/>
              </a:lnSpc>
              <a:buNone/>
            </a:pPr>
            <a:r>
              <a:rPr lang="en-US" dirty="0" smtClean="0">
                <a:solidFill>
                  <a:schemeClr val="bg1"/>
                </a:solidFill>
              </a:rPr>
              <a:t>• Insulation between programs and data, and data abstraction</a:t>
            </a:r>
          </a:p>
          <a:p>
            <a:pPr>
              <a:lnSpc>
                <a:spcPct val="150000"/>
              </a:lnSpc>
              <a:buNone/>
            </a:pPr>
            <a:r>
              <a:rPr lang="en-US" dirty="0" smtClean="0">
                <a:solidFill>
                  <a:schemeClr val="bg1"/>
                </a:solidFill>
              </a:rPr>
              <a:t>• Support of multiple views of the data</a:t>
            </a:r>
          </a:p>
          <a:p>
            <a:pPr>
              <a:lnSpc>
                <a:spcPct val="150000"/>
              </a:lnSpc>
              <a:buNone/>
            </a:pPr>
            <a:r>
              <a:rPr lang="en-US" dirty="0" smtClean="0">
                <a:solidFill>
                  <a:schemeClr val="bg1"/>
                </a:solidFill>
              </a:rPr>
              <a:t>• Sharing of data and multiuser transaction processing</a:t>
            </a:r>
            <a:endParaRPr lang="en-US"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15962"/>
          </a:xfrm>
        </p:spPr>
        <p:txBody>
          <a:bodyPr>
            <a:noAutofit/>
          </a:bodyPr>
          <a:lstStyle/>
          <a:p>
            <a:r>
              <a:rPr lang="en-US" sz="3600" b="1" u="sng" dirty="0" smtClean="0">
                <a:latin typeface="Andalus" pitchFamily="18" charset="-78"/>
                <a:cs typeface="Andalus" pitchFamily="18" charset="-78"/>
              </a:rPr>
              <a:t>1. Self-describing nature of a database system </a:t>
            </a:r>
            <a:endParaRPr lang="en-US" sz="3600" b="1" u="sng" dirty="0">
              <a:latin typeface="Andalus" pitchFamily="18" charset="-78"/>
              <a:cs typeface="Andalus" pitchFamily="18" charset="-78"/>
            </a:endParaRPr>
          </a:p>
        </p:txBody>
      </p:sp>
      <p:sp>
        <p:nvSpPr>
          <p:cNvPr id="3" name="Content Placeholder 2"/>
          <p:cNvSpPr>
            <a:spLocks noGrp="1"/>
          </p:cNvSpPr>
          <p:nvPr>
            <p:ph idx="1"/>
          </p:nvPr>
        </p:nvSpPr>
        <p:spPr>
          <a:xfrm>
            <a:off x="0" y="990600"/>
            <a:ext cx="9296400" cy="5867400"/>
          </a:xfrm>
        </p:spPr>
        <p:txBody>
          <a:bodyPr>
            <a:noAutofit/>
          </a:bodyPr>
          <a:lstStyle/>
          <a:p>
            <a:pPr>
              <a:lnSpc>
                <a:spcPct val="160000"/>
              </a:lnSpc>
            </a:pPr>
            <a:r>
              <a:rPr lang="en-US" sz="2800" dirty="0" smtClean="0">
                <a:latin typeface="Arial" pitchFamily="34" charset="0"/>
                <a:cs typeface="Arial" pitchFamily="34" charset="0"/>
              </a:rPr>
              <a:t>The database system contains not only the database itself but also a complete definition or description of the database structure and constraints</a:t>
            </a:r>
          </a:p>
          <a:p>
            <a:pPr>
              <a:lnSpc>
                <a:spcPct val="160000"/>
              </a:lnSpc>
            </a:pPr>
            <a:r>
              <a:rPr lang="en-US" sz="2800" dirty="0" smtClean="0">
                <a:latin typeface="Arial" pitchFamily="34" charset="0"/>
                <a:cs typeface="Arial" pitchFamily="34" charset="0"/>
              </a:rPr>
              <a:t>This definition is stored in the DBMS catalog, which contains information such as the structure of each file, the type and storage format of each data item, and various constraints on the data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9144000" cy="258762"/>
          </a:xfrm>
        </p:spPr>
        <p:txBody>
          <a:bodyPr>
            <a:noAutofit/>
          </a:bodyPr>
          <a:lstStyle/>
          <a:p>
            <a:pPr algn="l"/>
            <a:r>
              <a:rPr lang="en-US" sz="3200" dirty="0" smtClean="0">
                <a:latin typeface="Andalus" pitchFamily="18" charset="-78"/>
                <a:cs typeface="Andalus" pitchFamily="18" charset="-78"/>
              </a:rPr>
              <a:t>Continued….</a:t>
            </a:r>
            <a:endParaRPr lang="en-US" sz="3200" dirty="0">
              <a:latin typeface="Andalus" pitchFamily="18" charset="-78"/>
              <a:cs typeface="Andalus" pitchFamily="18" charset="-78"/>
            </a:endParaRPr>
          </a:p>
        </p:txBody>
      </p:sp>
      <p:sp>
        <p:nvSpPr>
          <p:cNvPr id="3" name="Content Placeholder 2"/>
          <p:cNvSpPr>
            <a:spLocks noGrp="1"/>
          </p:cNvSpPr>
          <p:nvPr>
            <p:ph idx="1"/>
          </p:nvPr>
        </p:nvSpPr>
        <p:spPr>
          <a:xfrm>
            <a:off x="0" y="609600"/>
            <a:ext cx="9144000" cy="6248400"/>
          </a:xfrm>
        </p:spPr>
        <p:txBody>
          <a:bodyPr>
            <a:noAutofit/>
          </a:bodyPr>
          <a:lstStyle/>
          <a:p>
            <a:pPr>
              <a:lnSpc>
                <a:spcPct val="160000"/>
              </a:lnSpc>
            </a:pPr>
            <a:r>
              <a:rPr lang="en-US" sz="2800" dirty="0" smtClean="0">
                <a:latin typeface="Arial" pitchFamily="34" charset="0"/>
                <a:cs typeface="Arial" pitchFamily="34" charset="0"/>
              </a:rPr>
              <a:t>The information stored in the catalog is called </a:t>
            </a:r>
            <a:r>
              <a:rPr lang="en-US" sz="2800" b="1" i="1" u="sng" dirty="0" smtClean="0">
                <a:latin typeface="Arial" pitchFamily="34" charset="0"/>
                <a:cs typeface="Arial" pitchFamily="34" charset="0"/>
              </a:rPr>
              <a:t>meta</a:t>
            </a:r>
            <a:r>
              <a:rPr lang="en-US" sz="2800" b="1" i="1" dirty="0" smtClean="0">
                <a:latin typeface="Arial" pitchFamily="34" charset="0"/>
                <a:cs typeface="Arial" pitchFamily="34" charset="0"/>
              </a:rPr>
              <a:t>-</a:t>
            </a:r>
            <a:r>
              <a:rPr lang="en-US" sz="2800" b="1" i="1" u="sng" dirty="0" smtClean="0">
                <a:latin typeface="Arial" pitchFamily="34" charset="0"/>
                <a:cs typeface="Arial" pitchFamily="34" charset="0"/>
              </a:rPr>
              <a:t>data</a:t>
            </a:r>
            <a:r>
              <a:rPr lang="en-US" sz="2800" dirty="0" smtClean="0">
                <a:latin typeface="Arial" pitchFamily="34" charset="0"/>
                <a:cs typeface="Arial" pitchFamily="34" charset="0"/>
              </a:rPr>
              <a:t>, and it describes the structure of the primary database</a:t>
            </a:r>
          </a:p>
          <a:p>
            <a:pPr>
              <a:lnSpc>
                <a:spcPct val="160000"/>
              </a:lnSpc>
            </a:pPr>
            <a:r>
              <a:rPr lang="en-US" sz="2800" dirty="0" smtClean="0">
                <a:latin typeface="Arial" pitchFamily="34" charset="0"/>
                <a:cs typeface="Arial" pitchFamily="34" charset="0"/>
              </a:rPr>
              <a:t>A general-purpose DBMS software package is not written for a specific database application, and hence it must refer to the catalog to know the structure of the files in a specific database, such as the type and format of data it will access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334962"/>
          </a:xfrm>
        </p:spPr>
        <p:txBody>
          <a:bodyPr>
            <a:noAutofit/>
          </a:bodyPr>
          <a:lstStyle/>
          <a:p>
            <a:pPr algn="l"/>
            <a:r>
              <a:rPr lang="en-US" sz="2800" b="1" dirty="0" smtClean="0">
                <a:latin typeface="Andalus" pitchFamily="18" charset="-78"/>
                <a:cs typeface="Andalus" pitchFamily="18" charset="-78"/>
              </a:rPr>
              <a:t>Continued…</a:t>
            </a:r>
            <a:endParaRPr lang="en-US" sz="2800" b="1" dirty="0">
              <a:latin typeface="Andalus" pitchFamily="18" charset="-78"/>
              <a:cs typeface="Andalus" pitchFamily="18" charset="-78"/>
            </a:endParaRPr>
          </a:p>
        </p:txBody>
      </p:sp>
      <p:sp>
        <p:nvSpPr>
          <p:cNvPr id="3" name="Content Placeholder 2"/>
          <p:cNvSpPr>
            <a:spLocks noGrp="1"/>
          </p:cNvSpPr>
          <p:nvPr>
            <p:ph idx="1"/>
          </p:nvPr>
        </p:nvSpPr>
        <p:spPr>
          <a:xfrm>
            <a:off x="0" y="304800"/>
            <a:ext cx="9144000" cy="6172200"/>
          </a:xfrm>
        </p:spPr>
        <p:txBody>
          <a:bodyPr>
            <a:noAutofit/>
          </a:bodyPr>
          <a:lstStyle/>
          <a:p>
            <a:pPr>
              <a:lnSpc>
                <a:spcPct val="150000"/>
              </a:lnSpc>
            </a:pPr>
            <a:r>
              <a:rPr lang="en-US" sz="2800" dirty="0" smtClean="0">
                <a:latin typeface="Arial" pitchFamily="34" charset="0"/>
                <a:cs typeface="Arial" pitchFamily="34" charset="0"/>
              </a:rPr>
              <a:t>In traditional file processing, data definition is typically part of the application programs themselves</a:t>
            </a:r>
          </a:p>
          <a:p>
            <a:pPr>
              <a:lnSpc>
                <a:spcPct val="150000"/>
              </a:lnSpc>
            </a:pPr>
            <a:r>
              <a:rPr lang="en-US" sz="2800" dirty="0" smtClean="0">
                <a:latin typeface="Arial" pitchFamily="34" charset="0"/>
                <a:cs typeface="Arial" pitchFamily="34" charset="0"/>
              </a:rPr>
              <a:t> Hence, these programs are constrained to work with only one specific database, whose structure is declared in the application programs</a:t>
            </a:r>
          </a:p>
          <a:p>
            <a:pPr>
              <a:lnSpc>
                <a:spcPct val="150000"/>
              </a:lnSpc>
            </a:pPr>
            <a:r>
              <a:rPr lang="en-US" sz="2800" dirty="0" smtClean="0">
                <a:latin typeface="Arial" pitchFamily="34" charset="0"/>
                <a:cs typeface="Arial" pitchFamily="34" charset="0"/>
              </a:rPr>
              <a:t>Whereas file-processing software can access only specific databases, DBMS software can access diverse databases by extracting the database definitions from the catalog and then using these definitions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715962"/>
          </a:xfrm>
        </p:spPr>
        <p:txBody>
          <a:bodyPr>
            <a:noAutofit/>
          </a:bodyPr>
          <a:lstStyle/>
          <a:p>
            <a:r>
              <a:rPr lang="en-US" sz="3200" b="1" u="sng" dirty="0" smtClean="0">
                <a:latin typeface="Andalus" pitchFamily="18" charset="-78"/>
                <a:cs typeface="Andalus" pitchFamily="18" charset="-78"/>
              </a:rPr>
              <a:t>2.Insulation between Programs and Data, and </a:t>
            </a:r>
            <a:br>
              <a:rPr lang="en-US" sz="3200" b="1" u="sng" dirty="0" smtClean="0">
                <a:latin typeface="Andalus" pitchFamily="18" charset="-78"/>
                <a:cs typeface="Andalus" pitchFamily="18" charset="-78"/>
              </a:rPr>
            </a:br>
            <a:r>
              <a:rPr lang="en-US" sz="3200" b="1" u="sng" dirty="0" smtClean="0">
                <a:latin typeface="Andalus" pitchFamily="18" charset="-78"/>
                <a:cs typeface="Andalus" pitchFamily="18" charset="-78"/>
              </a:rPr>
              <a:t>Data Abstraction</a:t>
            </a:r>
            <a:endParaRPr lang="en-US" sz="3200" b="1" u="sng" dirty="0">
              <a:latin typeface="Andalus" pitchFamily="18" charset="-78"/>
              <a:cs typeface="Andalus" pitchFamily="18" charset="-78"/>
            </a:endParaRPr>
          </a:p>
        </p:txBody>
      </p:sp>
      <p:sp>
        <p:nvSpPr>
          <p:cNvPr id="3" name="Content Placeholder 2"/>
          <p:cNvSpPr>
            <a:spLocks noGrp="1"/>
          </p:cNvSpPr>
          <p:nvPr>
            <p:ph idx="1"/>
          </p:nvPr>
        </p:nvSpPr>
        <p:spPr>
          <a:xfrm>
            <a:off x="0" y="838200"/>
            <a:ext cx="9296400" cy="5867400"/>
          </a:xfrm>
        </p:spPr>
        <p:txBody>
          <a:bodyPr>
            <a:noAutofit/>
          </a:bodyPr>
          <a:lstStyle/>
          <a:p>
            <a:pPr>
              <a:lnSpc>
                <a:spcPct val="150000"/>
              </a:lnSpc>
            </a:pPr>
            <a:r>
              <a:rPr lang="en-US" sz="2800" dirty="0" smtClean="0">
                <a:latin typeface="Arial" pitchFamily="34" charset="0"/>
                <a:cs typeface="Arial" pitchFamily="34" charset="0"/>
              </a:rPr>
              <a:t>In traditional file processing, the structure of data files is embedded in the application programs, so any changes to the structure of a file may require changing all programs that access this file</a:t>
            </a:r>
          </a:p>
          <a:p>
            <a:r>
              <a:rPr lang="en-US" sz="2800" dirty="0" smtClean="0">
                <a:latin typeface="Arial" pitchFamily="34" charset="0"/>
                <a:cs typeface="Arial" pitchFamily="34" charset="0"/>
              </a:rPr>
              <a:t>By contrast, DBMS access programs do not require such changes in most cases</a:t>
            </a:r>
          </a:p>
          <a:p>
            <a:pPr>
              <a:lnSpc>
                <a:spcPct val="150000"/>
              </a:lnSpc>
            </a:pPr>
            <a:r>
              <a:rPr lang="en-US" sz="2800" dirty="0" smtClean="0">
                <a:latin typeface="Arial" pitchFamily="34" charset="0"/>
                <a:cs typeface="Arial" pitchFamily="34" charset="0"/>
              </a:rPr>
              <a:t> The structure of data files is stored in the DBMS catalog separately from the access programs</a:t>
            </a:r>
          </a:p>
          <a:p>
            <a:pPr>
              <a:lnSpc>
                <a:spcPct val="150000"/>
              </a:lnSpc>
            </a:pPr>
            <a:r>
              <a:rPr lang="en-US" sz="2800" dirty="0" smtClean="0">
                <a:latin typeface="Arial" pitchFamily="34" charset="0"/>
                <a:cs typeface="Arial" pitchFamily="34" charset="0"/>
              </a:rPr>
              <a:t> We call this property as </a:t>
            </a:r>
            <a:r>
              <a:rPr lang="en-US" sz="2800" i="1" u="sng" dirty="0" smtClean="0">
                <a:latin typeface="Arial" pitchFamily="34" charset="0"/>
                <a:cs typeface="Arial" pitchFamily="34" charset="0"/>
              </a:rPr>
              <a:t>program-data independence</a:t>
            </a:r>
            <a:r>
              <a:rPr lang="en-US" sz="2800" b="1" dirty="0" smtClean="0"/>
              <a:t>.</a:t>
            </a:r>
            <a:endParaRPr lang="en-US"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04800"/>
          </a:xfrm>
        </p:spPr>
        <p:txBody>
          <a:bodyPr>
            <a:noAutofit/>
          </a:bodyPr>
          <a:lstStyle/>
          <a:p>
            <a:pPr algn="l"/>
            <a:r>
              <a:rPr lang="en-US" sz="2000" b="1" u="sng" dirty="0" smtClean="0">
                <a:latin typeface="Andalus" pitchFamily="18" charset="-78"/>
                <a:cs typeface="Andalus" pitchFamily="18" charset="-78"/>
              </a:rPr>
              <a:t>Continued….</a:t>
            </a:r>
            <a:endParaRPr lang="en-US" sz="2000" b="1" u="sng" dirty="0">
              <a:latin typeface="Andalus" pitchFamily="18" charset="-78"/>
              <a:cs typeface="Andalus" pitchFamily="18" charset="-78"/>
            </a:endParaRPr>
          </a:p>
        </p:txBody>
      </p:sp>
      <p:sp>
        <p:nvSpPr>
          <p:cNvPr id="3" name="Content Placeholder 2"/>
          <p:cNvSpPr>
            <a:spLocks noGrp="1"/>
          </p:cNvSpPr>
          <p:nvPr>
            <p:ph idx="1"/>
          </p:nvPr>
        </p:nvSpPr>
        <p:spPr>
          <a:xfrm>
            <a:off x="0" y="1143000"/>
            <a:ext cx="9296400" cy="4953000"/>
          </a:xfrm>
        </p:spPr>
        <p:txBody>
          <a:bodyPr>
            <a:noAutofit/>
          </a:bodyPr>
          <a:lstStyle/>
          <a:p>
            <a:pPr>
              <a:lnSpc>
                <a:spcPct val="150000"/>
              </a:lnSpc>
            </a:pPr>
            <a:r>
              <a:rPr lang="en-US" sz="2400" dirty="0" smtClean="0">
                <a:latin typeface="Arial" pitchFamily="34" charset="0"/>
                <a:cs typeface="Arial" pitchFamily="34" charset="0"/>
              </a:rPr>
              <a:t>User application programs can operate on the data by invoking operations through their names and arguments, regardless of how the operations are implemented</a:t>
            </a:r>
          </a:p>
          <a:p>
            <a:pPr>
              <a:lnSpc>
                <a:spcPct val="150000"/>
              </a:lnSpc>
            </a:pPr>
            <a:r>
              <a:rPr lang="en-US" sz="2400" dirty="0" smtClean="0">
                <a:latin typeface="Arial" pitchFamily="34" charset="0"/>
                <a:cs typeface="Arial" pitchFamily="34" charset="0"/>
              </a:rPr>
              <a:t>This may be termed </a:t>
            </a:r>
            <a:r>
              <a:rPr lang="en-US" sz="2400" b="1" i="1" u="sng" dirty="0" smtClean="0">
                <a:latin typeface="Arial" pitchFamily="34" charset="0"/>
                <a:cs typeface="Arial" pitchFamily="34" charset="0"/>
              </a:rPr>
              <a:t>program-operation independence</a:t>
            </a:r>
          </a:p>
          <a:p>
            <a:pPr>
              <a:lnSpc>
                <a:spcPct val="150000"/>
              </a:lnSpc>
            </a:pPr>
            <a:r>
              <a:rPr lang="en-US" sz="2400" dirty="0" smtClean="0">
                <a:latin typeface="Arial" pitchFamily="34" charset="0"/>
                <a:cs typeface="Arial" pitchFamily="34" charset="0"/>
              </a:rPr>
              <a:t>The characteristic that allows program-data independence and program-operation independence is called </a:t>
            </a:r>
            <a:r>
              <a:rPr lang="en-US" sz="2400" b="1" i="1" u="sng" dirty="0" smtClean="0">
                <a:latin typeface="Arial" pitchFamily="34" charset="0"/>
                <a:cs typeface="Arial" pitchFamily="34" charset="0"/>
              </a:rPr>
              <a:t>data abstraction</a:t>
            </a:r>
          </a:p>
          <a:p>
            <a:pPr>
              <a:lnSpc>
                <a:spcPct val="150000"/>
              </a:lnSpc>
            </a:pPr>
            <a:r>
              <a:rPr lang="en-US" sz="2400" dirty="0" smtClean="0">
                <a:latin typeface="Arial" pitchFamily="34" charset="0"/>
                <a:cs typeface="Arial" pitchFamily="34" charset="0"/>
              </a:rPr>
              <a:t>A DBMS provides users with a </a:t>
            </a:r>
            <a:r>
              <a:rPr lang="en-US" sz="2400" b="1" i="1" u="sng" dirty="0" smtClean="0">
                <a:latin typeface="Arial" pitchFamily="34" charset="0"/>
                <a:cs typeface="Arial" pitchFamily="34" charset="0"/>
              </a:rPr>
              <a:t>conceptual representation of data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04800"/>
          </a:xfrm>
        </p:spPr>
        <p:txBody>
          <a:bodyPr>
            <a:noAutofit/>
          </a:bodyPr>
          <a:lstStyle/>
          <a:p>
            <a:pPr algn="l"/>
            <a:r>
              <a:rPr lang="en-US" sz="2000" b="1" u="sng" smtClean="0">
                <a:latin typeface="Andalus" pitchFamily="18" charset="-78"/>
                <a:cs typeface="Andalus" pitchFamily="18" charset="-78"/>
              </a:rPr>
              <a:t>Continued…</a:t>
            </a:r>
            <a:endParaRPr lang="en-US" sz="2000" b="1" u="sng" dirty="0">
              <a:latin typeface="Andalus" pitchFamily="18" charset="-78"/>
              <a:cs typeface="Andalus" pitchFamily="18" charset="-78"/>
            </a:endParaRPr>
          </a:p>
        </p:txBody>
      </p:sp>
      <p:sp>
        <p:nvSpPr>
          <p:cNvPr id="3" name="Content Placeholder 2"/>
          <p:cNvSpPr>
            <a:spLocks noGrp="1"/>
          </p:cNvSpPr>
          <p:nvPr>
            <p:ph idx="1"/>
          </p:nvPr>
        </p:nvSpPr>
        <p:spPr>
          <a:xfrm>
            <a:off x="0" y="990600"/>
            <a:ext cx="9296400" cy="5867400"/>
          </a:xfrm>
        </p:spPr>
        <p:txBody>
          <a:bodyPr>
            <a:noAutofit/>
          </a:bodyPr>
          <a:lstStyle/>
          <a:p>
            <a:pPr>
              <a:lnSpc>
                <a:spcPct val="150000"/>
              </a:lnSpc>
            </a:pPr>
            <a:r>
              <a:rPr lang="en-US" sz="2400" dirty="0" smtClean="0">
                <a:latin typeface="Arial" pitchFamily="34" charset="0"/>
                <a:cs typeface="Arial" pitchFamily="34" charset="0"/>
              </a:rPr>
              <a:t>A </a:t>
            </a:r>
            <a:r>
              <a:rPr lang="en-US" sz="2400" b="1" i="1" u="sng" dirty="0" smtClean="0">
                <a:latin typeface="Arial" pitchFamily="34" charset="0"/>
                <a:cs typeface="Arial" pitchFamily="34" charset="0"/>
              </a:rPr>
              <a:t>data model </a:t>
            </a:r>
            <a:r>
              <a:rPr lang="en-US" sz="2400" dirty="0" smtClean="0">
                <a:latin typeface="Arial" pitchFamily="34" charset="0"/>
                <a:cs typeface="Arial" pitchFamily="34" charset="0"/>
              </a:rPr>
              <a:t>is a type of data abstraction that is used to provide the conceptual representation</a:t>
            </a:r>
          </a:p>
          <a:p>
            <a:pPr>
              <a:lnSpc>
                <a:spcPct val="150000"/>
              </a:lnSpc>
            </a:pPr>
            <a:r>
              <a:rPr lang="en-US" sz="2400" dirty="0" smtClean="0">
                <a:latin typeface="Arial" pitchFamily="34" charset="0"/>
                <a:cs typeface="Arial" pitchFamily="34" charset="0"/>
              </a:rPr>
              <a:t>The data model uses logical concepts, such as objects, their properties, and their interrelationships, that may be easier for most users to understand than computer storage concepts.</a:t>
            </a:r>
          </a:p>
          <a:p>
            <a:pPr>
              <a:lnSpc>
                <a:spcPct val="150000"/>
              </a:lnSpc>
            </a:pPr>
            <a:r>
              <a:rPr lang="en-US" sz="2400" dirty="0" smtClean="0">
                <a:latin typeface="Arial" pitchFamily="34" charset="0"/>
                <a:cs typeface="Arial" pitchFamily="34" charset="0"/>
              </a:rPr>
              <a:t>Hence, the data model hides storage and implementation details that are not of interest to most database users</a:t>
            </a:r>
          </a:p>
          <a:p>
            <a:pPr>
              <a:lnSpc>
                <a:spcPct val="150000"/>
              </a:lnSpc>
            </a:pPr>
            <a:endParaRPr lang="en-US" sz="2400" b="1" i="1" u="sng" dirty="0" smtClean="0">
              <a:latin typeface="Arial" pitchFamily="34" charset="0"/>
              <a:cs typeface="Arial" pitchFamily="34" charset="0"/>
            </a:endParaRPr>
          </a:p>
          <a:p>
            <a:endParaRPr lang="en-US"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04800"/>
          </a:xfrm>
        </p:spPr>
        <p:txBody>
          <a:bodyPr>
            <a:noAutofit/>
          </a:bodyPr>
          <a:lstStyle/>
          <a:p>
            <a:pPr algn="l"/>
            <a:r>
              <a:rPr lang="en-US" sz="2000" b="1" u="sng" dirty="0" smtClean="0">
                <a:latin typeface="Andalus" pitchFamily="18" charset="-78"/>
                <a:cs typeface="Andalus" pitchFamily="18" charset="-78"/>
              </a:rPr>
              <a:t>Continued…</a:t>
            </a:r>
            <a:endParaRPr lang="en-US" sz="2000" b="1" u="sng" dirty="0">
              <a:latin typeface="Andalus" pitchFamily="18" charset="-78"/>
              <a:cs typeface="Andalus" pitchFamily="18" charset="-78"/>
            </a:endParaRPr>
          </a:p>
        </p:txBody>
      </p:sp>
      <p:pic>
        <p:nvPicPr>
          <p:cNvPr id="1026" name="Picture 2"/>
          <p:cNvPicPr>
            <a:picLocks noChangeAspect="1" noChangeArrowheads="1"/>
          </p:cNvPicPr>
          <p:nvPr/>
        </p:nvPicPr>
        <p:blipFill>
          <a:blip r:embed="rId3"/>
          <a:srcRect/>
          <a:stretch>
            <a:fillRect/>
          </a:stretch>
        </p:blipFill>
        <p:spPr bwMode="auto">
          <a:xfrm>
            <a:off x="26606" y="1676400"/>
            <a:ext cx="9193594" cy="2466975"/>
          </a:xfrm>
          <a:prstGeom prst="rect">
            <a:avLst/>
          </a:prstGeom>
          <a:noFill/>
          <a:ln w="9525">
            <a:noFill/>
            <a:miter lim="800000"/>
            <a:headEnd/>
            <a:tailEnd/>
          </a:ln>
          <a:effectLst/>
        </p:spPr>
      </p:pic>
      <p:sp>
        <p:nvSpPr>
          <p:cNvPr id="5" name="Chevron 4">
            <a:hlinkClick r:id="rId4" action="ppaction://hlinksldjump"/>
          </p:cNvPr>
          <p:cNvSpPr/>
          <p:nvPr/>
        </p:nvSpPr>
        <p:spPr>
          <a:xfrm>
            <a:off x="8229600" y="304800"/>
            <a:ext cx="381000" cy="5334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5962"/>
          </a:xfrm>
        </p:spPr>
        <p:txBody>
          <a:bodyPr>
            <a:noAutofit/>
          </a:bodyPr>
          <a:lstStyle/>
          <a:p>
            <a:r>
              <a:rPr lang="en-US" b="1" i="1" u="sng" dirty="0" smtClean="0">
                <a:solidFill>
                  <a:srgbClr val="03F731"/>
                </a:solidFill>
                <a:latin typeface="Khmer UI" pitchFamily="34" charset="0"/>
                <a:cs typeface="Khmer UI" pitchFamily="34" charset="0"/>
              </a:rPr>
              <a:t>1.1 Basic terminology</a:t>
            </a:r>
            <a:endParaRPr lang="en-US" b="1" i="1" u="sng" dirty="0">
              <a:solidFill>
                <a:srgbClr val="03F731"/>
              </a:solidFill>
              <a:latin typeface="Khmer UI" pitchFamily="34" charset="0"/>
              <a:cs typeface="Khmer UI" pitchFamily="34" charset="0"/>
            </a:endParaRPr>
          </a:p>
        </p:txBody>
      </p:sp>
      <p:sp>
        <p:nvSpPr>
          <p:cNvPr id="3" name="Content Placeholder 2"/>
          <p:cNvSpPr>
            <a:spLocks noGrp="1"/>
          </p:cNvSpPr>
          <p:nvPr>
            <p:ph idx="1"/>
          </p:nvPr>
        </p:nvSpPr>
        <p:spPr>
          <a:xfrm>
            <a:off x="0" y="838200"/>
            <a:ext cx="9144000" cy="6400800"/>
          </a:xfrm>
        </p:spPr>
        <p:txBody>
          <a:bodyPr>
            <a:normAutofit lnSpcReduction="10000"/>
          </a:bodyPr>
          <a:lstStyle/>
          <a:p>
            <a:pPr>
              <a:lnSpc>
                <a:spcPct val="150000"/>
              </a:lnSpc>
            </a:pPr>
            <a:r>
              <a:rPr lang="en-US" b="1" u="sng" dirty="0" smtClean="0">
                <a:solidFill>
                  <a:srgbClr val="00B0F0"/>
                </a:solidFill>
                <a:latin typeface="Khmer UI" pitchFamily="34" charset="0"/>
                <a:ea typeface="+mj-ea"/>
                <a:cs typeface="Khmer UI" pitchFamily="34" charset="0"/>
              </a:rPr>
              <a:t>Database</a:t>
            </a:r>
            <a:r>
              <a:rPr lang="en-US" dirty="0" smtClean="0">
                <a:solidFill>
                  <a:schemeClr val="bg1"/>
                </a:solidFill>
              </a:rPr>
              <a:t>: </a:t>
            </a:r>
            <a:r>
              <a:rPr lang="en-US" sz="2800" dirty="0" smtClean="0">
                <a:solidFill>
                  <a:schemeClr val="bg1"/>
                </a:solidFill>
                <a:latin typeface="Arial Unicode MS" pitchFamily="34" charset="-128"/>
                <a:ea typeface="Arial Unicode MS" pitchFamily="34" charset="-128"/>
                <a:cs typeface="Arial Unicode MS" pitchFamily="34" charset="-128"/>
              </a:rPr>
              <a:t>A collection of related data</a:t>
            </a:r>
          </a:p>
          <a:p>
            <a:pPr>
              <a:lnSpc>
                <a:spcPct val="150000"/>
              </a:lnSpc>
            </a:pPr>
            <a:r>
              <a:rPr lang="en-US" b="1" u="sng" dirty="0" smtClean="0">
                <a:solidFill>
                  <a:srgbClr val="00B0F0"/>
                </a:solidFill>
                <a:latin typeface="Khmer UI" pitchFamily="34" charset="0"/>
                <a:ea typeface="+mj-ea"/>
                <a:cs typeface="Khmer UI" pitchFamily="34" charset="0"/>
              </a:rPr>
              <a:t>Data:</a:t>
            </a:r>
            <a:r>
              <a:rPr lang="en-US" dirty="0" smtClean="0">
                <a:solidFill>
                  <a:schemeClr val="bg1"/>
                </a:solidFill>
              </a:rPr>
              <a:t> </a:t>
            </a:r>
            <a:r>
              <a:rPr lang="en-US" sz="2800" dirty="0" smtClean="0">
                <a:solidFill>
                  <a:schemeClr val="bg1"/>
                </a:solidFill>
                <a:latin typeface="Arial Unicode MS" pitchFamily="34" charset="-128"/>
                <a:ea typeface="Arial Unicode MS" pitchFamily="34" charset="-128"/>
                <a:cs typeface="Arial Unicode MS" pitchFamily="34" charset="-128"/>
              </a:rPr>
              <a:t>Known facts that can be recorded and have an implicit meaning</a:t>
            </a:r>
          </a:p>
          <a:p>
            <a:pPr>
              <a:lnSpc>
                <a:spcPct val="150000"/>
              </a:lnSpc>
            </a:pPr>
            <a:r>
              <a:rPr lang="en-US" b="1" u="sng" dirty="0" smtClean="0">
                <a:solidFill>
                  <a:srgbClr val="00B0F0"/>
                </a:solidFill>
                <a:latin typeface="Khmer UI" pitchFamily="34" charset="0"/>
                <a:ea typeface="+mj-ea"/>
                <a:cs typeface="Khmer UI" pitchFamily="34" charset="0"/>
              </a:rPr>
              <a:t>Mini-world</a:t>
            </a:r>
            <a:r>
              <a:rPr lang="en-US" sz="2800" dirty="0" smtClean="0">
                <a:solidFill>
                  <a:schemeClr val="bg1"/>
                </a:solidFill>
              </a:rPr>
              <a:t>:</a:t>
            </a:r>
            <a:r>
              <a:rPr lang="en-US" dirty="0" smtClean="0">
                <a:solidFill>
                  <a:schemeClr val="bg1"/>
                </a:solidFill>
              </a:rPr>
              <a:t> </a:t>
            </a:r>
            <a:r>
              <a:rPr lang="en-US" sz="2800" dirty="0" smtClean="0">
                <a:solidFill>
                  <a:schemeClr val="bg1"/>
                </a:solidFill>
                <a:latin typeface="Arial Unicode MS" pitchFamily="34" charset="-128"/>
                <a:ea typeface="Arial Unicode MS" pitchFamily="34" charset="-128"/>
                <a:cs typeface="Arial Unicode MS" pitchFamily="34" charset="-128"/>
              </a:rPr>
              <a:t>Some part of the real world about which data is stored in a database. For example, student grades and transcripts at a university</a:t>
            </a:r>
          </a:p>
          <a:p>
            <a:pPr>
              <a:lnSpc>
                <a:spcPct val="150000"/>
              </a:lnSpc>
            </a:pPr>
            <a:r>
              <a:rPr lang="en-US" b="1" u="sng" dirty="0" smtClean="0">
                <a:solidFill>
                  <a:srgbClr val="00B0F0"/>
                </a:solidFill>
                <a:latin typeface="Khmer UI" pitchFamily="34" charset="0"/>
                <a:ea typeface="+mj-ea"/>
                <a:cs typeface="Khmer UI" pitchFamily="34" charset="0"/>
              </a:rPr>
              <a:t>Database System</a:t>
            </a:r>
            <a:r>
              <a:rPr lang="en-US" dirty="0" smtClean="0">
                <a:solidFill>
                  <a:schemeClr val="bg1"/>
                </a:solidFill>
              </a:rPr>
              <a:t>: </a:t>
            </a:r>
            <a:r>
              <a:rPr lang="en-US" sz="2800" dirty="0" smtClean="0">
                <a:solidFill>
                  <a:schemeClr val="bg1"/>
                </a:solidFill>
                <a:latin typeface="Arial Unicode MS" pitchFamily="34" charset="-128"/>
                <a:ea typeface="Arial Unicode MS" pitchFamily="34" charset="-128"/>
                <a:cs typeface="Arial Unicode MS" pitchFamily="34" charset="-128"/>
              </a:rPr>
              <a:t>The DBMS software together with the data itself.  Sometimes, the applications are also included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229600" cy="487362"/>
          </a:xfrm>
        </p:spPr>
        <p:txBody>
          <a:bodyPr>
            <a:noAutofit/>
          </a:bodyPr>
          <a:lstStyle/>
          <a:p>
            <a:pPr algn="l"/>
            <a:r>
              <a:rPr lang="en-US" sz="2000" b="1" u="sng" dirty="0" smtClean="0">
                <a:latin typeface="Andalus" pitchFamily="18" charset="-78"/>
                <a:cs typeface="Andalus" pitchFamily="18" charset="-78"/>
              </a:rPr>
              <a:t>Continued…</a:t>
            </a:r>
            <a:endParaRPr lang="en-US" sz="2000" b="1" u="sng" dirty="0">
              <a:latin typeface="Andalus" pitchFamily="18" charset="-78"/>
              <a:cs typeface="Andalus" pitchFamily="18" charset="-78"/>
            </a:endParaRPr>
          </a:p>
        </p:txBody>
      </p:sp>
      <p:sp>
        <p:nvSpPr>
          <p:cNvPr id="7" name="Content Placeholder 6"/>
          <p:cNvSpPr>
            <a:spLocks noGrp="1"/>
          </p:cNvSpPr>
          <p:nvPr>
            <p:ph idx="1"/>
          </p:nvPr>
        </p:nvSpPr>
        <p:spPr>
          <a:xfrm>
            <a:off x="0" y="1143000"/>
            <a:ext cx="9144000" cy="4267200"/>
          </a:xfrm>
        </p:spPr>
        <p:txBody>
          <a:bodyPr>
            <a:normAutofit/>
          </a:bodyPr>
          <a:lstStyle/>
          <a:p>
            <a:pPr>
              <a:lnSpc>
                <a:spcPct val="150000"/>
              </a:lnSpc>
            </a:pPr>
            <a:r>
              <a:rPr lang="en-US" sz="2400" dirty="0" smtClean="0">
                <a:latin typeface="Arial" pitchFamily="34" charset="0"/>
                <a:cs typeface="Arial" pitchFamily="34" charset="0"/>
              </a:rPr>
              <a:t>In the database approach, the detailed structure and organization of each file are stored in the catalog</a:t>
            </a:r>
          </a:p>
          <a:p>
            <a:pPr>
              <a:lnSpc>
                <a:spcPct val="150000"/>
              </a:lnSpc>
            </a:pPr>
            <a:r>
              <a:rPr lang="en-US" sz="2400" dirty="0" smtClean="0">
                <a:latin typeface="Arial" pitchFamily="34" charset="0"/>
                <a:cs typeface="Arial" pitchFamily="34" charset="0"/>
              </a:rPr>
              <a:t> Database users and application programs refer to the conceptual representation of the files</a:t>
            </a:r>
          </a:p>
          <a:p>
            <a:pPr>
              <a:lnSpc>
                <a:spcPct val="150000"/>
              </a:lnSpc>
            </a:pPr>
            <a:r>
              <a:rPr lang="en-US" sz="2400" dirty="0" smtClean="0">
                <a:latin typeface="Arial" pitchFamily="34" charset="0"/>
                <a:cs typeface="Arial" pitchFamily="34" charset="0"/>
              </a:rPr>
              <a:t> And the DBMS extracts the details of file storage from the catalog when these are needed by the DBMS file access modules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792162"/>
          </a:xfrm>
        </p:spPr>
        <p:txBody>
          <a:bodyPr>
            <a:normAutofit/>
          </a:bodyPr>
          <a:lstStyle/>
          <a:p>
            <a:r>
              <a:rPr lang="en-US" sz="3600" u="sng" dirty="0" smtClean="0">
                <a:latin typeface="Andalus" pitchFamily="18" charset="-78"/>
                <a:cs typeface="Andalus" pitchFamily="18" charset="-78"/>
              </a:rPr>
              <a:t>3.</a:t>
            </a:r>
            <a:r>
              <a:rPr lang="en-US" u="sng" dirty="0" smtClean="0">
                <a:latin typeface="Andalus" pitchFamily="18" charset="-78"/>
                <a:cs typeface="Andalus" pitchFamily="18" charset="-78"/>
              </a:rPr>
              <a:t> </a:t>
            </a:r>
            <a:r>
              <a:rPr lang="en-US" sz="3600" u="sng" dirty="0" smtClean="0">
                <a:latin typeface="Andalus" pitchFamily="18" charset="-78"/>
                <a:cs typeface="Andalus" pitchFamily="18" charset="-78"/>
              </a:rPr>
              <a:t>Support of Multiple Views of the Data</a:t>
            </a:r>
            <a:endParaRPr lang="en-US" u="sng" dirty="0" smtClean="0">
              <a:latin typeface="Andalus" pitchFamily="18" charset="-78"/>
              <a:cs typeface="Andalus" pitchFamily="18" charset="-78"/>
            </a:endParaRPr>
          </a:p>
        </p:txBody>
      </p:sp>
      <p:sp>
        <p:nvSpPr>
          <p:cNvPr id="3" name="Content Placeholder 2"/>
          <p:cNvSpPr>
            <a:spLocks noGrp="1"/>
          </p:cNvSpPr>
          <p:nvPr>
            <p:ph idx="1"/>
          </p:nvPr>
        </p:nvSpPr>
        <p:spPr>
          <a:xfrm>
            <a:off x="152400" y="1143000"/>
            <a:ext cx="8991600" cy="5715000"/>
          </a:xfrm>
        </p:spPr>
        <p:txBody>
          <a:bodyPr>
            <a:normAutofit/>
          </a:bodyPr>
          <a:lstStyle/>
          <a:p>
            <a:pPr>
              <a:lnSpc>
                <a:spcPct val="150000"/>
              </a:lnSpc>
            </a:pPr>
            <a:r>
              <a:rPr lang="en-US" sz="2400" dirty="0" smtClean="0">
                <a:latin typeface="Arial" pitchFamily="34" charset="0"/>
                <a:cs typeface="Arial" pitchFamily="34" charset="0"/>
              </a:rPr>
              <a:t>A database typically has many users, each of whom may require a different perspective or view of the database</a:t>
            </a:r>
          </a:p>
          <a:p>
            <a:pPr>
              <a:lnSpc>
                <a:spcPct val="150000"/>
              </a:lnSpc>
            </a:pPr>
            <a:r>
              <a:rPr lang="en-US" sz="2400" dirty="0" smtClean="0">
                <a:latin typeface="Arial" pitchFamily="34" charset="0"/>
                <a:cs typeface="Arial" pitchFamily="34" charset="0"/>
              </a:rPr>
              <a:t> A view may be a subset of the database or it may contain virtual data that is derived from the database files but is not explicitly stored</a:t>
            </a:r>
          </a:p>
          <a:p>
            <a:pPr>
              <a:lnSpc>
                <a:spcPct val="150000"/>
              </a:lnSpc>
            </a:pPr>
            <a:r>
              <a:rPr lang="en-US" sz="2400" dirty="0" smtClean="0">
                <a:latin typeface="Arial" pitchFamily="34" charset="0"/>
                <a:cs typeface="Arial" pitchFamily="34" charset="0"/>
              </a:rPr>
              <a:t>Some users may not need to be aware of whether the data they refer to is stored or derived</a:t>
            </a:r>
          </a:p>
          <a:p>
            <a:pPr>
              <a:lnSpc>
                <a:spcPct val="150000"/>
              </a:lnSpc>
            </a:pPr>
            <a:r>
              <a:rPr lang="en-US" sz="2400" dirty="0" smtClean="0">
                <a:latin typeface="Arial" pitchFamily="34" charset="0"/>
                <a:cs typeface="Arial" pitchFamily="34" charset="0"/>
              </a:rPr>
              <a:t> A multiuser DBMS whose users have a variety of distinct applications must provide facilities for defining multiple views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Autofit/>
          </a:bodyPr>
          <a:lstStyle/>
          <a:p>
            <a:r>
              <a:rPr lang="en-US" sz="3200" u="sng" dirty="0" smtClean="0">
                <a:latin typeface="Andalus" pitchFamily="18" charset="-78"/>
                <a:cs typeface="Andalus" pitchFamily="18" charset="-78"/>
              </a:rPr>
              <a:t>4. Sharing of Data and Multiuser Transaction Processing</a:t>
            </a:r>
          </a:p>
        </p:txBody>
      </p:sp>
      <p:sp>
        <p:nvSpPr>
          <p:cNvPr id="3" name="Content Placeholder 2"/>
          <p:cNvSpPr>
            <a:spLocks noGrp="1"/>
          </p:cNvSpPr>
          <p:nvPr>
            <p:ph idx="1"/>
          </p:nvPr>
        </p:nvSpPr>
        <p:spPr>
          <a:xfrm>
            <a:off x="228600" y="1219200"/>
            <a:ext cx="8763000" cy="5638800"/>
          </a:xfrm>
        </p:spPr>
        <p:txBody>
          <a:bodyPr>
            <a:normAutofit/>
          </a:bodyPr>
          <a:lstStyle/>
          <a:p>
            <a:pPr>
              <a:lnSpc>
                <a:spcPct val="150000"/>
              </a:lnSpc>
            </a:pPr>
            <a:r>
              <a:rPr lang="en-US" sz="2400" dirty="0" smtClean="0">
                <a:latin typeface="Arial" pitchFamily="34" charset="0"/>
                <a:cs typeface="Arial" pitchFamily="34" charset="0"/>
              </a:rPr>
              <a:t>A multiuser DBMS, must allow multiple users to access the database at the same time</a:t>
            </a:r>
          </a:p>
          <a:p>
            <a:pPr>
              <a:lnSpc>
                <a:spcPct val="150000"/>
              </a:lnSpc>
            </a:pPr>
            <a:r>
              <a:rPr lang="en-US" sz="2400" dirty="0" smtClean="0">
                <a:latin typeface="Arial" pitchFamily="34" charset="0"/>
                <a:cs typeface="Arial" pitchFamily="34" charset="0"/>
              </a:rPr>
              <a:t>This is essential if data for multiple applications is to be integrated and maintained in a single database</a:t>
            </a:r>
          </a:p>
          <a:p>
            <a:pPr>
              <a:lnSpc>
                <a:spcPct val="150000"/>
              </a:lnSpc>
            </a:pPr>
            <a:r>
              <a:rPr lang="en-US" sz="2400" dirty="0" smtClean="0">
                <a:latin typeface="Arial" pitchFamily="34" charset="0"/>
                <a:cs typeface="Arial" pitchFamily="34" charset="0"/>
              </a:rPr>
              <a:t>The DBMS must include </a:t>
            </a:r>
            <a:r>
              <a:rPr lang="en-US" sz="2400" b="1" i="1" u="sng" dirty="0" smtClean="0">
                <a:latin typeface="Arial" pitchFamily="34" charset="0"/>
                <a:cs typeface="Arial" pitchFamily="34" charset="0"/>
              </a:rPr>
              <a:t>concurrency control </a:t>
            </a:r>
            <a:r>
              <a:rPr lang="en-US" sz="2400" dirty="0" smtClean="0">
                <a:latin typeface="Arial" pitchFamily="34" charset="0"/>
                <a:cs typeface="Arial" pitchFamily="34" charset="0"/>
              </a:rPr>
              <a:t>software</a:t>
            </a:r>
          </a:p>
          <a:p>
            <a:pPr>
              <a:lnSpc>
                <a:spcPct val="150000"/>
              </a:lnSpc>
            </a:pPr>
            <a:r>
              <a:rPr lang="en-US" sz="2400" dirty="0" smtClean="0">
                <a:latin typeface="Arial" pitchFamily="34" charset="0"/>
                <a:cs typeface="Arial" pitchFamily="34" charset="0"/>
              </a:rPr>
              <a:t>These types of applications are generally called </a:t>
            </a:r>
            <a:r>
              <a:rPr lang="en-US" sz="2400" b="1" i="1" u="sng" dirty="0" smtClean="0">
                <a:latin typeface="Arial" pitchFamily="34" charset="0"/>
                <a:cs typeface="Arial" pitchFamily="34" charset="0"/>
              </a:rPr>
              <a:t>online transaction processing (OLTP)</a:t>
            </a:r>
            <a:r>
              <a:rPr lang="en-US" sz="2400" dirty="0" smtClean="0">
                <a:latin typeface="Arial" pitchFamily="34" charset="0"/>
                <a:cs typeface="Arial" pitchFamily="34" charset="0"/>
              </a:rPr>
              <a:t> applications</a:t>
            </a:r>
          </a:p>
          <a:p>
            <a:pPr>
              <a:lnSpc>
                <a:spcPct val="150000"/>
              </a:lnSpc>
            </a:pPr>
            <a:r>
              <a:rPr lang="en-US" sz="2400" dirty="0" smtClean="0">
                <a:latin typeface="Arial" pitchFamily="34" charset="0"/>
                <a:cs typeface="Arial" pitchFamily="34" charset="0"/>
              </a:rPr>
              <a:t> A fundamental role of multiuser DBMS software is to ensure that concurrent transactions operate correctly.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487362"/>
          </a:xfrm>
        </p:spPr>
        <p:txBody>
          <a:bodyPr>
            <a:noAutofit/>
          </a:bodyPr>
          <a:lstStyle/>
          <a:p>
            <a:pPr algn="l"/>
            <a:r>
              <a:rPr lang="en-US" sz="2400" b="1" dirty="0" smtClean="0">
                <a:latin typeface="Andalus" pitchFamily="18" charset="-78"/>
                <a:cs typeface="Andalus" pitchFamily="18" charset="-78"/>
              </a:rPr>
              <a:t>Continued…</a:t>
            </a:r>
          </a:p>
        </p:txBody>
      </p:sp>
      <p:sp>
        <p:nvSpPr>
          <p:cNvPr id="3" name="Content Placeholder 2"/>
          <p:cNvSpPr>
            <a:spLocks noGrp="1"/>
          </p:cNvSpPr>
          <p:nvPr>
            <p:ph idx="1"/>
          </p:nvPr>
        </p:nvSpPr>
        <p:spPr>
          <a:xfrm>
            <a:off x="0" y="381000"/>
            <a:ext cx="9144000" cy="6477000"/>
          </a:xfrm>
        </p:spPr>
        <p:txBody>
          <a:bodyPr>
            <a:normAutofit/>
          </a:bodyPr>
          <a:lstStyle/>
          <a:p>
            <a:pPr>
              <a:lnSpc>
                <a:spcPct val="200000"/>
              </a:lnSpc>
            </a:pPr>
            <a:r>
              <a:rPr lang="en-US" sz="2400" dirty="0" smtClean="0">
                <a:latin typeface="Arial" pitchFamily="34" charset="0"/>
                <a:cs typeface="Arial" pitchFamily="34" charset="0"/>
              </a:rPr>
              <a:t>A </a:t>
            </a:r>
            <a:r>
              <a:rPr lang="en-US" sz="2400" b="1" i="1" u="sng" dirty="0" smtClean="0">
                <a:latin typeface="Arial" pitchFamily="34" charset="0"/>
                <a:cs typeface="Arial" pitchFamily="34" charset="0"/>
              </a:rPr>
              <a:t>transaction</a:t>
            </a:r>
            <a:r>
              <a:rPr lang="en-US" sz="2400" dirty="0" smtClean="0">
                <a:latin typeface="Arial" pitchFamily="34" charset="0"/>
                <a:cs typeface="Arial" pitchFamily="34" charset="0"/>
              </a:rPr>
              <a:t> is an executing program or process that includes one or more database accesses, such as reading or updating of database records</a:t>
            </a:r>
          </a:p>
          <a:p>
            <a:pPr>
              <a:lnSpc>
                <a:spcPct val="200000"/>
              </a:lnSpc>
            </a:pPr>
            <a:r>
              <a:rPr lang="en-US" sz="2400" dirty="0" smtClean="0">
                <a:latin typeface="Arial" pitchFamily="34" charset="0"/>
                <a:cs typeface="Arial" pitchFamily="34" charset="0"/>
              </a:rPr>
              <a:t>The </a:t>
            </a:r>
            <a:r>
              <a:rPr lang="en-US" sz="2400" b="1" i="1" u="sng" dirty="0" smtClean="0">
                <a:latin typeface="Arial" pitchFamily="34" charset="0"/>
                <a:cs typeface="Arial" pitchFamily="34" charset="0"/>
              </a:rPr>
              <a:t>isolation property </a:t>
            </a:r>
            <a:r>
              <a:rPr lang="en-US" sz="2400" dirty="0" smtClean="0">
                <a:latin typeface="Arial" pitchFamily="34" charset="0"/>
                <a:cs typeface="Arial" pitchFamily="34" charset="0"/>
              </a:rPr>
              <a:t>ensures that each transaction appears to execute in isolation from other transactions, even though hundreds of transactions may be executing concurrently</a:t>
            </a:r>
          </a:p>
          <a:p>
            <a:pPr>
              <a:lnSpc>
                <a:spcPct val="200000"/>
              </a:lnSpc>
            </a:pPr>
            <a:r>
              <a:rPr lang="en-US" sz="2400" dirty="0" smtClean="0">
                <a:latin typeface="Arial" pitchFamily="34" charset="0"/>
                <a:cs typeface="Arial" pitchFamily="34" charset="0"/>
              </a:rPr>
              <a:t>The </a:t>
            </a:r>
            <a:r>
              <a:rPr lang="en-US" sz="2400" b="1" i="1" u="sng" dirty="0" smtClean="0">
                <a:latin typeface="Arial" pitchFamily="34" charset="0"/>
                <a:cs typeface="Arial" pitchFamily="34" charset="0"/>
              </a:rPr>
              <a:t>atomicity property </a:t>
            </a:r>
            <a:r>
              <a:rPr lang="en-US" sz="2400" dirty="0" smtClean="0">
                <a:latin typeface="Arial" pitchFamily="34" charset="0"/>
                <a:cs typeface="Arial" pitchFamily="34" charset="0"/>
              </a:rPr>
              <a:t>ensures that either all the database operations in a transaction are executed or none are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b="1" u="sng" dirty="0" smtClean="0">
                <a:solidFill>
                  <a:srgbClr val="660033"/>
                </a:solidFill>
                <a:latin typeface="Andalus" pitchFamily="18" charset="-78"/>
                <a:cs typeface="Andalus" pitchFamily="18" charset="-78"/>
              </a:rPr>
              <a:t>1.4 ACTORS ON THE SCENE</a:t>
            </a:r>
          </a:p>
        </p:txBody>
      </p:sp>
      <p:sp>
        <p:nvSpPr>
          <p:cNvPr id="3" name="Content Placeholder 2"/>
          <p:cNvSpPr>
            <a:spLocks noGrp="1"/>
          </p:cNvSpPr>
          <p:nvPr>
            <p:ph idx="1"/>
          </p:nvPr>
        </p:nvSpPr>
        <p:spPr>
          <a:xfrm>
            <a:off x="0" y="1143000"/>
            <a:ext cx="9144000" cy="5562600"/>
          </a:xfrm>
        </p:spPr>
        <p:txBody>
          <a:bodyPr>
            <a:normAutofit/>
          </a:bodyPr>
          <a:lstStyle/>
          <a:p>
            <a:pPr>
              <a:lnSpc>
                <a:spcPct val="200000"/>
              </a:lnSpc>
            </a:pPr>
            <a:r>
              <a:rPr lang="en-US" sz="2400" dirty="0" smtClean="0">
                <a:latin typeface="Arial" pitchFamily="34" charset="0"/>
                <a:cs typeface="Arial" pitchFamily="34" charset="0"/>
              </a:rPr>
              <a:t>The people whose jobs involve the day-to-day use of a large database are called as  "</a:t>
            </a:r>
            <a:r>
              <a:rPr lang="en-US" sz="2400" b="1" i="1" u="sng" dirty="0" smtClean="0">
                <a:latin typeface="Arial" pitchFamily="34" charset="0"/>
                <a:cs typeface="Arial" pitchFamily="34" charset="0"/>
              </a:rPr>
              <a:t>actors on the scene</a:t>
            </a:r>
            <a:r>
              <a:rPr lang="en-US" sz="2400" dirty="0" smtClean="0">
                <a:latin typeface="Arial" pitchFamily="34" charset="0"/>
                <a:cs typeface="Arial" pitchFamily="34" charset="0"/>
              </a:rPr>
              <a:t>.“</a:t>
            </a:r>
          </a:p>
          <a:p>
            <a:pPr marL="1257300" lvl="2" indent="-457200">
              <a:lnSpc>
                <a:spcPct val="200000"/>
              </a:lnSpc>
              <a:buFont typeface="+mj-lt"/>
              <a:buAutoNum type="arabicPeriod"/>
            </a:pPr>
            <a:r>
              <a:rPr lang="en-US" dirty="0" smtClean="0">
                <a:latin typeface="Arial" pitchFamily="34" charset="0"/>
                <a:cs typeface="Arial" pitchFamily="34" charset="0"/>
              </a:rPr>
              <a:t>Database Administrators</a:t>
            </a:r>
          </a:p>
          <a:p>
            <a:pPr marL="1257300" lvl="2" indent="-457200">
              <a:lnSpc>
                <a:spcPct val="200000"/>
              </a:lnSpc>
              <a:buFont typeface="+mj-lt"/>
              <a:buAutoNum type="arabicPeriod"/>
            </a:pPr>
            <a:r>
              <a:rPr lang="en-US" dirty="0" smtClean="0">
                <a:latin typeface="Arial" pitchFamily="34" charset="0"/>
                <a:cs typeface="Arial" pitchFamily="34" charset="0"/>
              </a:rPr>
              <a:t>Database Designers</a:t>
            </a:r>
          </a:p>
          <a:p>
            <a:pPr marL="1257300" lvl="2" indent="-457200">
              <a:lnSpc>
                <a:spcPct val="200000"/>
              </a:lnSpc>
              <a:buFont typeface="+mj-lt"/>
              <a:buAutoNum type="arabicPeriod"/>
            </a:pPr>
            <a:r>
              <a:rPr lang="en-US" dirty="0" smtClean="0">
                <a:latin typeface="Arial" pitchFamily="34" charset="0"/>
                <a:cs typeface="Arial" pitchFamily="34" charset="0"/>
              </a:rPr>
              <a:t>End Users</a:t>
            </a:r>
          </a:p>
          <a:p>
            <a:pPr marL="1257300" lvl="2" indent="-457200">
              <a:lnSpc>
                <a:spcPct val="200000"/>
              </a:lnSpc>
              <a:buFont typeface="+mj-lt"/>
              <a:buAutoNum type="arabicPeriod"/>
            </a:pPr>
            <a:r>
              <a:rPr lang="en-US" sz="2400" dirty="0" smtClean="0">
                <a:latin typeface="Arial" pitchFamily="34" charset="0"/>
                <a:cs typeface="Arial" pitchFamily="34" charset="0"/>
              </a:rPr>
              <a:t>System Analysts and Application Programmers (Software Engineers)</a:t>
            </a:r>
          </a:p>
          <a:p>
            <a:pPr>
              <a:lnSpc>
                <a:spcPct val="150000"/>
              </a:lnSpc>
            </a:pPr>
            <a:endParaRPr lang="en-US"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Autofit/>
          </a:bodyPr>
          <a:lstStyle/>
          <a:p>
            <a:pPr lvl="2" algn="ctr" rtl="0">
              <a:spcBef>
                <a:spcPct val="0"/>
              </a:spcBef>
            </a:pPr>
            <a:r>
              <a:rPr lang="en-US" sz="3200" b="1" u="sng" kern="1200" dirty="0" smtClean="0">
                <a:solidFill>
                  <a:srgbClr val="660033"/>
                </a:solidFill>
                <a:latin typeface="Andalus" pitchFamily="18" charset="-78"/>
                <a:ea typeface="+mj-ea"/>
                <a:cs typeface="Andalus" pitchFamily="18" charset="-78"/>
              </a:rPr>
              <a:t>1.4.1</a:t>
            </a:r>
            <a:r>
              <a:rPr lang="en-US" sz="3200" b="1" u="sng" kern="1200" dirty="0">
                <a:solidFill>
                  <a:srgbClr val="660033"/>
                </a:solidFill>
                <a:latin typeface="Andalus" pitchFamily="18" charset="-78"/>
                <a:ea typeface="+mj-ea"/>
                <a:cs typeface="Andalus" pitchFamily="18" charset="-78"/>
              </a:rPr>
              <a:t>. Database Administrators</a:t>
            </a:r>
          </a:p>
        </p:txBody>
      </p:sp>
      <p:sp>
        <p:nvSpPr>
          <p:cNvPr id="3" name="Content Placeholder 2"/>
          <p:cNvSpPr>
            <a:spLocks noGrp="1"/>
          </p:cNvSpPr>
          <p:nvPr>
            <p:ph idx="1"/>
          </p:nvPr>
        </p:nvSpPr>
        <p:spPr>
          <a:xfrm>
            <a:off x="0" y="838200"/>
            <a:ext cx="9144000" cy="6019800"/>
          </a:xfrm>
        </p:spPr>
        <p:txBody>
          <a:bodyPr>
            <a:normAutofit fontScale="77500" lnSpcReduction="20000"/>
          </a:bodyPr>
          <a:lstStyle/>
          <a:p>
            <a:pPr marL="457200" indent="-457200">
              <a:lnSpc>
                <a:spcPct val="200000"/>
              </a:lnSpc>
            </a:pPr>
            <a:r>
              <a:rPr lang="en-US" dirty="0" smtClean="0">
                <a:latin typeface="Arial" pitchFamily="34" charset="0"/>
                <a:cs typeface="Arial" pitchFamily="34" charset="0"/>
              </a:rPr>
              <a:t>In any organization where many persons use the same resources, there is a need for a chief administrator to oversee and manage these resources</a:t>
            </a:r>
          </a:p>
          <a:p>
            <a:pPr marL="457200" indent="-457200">
              <a:lnSpc>
                <a:spcPct val="200000"/>
              </a:lnSpc>
            </a:pPr>
            <a:r>
              <a:rPr lang="en-US" dirty="0" smtClean="0">
                <a:latin typeface="Arial" pitchFamily="34" charset="0"/>
                <a:cs typeface="Arial" pitchFamily="34" charset="0"/>
              </a:rPr>
              <a:t> In a database environment, the primary resource is the database itself, and the secondary resource is the DBMS and related software</a:t>
            </a:r>
          </a:p>
          <a:p>
            <a:pPr marL="514350" indent="-514350">
              <a:lnSpc>
                <a:spcPct val="200000"/>
              </a:lnSpc>
            </a:pPr>
            <a:r>
              <a:rPr lang="en-US" dirty="0" smtClean="0">
                <a:latin typeface="Arial" pitchFamily="34" charset="0"/>
                <a:cs typeface="Arial" pitchFamily="34" charset="0"/>
              </a:rPr>
              <a:t> Administering these resources is the responsibility of the </a:t>
            </a:r>
            <a:r>
              <a:rPr lang="en-US" b="1" i="1" u="sng" dirty="0" smtClean="0">
                <a:latin typeface="Arial" pitchFamily="34" charset="0"/>
                <a:cs typeface="Arial" pitchFamily="34" charset="0"/>
              </a:rPr>
              <a:t>database administrator (DBA)</a:t>
            </a:r>
          </a:p>
          <a:p>
            <a:pPr marL="514350" indent="-514350"/>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763000" cy="6172200"/>
          </a:xfrm>
        </p:spPr>
        <p:txBody>
          <a:bodyPr>
            <a:normAutofit/>
          </a:bodyPr>
          <a:lstStyle/>
          <a:p>
            <a:pPr>
              <a:lnSpc>
                <a:spcPct val="200000"/>
              </a:lnSpc>
            </a:pPr>
            <a:r>
              <a:rPr lang="en-US" sz="2500" dirty="0" smtClean="0">
                <a:latin typeface="Arial" pitchFamily="34" charset="0"/>
                <a:cs typeface="Arial" pitchFamily="34" charset="0"/>
              </a:rPr>
              <a:t>The DBA is responsible for authorizing access to the database, for coordinating and monitoring its use, and for acquiring software and hardware resources as needed</a:t>
            </a:r>
          </a:p>
          <a:p>
            <a:pPr>
              <a:lnSpc>
                <a:spcPct val="200000"/>
              </a:lnSpc>
            </a:pPr>
            <a:r>
              <a:rPr lang="en-US" sz="2500" dirty="0" smtClean="0">
                <a:latin typeface="Arial" pitchFamily="34" charset="0"/>
                <a:cs typeface="Arial" pitchFamily="34" charset="0"/>
              </a:rPr>
              <a:t> The DBA is accountable for problems such as breach of security or poor system response time</a:t>
            </a:r>
          </a:p>
          <a:p>
            <a:pPr>
              <a:lnSpc>
                <a:spcPct val="200000"/>
              </a:lnSpc>
            </a:pPr>
            <a:r>
              <a:rPr lang="en-US" sz="2500" dirty="0" smtClean="0">
                <a:latin typeface="Arial" pitchFamily="34" charset="0"/>
                <a:cs typeface="Arial" pitchFamily="34" charset="0"/>
              </a:rPr>
              <a:t>In large organizations, the DBA is assisted by a staff that helps carry out these functions</a:t>
            </a:r>
          </a:p>
          <a:p>
            <a:pPr>
              <a:lnSpc>
                <a:spcPct val="200000"/>
              </a:lnSpc>
            </a:pPr>
            <a:endParaRPr lang="en-US" sz="25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600" b="1" u="sng" dirty="0" smtClean="0">
                <a:solidFill>
                  <a:srgbClr val="660033"/>
                </a:solidFill>
                <a:latin typeface="Andalus" pitchFamily="18" charset="-78"/>
                <a:cs typeface="Andalus" pitchFamily="18" charset="-78"/>
              </a:rPr>
              <a:t>1.4.2. Database Designers</a:t>
            </a:r>
          </a:p>
        </p:txBody>
      </p:sp>
      <p:sp>
        <p:nvSpPr>
          <p:cNvPr id="3" name="Content Placeholder 2"/>
          <p:cNvSpPr>
            <a:spLocks noGrp="1"/>
          </p:cNvSpPr>
          <p:nvPr>
            <p:ph idx="1"/>
          </p:nvPr>
        </p:nvSpPr>
        <p:spPr>
          <a:xfrm>
            <a:off x="0" y="762000"/>
            <a:ext cx="8991600" cy="6096000"/>
          </a:xfrm>
        </p:spPr>
        <p:txBody>
          <a:bodyPr>
            <a:normAutofit/>
          </a:bodyPr>
          <a:lstStyle/>
          <a:p>
            <a:pPr>
              <a:lnSpc>
                <a:spcPct val="150000"/>
              </a:lnSpc>
            </a:pPr>
            <a:r>
              <a:rPr lang="en-US" sz="2500" dirty="0" smtClean="0">
                <a:latin typeface="Arial" pitchFamily="34" charset="0"/>
                <a:cs typeface="Arial" pitchFamily="34" charset="0"/>
              </a:rPr>
              <a:t>Database designers are responsible for identifying the data to be stored in the database</a:t>
            </a:r>
          </a:p>
          <a:p>
            <a:pPr>
              <a:lnSpc>
                <a:spcPct val="150000"/>
              </a:lnSpc>
            </a:pPr>
            <a:r>
              <a:rPr lang="en-US" sz="2500" dirty="0" smtClean="0">
                <a:latin typeface="Arial" pitchFamily="34" charset="0"/>
                <a:cs typeface="Arial" pitchFamily="34" charset="0"/>
              </a:rPr>
              <a:t>They have to choose appropriate structures to represent and store this data</a:t>
            </a:r>
          </a:p>
          <a:p>
            <a:pPr>
              <a:lnSpc>
                <a:spcPct val="150000"/>
              </a:lnSpc>
            </a:pPr>
            <a:r>
              <a:rPr lang="en-US" sz="2500" dirty="0" smtClean="0">
                <a:latin typeface="Arial" pitchFamily="34" charset="0"/>
                <a:cs typeface="Arial" pitchFamily="34" charset="0"/>
              </a:rPr>
              <a:t> These tasks are mostly undertaken before the database is actually implemented and populated with data</a:t>
            </a:r>
          </a:p>
          <a:p>
            <a:pPr>
              <a:lnSpc>
                <a:spcPct val="150000"/>
              </a:lnSpc>
            </a:pPr>
            <a:r>
              <a:rPr lang="en-US" sz="2500" dirty="0" smtClean="0">
                <a:latin typeface="Arial" pitchFamily="34" charset="0"/>
                <a:cs typeface="Arial" pitchFamily="34" charset="0"/>
              </a:rPr>
              <a:t>It is the responsibility of database designers to communicate with all prospective database users in order to understand their requirements, and to come up with a design that meets these requirements.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411162"/>
          </a:xfrm>
        </p:spPr>
        <p:txBody>
          <a:bodyPr>
            <a:noAutofit/>
          </a:bodyPr>
          <a:lstStyle/>
          <a:p>
            <a:pPr algn="l"/>
            <a:r>
              <a:rPr lang="en-US" sz="2800" b="1" dirty="0" smtClean="0">
                <a:latin typeface="Andalus" pitchFamily="18" charset="-78"/>
                <a:cs typeface="Andalus" pitchFamily="18" charset="-78"/>
              </a:rPr>
              <a:t>Continued…</a:t>
            </a:r>
            <a:endParaRPr lang="en-US" sz="2800" dirty="0"/>
          </a:p>
        </p:txBody>
      </p:sp>
      <p:sp>
        <p:nvSpPr>
          <p:cNvPr id="3" name="Content Placeholder 2"/>
          <p:cNvSpPr>
            <a:spLocks noGrp="1"/>
          </p:cNvSpPr>
          <p:nvPr>
            <p:ph idx="1"/>
          </p:nvPr>
        </p:nvSpPr>
        <p:spPr>
          <a:xfrm>
            <a:off x="0" y="685800"/>
            <a:ext cx="9144000" cy="6172200"/>
          </a:xfrm>
        </p:spPr>
        <p:txBody>
          <a:bodyPr>
            <a:normAutofit fontScale="77500" lnSpcReduction="20000"/>
          </a:bodyPr>
          <a:lstStyle/>
          <a:p>
            <a:pPr>
              <a:lnSpc>
                <a:spcPct val="170000"/>
              </a:lnSpc>
            </a:pPr>
            <a:r>
              <a:rPr lang="en-US" dirty="0" smtClean="0">
                <a:latin typeface="Arial" pitchFamily="34" charset="0"/>
                <a:cs typeface="Arial" pitchFamily="34" charset="0"/>
              </a:rPr>
              <a:t>In many cases, the designers are on the staff of the DBA and may be assigned other staff responsibilities after the database design is completed</a:t>
            </a:r>
          </a:p>
          <a:p>
            <a:pPr>
              <a:lnSpc>
                <a:spcPct val="170000"/>
              </a:lnSpc>
            </a:pPr>
            <a:r>
              <a:rPr lang="en-US" dirty="0" smtClean="0">
                <a:latin typeface="Arial" pitchFamily="34" charset="0"/>
                <a:cs typeface="Arial" pitchFamily="34" charset="0"/>
              </a:rPr>
              <a:t> Database designers typically interact with each potential group of users and develop views of the database that meet the data and processing requirements of these groups</a:t>
            </a:r>
          </a:p>
          <a:p>
            <a:pPr>
              <a:lnSpc>
                <a:spcPct val="170000"/>
              </a:lnSpc>
            </a:pPr>
            <a:r>
              <a:rPr lang="en-US" dirty="0" smtClean="0">
                <a:latin typeface="Arial" pitchFamily="34" charset="0"/>
                <a:cs typeface="Arial" pitchFamily="34" charset="0"/>
              </a:rPr>
              <a:t> Each view is then analyzed and integrated with the views of other user groups</a:t>
            </a:r>
          </a:p>
          <a:p>
            <a:pPr>
              <a:lnSpc>
                <a:spcPct val="170000"/>
              </a:lnSpc>
            </a:pPr>
            <a:r>
              <a:rPr lang="en-US" dirty="0" smtClean="0">
                <a:latin typeface="Arial" pitchFamily="34" charset="0"/>
                <a:cs typeface="Arial" pitchFamily="34" charset="0"/>
              </a:rPr>
              <a:t> The final database design must be capable of supporting the requirements of all user groups</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rmAutofit fontScale="90000"/>
          </a:bodyPr>
          <a:lstStyle/>
          <a:p>
            <a:r>
              <a:rPr lang="en-US" b="1" u="sng" dirty="0" smtClean="0">
                <a:solidFill>
                  <a:srgbClr val="660033"/>
                </a:solidFill>
                <a:latin typeface="Andalus" pitchFamily="18" charset="-78"/>
                <a:cs typeface="Andalus" pitchFamily="18" charset="-78"/>
              </a:rPr>
              <a:t>1.4.3. End Users</a:t>
            </a:r>
          </a:p>
        </p:txBody>
      </p:sp>
      <p:sp>
        <p:nvSpPr>
          <p:cNvPr id="3" name="Content Placeholder 2"/>
          <p:cNvSpPr>
            <a:spLocks noGrp="1"/>
          </p:cNvSpPr>
          <p:nvPr>
            <p:ph idx="1"/>
          </p:nvPr>
        </p:nvSpPr>
        <p:spPr>
          <a:xfrm>
            <a:off x="0" y="914400"/>
            <a:ext cx="9144000" cy="5943600"/>
          </a:xfrm>
        </p:spPr>
        <p:txBody>
          <a:bodyPr>
            <a:normAutofit/>
          </a:bodyPr>
          <a:lstStyle/>
          <a:p>
            <a:pPr>
              <a:lnSpc>
                <a:spcPct val="160000"/>
              </a:lnSpc>
            </a:pPr>
            <a:r>
              <a:rPr lang="en-US" sz="2500" b="1" i="1" u="sng" dirty="0" smtClean="0">
                <a:latin typeface="Arial" pitchFamily="34" charset="0"/>
                <a:cs typeface="Arial" pitchFamily="34" charset="0"/>
              </a:rPr>
              <a:t>End users </a:t>
            </a:r>
            <a:r>
              <a:rPr lang="en-US" sz="2500" dirty="0" smtClean="0">
                <a:latin typeface="Arial" pitchFamily="34" charset="0"/>
                <a:cs typeface="Arial" pitchFamily="34" charset="0"/>
              </a:rPr>
              <a:t>are the people whose jobs require access to the database for querying, updating, and generating reports; the database primarily exists for their use</a:t>
            </a:r>
          </a:p>
          <a:p>
            <a:pPr>
              <a:lnSpc>
                <a:spcPct val="160000"/>
              </a:lnSpc>
            </a:pPr>
            <a:r>
              <a:rPr lang="en-US" sz="2500" dirty="0" smtClean="0">
                <a:latin typeface="Arial" pitchFamily="34" charset="0"/>
                <a:cs typeface="Arial" pitchFamily="34" charset="0"/>
              </a:rPr>
              <a:t> There are several categories of end users:</a:t>
            </a:r>
          </a:p>
          <a:p>
            <a:pPr>
              <a:lnSpc>
                <a:spcPct val="160000"/>
              </a:lnSpc>
              <a:buNone/>
            </a:pPr>
            <a:r>
              <a:rPr lang="en-US" sz="2500" dirty="0" smtClean="0">
                <a:latin typeface="Arial" pitchFamily="34" charset="0"/>
                <a:cs typeface="Arial" pitchFamily="34" charset="0"/>
              </a:rPr>
              <a:t>		1.  </a:t>
            </a:r>
            <a:r>
              <a:rPr lang="en-US" sz="2500" b="1" i="1" u="sng" dirty="0" smtClean="0">
                <a:latin typeface="Arial" pitchFamily="34" charset="0"/>
                <a:cs typeface="Arial" pitchFamily="34" charset="0"/>
              </a:rPr>
              <a:t>Casual end users :</a:t>
            </a:r>
            <a:r>
              <a:rPr lang="en-US" sz="2500" dirty="0" smtClean="0">
                <a:latin typeface="Arial" pitchFamily="34" charset="0"/>
                <a:cs typeface="Arial" pitchFamily="34" charset="0"/>
              </a:rPr>
              <a:t> They occasionally access the database, but they may need different  information each time</a:t>
            </a:r>
          </a:p>
          <a:p>
            <a:pPr>
              <a:lnSpc>
                <a:spcPct val="160000"/>
              </a:lnSpc>
              <a:buNone/>
            </a:pPr>
            <a:r>
              <a:rPr lang="en-US" sz="2500" dirty="0" smtClean="0">
                <a:latin typeface="Arial" pitchFamily="34" charset="0"/>
                <a:cs typeface="Arial" pitchFamily="34" charset="0"/>
              </a:rPr>
              <a:t>	They use a sophisticated database query language to specify their requests and are typically middle- or high-level managers or other occasional browsers.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792162"/>
          </a:xfrm>
        </p:spPr>
        <p:txBody>
          <a:bodyPr>
            <a:normAutofit/>
          </a:bodyPr>
          <a:lstStyle/>
          <a:p>
            <a:r>
              <a:rPr lang="en-US" b="1" i="1" u="sng" dirty="0" smtClean="0">
                <a:solidFill>
                  <a:srgbClr val="03F731"/>
                </a:solidFill>
                <a:latin typeface="Khmer UI" pitchFamily="34" charset="0"/>
                <a:cs typeface="Khmer UI" pitchFamily="34" charset="0"/>
              </a:rPr>
              <a:t>1.2 Example of a Database</a:t>
            </a:r>
          </a:p>
        </p:txBody>
      </p:sp>
      <p:sp>
        <p:nvSpPr>
          <p:cNvPr id="3" name="Content Placeholder 2"/>
          <p:cNvSpPr>
            <a:spLocks noGrp="1"/>
          </p:cNvSpPr>
          <p:nvPr>
            <p:ph idx="1"/>
          </p:nvPr>
        </p:nvSpPr>
        <p:spPr>
          <a:xfrm>
            <a:off x="457200" y="990600"/>
            <a:ext cx="8229600" cy="5867400"/>
          </a:xfrm>
        </p:spPr>
        <p:txBody>
          <a:bodyPr>
            <a:noAutofit/>
          </a:bodyPr>
          <a:lstStyle/>
          <a:p>
            <a:pPr>
              <a:lnSpc>
                <a:spcPct val="150000"/>
              </a:lnSpc>
            </a:pPr>
            <a:r>
              <a:rPr lang="en-US" sz="2800" b="1" dirty="0" smtClean="0">
                <a:solidFill>
                  <a:schemeClr val="bg1"/>
                </a:solidFill>
                <a:latin typeface="Arial Unicode MS" pitchFamily="34" charset="-128"/>
                <a:ea typeface="Arial Unicode MS" pitchFamily="34" charset="-128"/>
                <a:cs typeface="Arial Unicode MS" pitchFamily="34" charset="-128"/>
              </a:rPr>
              <a:t>Mini-world for the example</a:t>
            </a:r>
            <a:r>
              <a:rPr lang="en-US" sz="2800" dirty="0" smtClean="0">
                <a:solidFill>
                  <a:schemeClr val="bg1"/>
                </a:solidFill>
                <a:latin typeface="Arial Unicode MS" pitchFamily="34" charset="-128"/>
                <a:ea typeface="Arial Unicode MS" pitchFamily="34" charset="-128"/>
                <a:cs typeface="Arial Unicode MS" pitchFamily="34" charset="-128"/>
              </a:rPr>
              <a:t>: Part of a UNIVERSITY environment.</a:t>
            </a:r>
          </a:p>
          <a:p>
            <a:pPr>
              <a:lnSpc>
                <a:spcPct val="150000"/>
              </a:lnSpc>
            </a:pPr>
            <a:r>
              <a:rPr lang="en-US" sz="2800" b="1" dirty="0" smtClean="0">
                <a:solidFill>
                  <a:schemeClr val="bg1"/>
                </a:solidFill>
                <a:latin typeface="Arial Unicode MS" pitchFamily="34" charset="-128"/>
                <a:ea typeface="Arial Unicode MS" pitchFamily="34" charset="-128"/>
                <a:cs typeface="Arial Unicode MS" pitchFamily="34" charset="-128"/>
              </a:rPr>
              <a:t>Some mini-world </a:t>
            </a:r>
            <a:r>
              <a:rPr lang="en-US" sz="2800" b="1" i="1" dirty="0" smtClean="0">
                <a:solidFill>
                  <a:schemeClr val="bg1"/>
                </a:solidFill>
                <a:latin typeface="Arial Unicode MS" pitchFamily="34" charset="-128"/>
                <a:ea typeface="Arial Unicode MS" pitchFamily="34" charset="-128"/>
                <a:cs typeface="Arial Unicode MS" pitchFamily="34" charset="-128"/>
              </a:rPr>
              <a:t>entities</a:t>
            </a:r>
            <a:r>
              <a:rPr lang="en-US" sz="2800" dirty="0" smtClean="0">
                <a:solidFill>
                  <a:schemeClr val="bg1"/>
                </a:solidFill>
                <a:latin typeface="Arial Unicode MS" pitchFamily="34" charset="-128"/>
                <a:ea typeface="Arial Unicode MS" pitchFamily="34" charset="-128"/>
                <a:cs typeface="Arial Unicode MS" pitchFamily="34" charset="-128"/>
              </a:rPr>
              <a:t>:</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STUDENTs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COURSEs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SECTIONs (of COURSEs)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(academic) DEPARTMENTs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INSTRUCTORs</a:t>
            </a:r>
          </a:p>
          <a:p>
            <a:pPr lvl="1">
              <a:lnSpc>
                <a:spcPct val="150000"/>
              </a:lnSpc>
              <a:buNone/>
            </a:pPr>
            <a:endParaRPr lang="en-US" dirty="0" smtClean="0">
              <a:solidFill>
                <a:srgbClr val="000000"/>
              </a:solidFill>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839200" cy="6705600"/>
          </a:xfrm>
        </p:spPr>
        <p:txBody>
          <a:bodyPr>
            <a:normAutofit fontScale="92500"/>
          </a:bodyPr>
          <a:lstStyle/>
          <a:p>
            <a:pPr>
              <a:lnSpc>
                <a:spcPct val="150000"/>
              </a:lnSpc>
              <a:buNone/>
            </a:pPr>
            <a:r>
              <a:rPr lang="en-US" sz="2800" dirty="0" smtClean="0"/>
              <a:t>2. </a:t>
            </a:r>
            <a:r>
              <a:rPr lang="en-US" sz="2500" b="1" i="1" u="sng" dirty="0" smtClean="0">
                <a:latin typeface="Arial" pitchFamily="34" charset="0"/>
                <a:cs typeface="Arial" pitchFamily="34" charset="0"/>
              </a:rPr>
              <a:t>Naive or parametric end users</a:t>
            </a:r>
            <a:r>
              <a:rPr lang="en-US" sz="2500" dirty="0" smtClean="0">
                <a:latin typeface="Arial" pitchFamily="34" charset="0"/>
                <a:cs typeface="Arial" pitchFamily="34" charset="0"/>
              </a:rPr>
              <a:t>: make up a sizable portion of database end users.</a:t>
            </a:r>
          </a:p>
          <a:p>
            <a:pPr>
              <a:lnSpc>
                <a:spcPct val="150000"/>
              </a:lnSpc>
            </a:pPr>
            <a:r>
              <a:rPr lang="en-US" sz="2500" dirty="0" smtClean="0">
                <a:latin typeface="Arial" pitchFamily="34" charset="0"/>
                <a:cs typeface="Arial" pitchFamily="34" charset="0"/>
              </a:rPr>
              <a:t>Their main job function revolves around constantly querying and updating the database, using standard types of queries and updates-called canned transactions-that have been carefully programmed and tested</a:t>
            </a:r>
          </a:p>
          <a:p>
            <a:pPr>
              <a:lnSpc>
                <a:spcPct val="150000"/>
              </a:lnSpc>
            </a:pPr>
            <a:r>
              <a:rPr lang="en-US" sz="2500" dirty="0" smtClean="0">
                <a:latin typeface="Arial" pitchFamily="34" charset="0"/>
                <a:cs typeface="Arial" pitchFamily="34" charset="0"/>
              </a:rPr>
              <a:t>The tasks that such users perform are varied</a:t>
            </a:r>
          </a:p>
          <a:p>
            <a:pPr>
              <a:lnSpc>
                <a:spcPct val="150000"/>
              </a:lnSpc>
            </a:pPr>
            <a:r>
              <a:rPr lang="en-US" sz="2500" dirty="0" smtClean="0">
                <a:latin typeface="Arial" pitchFamily="34" charset="0"/>
                <a:cs typeface="Arial" pitchFamily="34" charset="0"/>
              </a:rPr>
              <a:t>Bank tellers check account balances and post withdrawals and deposits</a:t>
            </a:r>
          </a:p>
          <a:p>
            <a:pPr>
              <a:lnSpc>
                <a:spcPct val="150000"/>
              </a:lnSpc>
            </a:pPr>
            <a:r>
              <a:rPr lang="en-US" sz="2500" dirty="0" smtClean="0">
                <a:latin typeface="Arial" pitchFamily="34" charset="0"/>
                <a:cs typeface="Arial" pitchFamily="34" charset="0"/>
              </a:rPr>
              <a:t>Reservation clerks fur airlines, hotels, and car rental companies check availability for a given request and make reservations..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a:lnSpc>
                <a:spcPct val="160000"/>
              </a:lnSpc>
              <a:buNone/>
            </a:pPr>
            <a:r>
              <a:rPr lang="en-US" sz="2800" dirty="0" smtClean="0"/>
              <a:t>	</a:t>
            </a:r>
            <a:r>
              <a:rPr lang="en-US" sz="2500" b="1" i="1" u="sng" dirty="0" smtClean="0">
                <a:latin typeface="Arial" pitchFamily="34" charset="0"/>
                <a:cs typeface="Arial" pitchFamily="34" charset="0"/>
              </a:rPr>
              <a:t>3. Sophisticated end users: </a:t>
            </a:r>
            <a:r>
              <a:rPr lang="en-US" sz="2500" dirty="0" smtClean="0">
                <a:latin typeface="Arial" pitchFamily="34" charset="0"/>
                <a:cs typeface="Arial" pitchFamily="34" charset="0"/>
              </a:rPr>
              <a:t>include engineers, scientists, business analysts, and others who thoroughly familiarize themselves with the facilities of the DBMS so as to implement their applications to meet their complex requirements.</a:t>
            </a:r>
          </a:p>
          <a:p>
            <a:pPr>
              <a:lnSpc>
                <a:spcPct val="160000"/>
              </a:lnSpc>
              <a:buNone/>
            </a:pPr>
            <a:r>
              <a:rPr lang="en-US" sz="2500" dirty="0" smtClean="0">
                <a:latin typeface="Arial" pitchFamily="34" charset="0"/>
                <a:cs typeface="Arial" pitchFamily="34" charset="0"/>
              </a:rPr>
              <a:t>	</a:t>
            </a:r>
            <a:r>
              <a:rPr lang="en-US" sz="2500" b="1" i="1" u="sng" dirty="0" smtClean="0">
                <a:latin typeface="Arial" pitchFamily="34" charset="0"/>
                <a:cs typeface="Arial" pitchFamily="34" charset="0"/>
              </a:rPr>
              <a:t>4. Stand-alone users : </a:t>
            </a:r>
            <a:r>
              <a:rPr lang="en-US" sz="2500" dirty="0" smtClean="0">
                <a:latin typeface="Arial" pitchFamily="34" charset="0"/>
                <a:cs typeface="Arial" pitchFamily="34" charset="0"/>
              </a:rPr>
              <a:t>maintain personal databases by using ready-made program packages that provide easy-to-use menu-based or graphics-based interfaces. An example is the user of a tax package that stores a variety of personal financial data for tax purposes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a:lnSpc>
                <a:spcPct val="200000"/>
              </a:lnSpc>
            </a:pPr>
            <a:r>
              <a:rPr lang="en-US" sz="2500" dirty="0" smtClean="0">
                <a:latin typeface="Arial" pitchFamily="34" charset="0"/>
                <a:cs typeface="Arial" pitchFamily="34" charset="0"/>
              </a:rPr>
              <a:t>Naive end users need to learn very little about the facilities provided by the DBMS</a:t>
            </a:r>
          </a:p>
          <a:p>
            <a:pPr>
              <a:lnSpc>
                <a:spcPct val="200000"/>
              </a:lnSpc>
            </a:pPr>
            <a:r>
              <a:rPr lang="en-US" sz="2500" dirty="0" smtClean="0">
                <a:latin typeface="Arial" pitchFamily="34" charset="0"/>
                <a:cs typeface="Arial" pitchFamily="34" charset="0"/>
              </a:rPr>
              <a:t>Casual users learn only a few facilities that they may use repeatedly</a:t>
            </a:r>
          </a:p>
          <a:p>
            <a:pPr>
              <a:lnSpc>
                <a:spcPct val="200000"/>
              </a:lnSpc>
            </a:pPr>
            <a:r>
              <a:rPr lang="en-US" sz="2500" dirty="0" smtClean="0">
                <a:latin typeface="Arial" pitchFamily="34" charset="0"/>
                <a:cs typeface="Arial" pitchFamily="34" charset="0"/>
              </a:rPr>
              <a:t> Sophisticated users try to learn most of the DBMS facilities in order to achieve their complex requirements</a:t>
            </a:r>
          </a:p>
          <a:p>
            <a:pPr>
              <a:lnSpc>
                <a:spcPct val="200000"/>
              </a:lnSpc>
            </a:pPr>
            <a:r>
              <a:rPr lang="en-US" sz="2500" dirty="0" smtClean="0">
                <a:latin typeface="Arial" pitchFamily="34" charset="0"/>
                <a:cs typeface="Arial" pitchFamily="34" charset="0"/>
              </a:rPr>
              <a:t> Stand-alone users typically become very proficient in using a specific software package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0838"/>
            <a:ext cx="9144000" cy="563562"/>
          </a:xfrm>
        </p:spPr>
        <p:txBody>
          <a:bodyPr>
            <a:normAutofit fontScale="90000"/>
          </a:bodyPr>
          <a:lstStyle/>
          <a:p>
            <a:r>
              <a:rPr lang="en-US" sz="3100" b="1" u="sng" dirty="0" smtClean="0">
                <a:solidFill>
                  <a:srgbClr val="660033"/>
                </a:solidFill>
                <a:latin typeface="Andalus" pitchFamily="18" charset="-78"/>
                <a:cs typeface="Andalus" pitchFamily="18" charset="-78"/>
              </a:rPr>
              <a:t>1.4.4 System Analysts and Application Programmers</a:t>
            </a:r>
            <a:br>
              <a:rPr lang="en-US" sz="3100" b="1" u="sng" dirty="0" smtClean="0">
                <a:solidFill>
                  <a:srgbClr val="660033"/>
                </a:solidFill>
                <a:latin typeface="Andalus" pitchFamily="18" charset="-78"/>
                <a:cs typeface="Andalus" pitchFamily="18" charset="-78"/>
              </a:rPr>
            </a:br>
            <a:r>
              <a:rPr lang="en-US" sz="3100" b="1" u="sng" dirty="0" smtClean="0">
                <a:solidFill>
                  <a:srgbClr val="660033"/>
                </a:solidFill>
                <a:latin typeface="Andalus" pitchFamily="18" charset="-78"/>
                <a:cs typeface="Andalus" pitchFamily="18" charset="-78"/>
              </a:rPr>
              <a:t>(Software Engineers</a:t>
            </a:r>
            <a:r>
              <a:rPr lang="en-US" b="1" dirty="0" smtClean="0"/>
              <a:t>)</a:t>
            </a:r>
            <a:endParaRPr lang="en-US" b="1" u="sng" dirty="0" smtClean="0">
              <a:solidFill>
                <a:srgbClr val="660033"/>
              </a:solidFill>
              <a:latin typeface="Andalus" pitchFamily="18" charset="-78"/>
              <a:cs typeface="Andalus" pitchFamily="18" charset="-78"/>
            </a:endParaRPr>
          </a:p>
        </p:txBody>
      </p:sp>
      <p:sp>
        <p:nvSpPr>
          <p:cNvPr id="3" name="Content Placeholder 2"/>
          <p:cNvSpPr>
            <a:spLocks noGrp="1"/>
          </p:cNvSpPr>
          <p:nvPr>
            <p:ph idx="1"/>
          </p:nvPr>
        </p:nvSpPr>
        <p:spPr>
          <a:xfrm>
            <a:off x="0" y="990600"/>
            <a:ext cx="9144000" cy="5943600"/>
          </a:xfrm>
        </p:spPr>
        <p:txBody>
          <a:bodyPr>
            <a:normAutofit lnSpcReduction="10000"/>
          </a:bodyPr>
          <a:lstStyle/>
          <a:p>
            <a:pPr>
              <a:lnSpc>
                <a:spcPct val="150000"/>
              </a:lnSpc>
            </a:pPr>
            <a:r>
              <a:rPr lang="en-US" sz="2500" b="1" i="1" u="sng" dirty="0" smtClean="0">
                <a:latin typeface="Arial" pitchFamily="34" charset="0"/>
                <a:cs typeface="Arial" pitchFamily="34" charset="0"/>
              </a:rPr>
              <a:t>System analysts </a:t>
            </a:r>
            <a:r>
              <a:rPr lang="en-US" sz="2500" dirty="0" smtClean="0">
                <a:latin typeface="Arial" pitchFamily="34" charset="0"/>
                <a:cs typeface="Arial" pitchFamily="34" charset="0"/>
              </a:rPr>
              <a:t>determine the requirements of end users, especially naive and parametric end users, and develop specifications for canned transactions that meet these requirements</a:t>
            </a:r>
          </a:p>
          <a:p>
            <a:pPr>
              <a:lnSpc>
                <a:spcPct val="150000"/>
              </a:lnSpc>
            </a:pPr>
            <a:r>
              <a:rPr lang="en-US" sz="2500" b="1" i="1" u="sng" dirty="0" smtClean="0">
                <a:latin typeface="Arial" pitchFamily="34" charset="0"/>
                <a:cs typeface="Arial" pitchFamily="34" charset="0"/>
              </a:rPr>
              <a:t>Application programmers</a:t>
            </a:r>
            <a:r>
              <a:rPr lang="en-US" sz="2500" dirty="0" smtClean="0">
                <a:latin typeface="Arial" pitchFamily="34" charset="0"/>
                <a:cs typeface="Arial" pitchFamily="34" charset="0"/>
              </a:rPr>
              <a:t> implement these specifications as programs; then they test, debug, document, and maintain these canned transactions</a:t>
            </a:r>
          </a:p>
          <a:p>
            <a:pPr>
              <a:lnSpc>
                <a:spcPct val="150000"/>
              </a:lnSpc>
            </a:pPr>
            <a:r>
              <a:rPr lang="en-US" sz="2500" dirty="0" smtClean="0">
                <a:latin typeface="Arial" pitchFamily="34" charset="0"/>
                <a:cs typeface="Arial" pitchFamily="34" charset="0"/>
              </a:rPr>
              <a:t>Such analysts and programmers- commonly referred to as </a:t>
            </a:r>
            <a:r>
              <a:rPr lang="en-US" sz="2500" b="1" i="1" u="sng" dirty="0" smtClean="0">
                <a:latin typeface="Arial" pitchFamily="34" charset="0"/>
                <a:cs typeface="Arial" pitchFamily="34" charset="0"/>
              </a:rPr>
              <a:t>software engineers</a:t>
            </a:r>
            <a:r>
              <a:rPr lang="en-US" sz="2500" dirty="0" smtClean="0">
                <a:latin typeface="Arial" pitchFamily="34" charset="0"/>
                <a:cs typeface="Arial" pitchFamily="34" charset="0"/>
              </a:rPr>
              <a:t>-should be familiar with the full range of capabilities provided by the DBMS to accomplish their tasks.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0838"/>
            <a:ext cx="9144000" cy="563562"/>
          </a:xfrm>
        </p:spPr>
        <p:txBody>
          <a:bodyPr>
            <a:noAutofit/>
          </a:bodyPr>
          <a:lstStyle/>
          <a:p>
            <a:r>
              <a:rPr lang="en-US" sz="3200" b="1" u="sng" dirty="0" smtClean="0">
                <a:latin typeface="Andalus" pitchFamily="18" charset="-78"/>
                <a:cs typeface="Andalus" pitchFamily="18" charset="-78"/>
              </a:rPr>
              <a:t>1.5 WORKERS BEHIND THE SCENE</a:t>
            </a:r>
          </a:p>
        </p:txBody>
      </p:sp>
      <p:sp>
        <p:nvSpPr>
          <p:cNvPr id="3" name="Content Placeholder 2"/>
          <p:cNvSpPr>
            <a:spLocks noGrp="1"/>
          </p:cNvSpPr>
          <p:nvPr>
            <p:ph idx="1"/>
          </p:nvPr>
        </p:nvSpPr>
        <p:spPr>
          <a:xfrm>
            <a:off x="0" y="1600200"/>
            <a:ext cx="9144000" cy="4572000"/>
          </a:xfrm>
        </p:spPr>
        <p:txBody>
          <a:bodyPr>
            <a:normAutofit/>
          </a:bodyPr>
          <a:lstStyle/>
          <a:p>
            <a:pPr>
              <a:lnSpc>
                <a:spcPct val="150000"/>
              </a:lnSpc>
            </a:pPr>
            <a:r>
              <a:rPr lang="en-US" sz="2500" dirty="0" smtClean="0">
                <a:latin typeface="Arial" pitchFamily="34" charset="0"/>
                <a:cs typeface="Arial" pitchFamily="34" charset="0"/>
              </a:rPr>
              <a:t>Those who work to maintain the database system environment but who are not actively interested in the database itself</a:t>
            </a:r>
          </a:p>
          <a:p>
            <a:pPr>
              <a:lnSpc>
                <a:spcPct val="150000"/>
              </a:lnSpc>
            </a:pPr>
            <a:r>
              <a:rPr lang="en-US" sz="2500" dirty="0" smtClean="0">
                <a:latin typeface="Arial" pitchFamily="34" charset="0"/>
                <a:cs typeface="Arial" pitchFamily="34" charset="0"/>
              </a:rPr>
              <a:t>They include the following categories</a:t>
            </a:r>
          </a:p>
          <a:p>
            <a:pPr>
              <a:lnSpc>
                <a:spcPct val="150000"/>
              </a:lnSpc>
              <a:buNone/>
            </a:pPr>
            <a:r>
              <a:rPr lang="en-US" sz="2500" dirty="0" smtClean="0">
                <a:latin typeface="Arial" pitchFamily="34" charset="0"/>
                <a:cs typeface="Arial" pitchFamily="34" charset="0"/>
              </a:rPr>
              <a:t>		1. DBMS system designers and implementers</a:t>
            </a:r>
          </a:p>
          <a:p>
            <a:pPr>
              <a:lnSpc>
                <a:spcPct val="150000"/>
              </a:lnSpc>
              <a:buNone/>
            </a:pPr>
            <a:r>
              <a:rPr lang="en-US" sz="2500" dirty="0" smtClean="0">
                <a:latin typeface="Arial" pitchFamily="34" charset="0"/>
                <a:cs typeface="Arial" pitchFamily="34" charset="0"/>
              </a:rPr>
              <a:t>		2. Tool developers</a:t>
            </a:r>
          </a:p>
          <a:p>
            <a:pPr>
              <a:lnSpc>
                <a:spcPct val="150000"/>
              </a:lnSpc>
              <a:buNone/>
            </a:pPr>
            <a:r>
              <a:rPr lang="en-US" sz="2500" dirty="0" smtClean="0">
                <a:latin typeface="Arial" pitchFamily="34" charset="0"/>
                <a:cs typeface="Arial" pitchFamily="34" charset="0"/>
              </a:rPr>
              <a:t>		3. Operators and maintenance personnel</a:t>
            </a:r>
          </a:p>
          <a:p>
            <a:endParaRPr lang="en-US" sz="2500"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563562"/>
          </a:xfrm>
        </p:spPr>
        <p:txBody>
          <a:bodyPr>
            <a:noAutofit/>
          </a:bodyPr>
          <a:lstStyle/>
          <a:p>
            <a:r>
              <a:rPr lang="en-US" sz="3200" b="1" u="sng" dirty="0" smtClean="0">
                <a:solidFill>
                  <a:srgbClr val="002060"/>
                </a:solidFill>
                <a:latin typeface="Andalus" pitchFamily="18" charset="-78"/>
                <a:cs typeface="Andalus" pitchFamily="18" charset="-78"/>
              </a:rPr>
              <a:t>1.5.1. DBMS system designers and implementers</a:t>
            </a:r>
          </a:p>
        </p:txBody>
      </p:sp>
      <p:sp>
        <p:nvSpPr>
          <p:cNvPr id="3" name="Content Placeholder 2"/>
          <p:cNvSpPr>
            <a:spLocks noGrp="1"/>
          </p:cNvSpPr>
          <p:nvPr>
            <p:ph idx="1"/>
          </p:nvPr>
        </p:nvSpPr>
        <p:spPr>
          <a:xfrm>
            <a:off x="0" y="762000"/>
            <a:ext cx="9144000" cy="6172200"/>
          </a:xfrm>
        </p:spPr>
        <p:txBody>
          <a:bodyPr>
            <a:normAutofit fontScale="92500"/>
          </a:bodyPr>
          <a:lstStyle/>
          <a:p>
            <a:pPr>
              <a:lnSpc>
                <a:spcPct val="150000"/>
              </a:lnSpc>
            </a:pPr>
            <a:r>
              <a:rPr lang="en-US" sz="2500" dirty="0" smtClean="0">
                <a:latin typeface="Arial" pitchFamily="34" charset="0"/>
                <a:cs typeface="Arial" pitchFamily="34" charset="0"/>
              </a:rPr>
              <a:t>They are persons who design and implement the DBMS modules and interfaces as a software package</a:t>
            </a:r>
          </a:p>
          <a:p>
            <a:pPr>
              <a:lnSpc>
                <a:spcPct val="150000"/>
              </a:lnSpc>
            </a:pPr>
            <a:r>
              <a:rPr lang="en-US" sz="2500" dirty="0" smtClean="0">
                <a:latin typeface="Arial" pitchFamily="34" charset="0"/>
                <a:cs typeface="Arial" pitchFamily="34" charset="0"/>
              </a:rPr>
              <a:t>A DBMS is a very complex software system that consists of many components, or modules</a:t>
            </a:r>
          </a:p>
          <a:p>
            <a:pPr>
              <a:lnSpc>
                <a:spcPct val="150000"/>
              </a:lnSpc>
            </a:pPr>
            <a:r>
              <a:rPr lang="en-US" sz="2500" dirty="0" smtClean="0">
                <a:latin typeface="Arial" pitchFamily="34" charset="0"/>
                <a:cs typeface="Arial" pitchFamily="34" charset="0"/>
              </a:rPr>
              <a:t> Including modules for implementing the catalog, processing query language, processing the interface, accessing and buffering data, controlling concurrency, and handling data recovery and security</a:t>
            </a:r>
          </a:p>
          <a:p>
            <a:pPr>
              <a:lnSpc>
                <a:spcPct val="150000"/>
              </a:lnSpc>
            </a:pPr>
            <a:r>
              <a:rPr lang="en-US" sz="2500" dirty="0" smtClean="0">
                <a:latin typeface="Arial" pitchFamily="34" charset="0"/>
                <a:cs typeface="Arial" pitchFamily="34" charset="0"/>
              </a:rPr>
              <a:t> The DBMS must interface with other system software, such as the operating system and compilers for various programming languages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0838"/>
            <a:ext cx="9144000" cy="563562"/>
          </a:xfrm>
        </p:spPr>
        <p:txBody>
          <a:bodyPr>
            <a:noAutofit/>
          </a:bodyPr>
          <a:lstStyle/>
          <a:p>
            <a:r>
              <a:rPr lang="en-US" sz="3200" b="1" u="sng" dirty="0" smtClean="0">
                <a:solidFill>
                  <a:srgbClr val="002060"/>
                </a:solidFill>
                <a:latin typeface="Andalus" pitchFamily="18" charset="-78"/>
                <a:cs typeface="Andalus" pitchFamily="18" charset="-78"/>
              </a:rPr>
              <a:t>1.5.2. Tool developers</a:t>
            </a:r>
          </a:p>
        </p:txBody>
      </p:sp>
      <p:sp>
        <p:nvSpPr>
          <p:cNvPr id="3" name="Content Placeholder 2"/>
          <p:cNvSpPr>
            <a:spLocks noGrp="1"/>
          </p:cNvSpPr>
          <p:nvPr>
            <p:ph idx="1"/>
          </p:nvPr>
        </p:nvSpPr>
        <p:spPr>
          <a:xfrm>
            <a:off x="0" y="1143000"/>
            <a:ext cx="9144000" cy="5943600"/>
          </a:xfrm>
        </p:spPr>
        <p:txBody>
          <a:bodyPr>
            <a:normAutofit/>
          </a:bodyPr>
          <a:lstStyle/>
          <a:p>
            <a:pPr>
              <a:lnSpc>
                <a:spcPct val="150000"/>
              </a:lnSpc>
            </a:pPr>
            <a:r>
              <a:rPr lang="en-US" sz="2300" dirty="0" smtClean="0">
                <a:latin typeface="Arial" pitchFamily="34" charset="0"/>
                <a:cs typeface="Arial" pitchFamily="34" charset="0"/>
              </a:rPr>
              <a:t>They include persons who design and implement tools-the software packages that facilitate database system design and use and that help improve performance</a:t>
            </a:r>
          </a:p>
          <a:p>
            <a:pPr>
              <a:lnSpc>
                <a:spcPct val="150000"/>
              </a:lnSpc>
            </a:pPr>
            <a:r>
              <a:rPr lang="en-US" sz="2300" dirty="0" smtClean="0">
                <a:latin typeface="Arial" pitchFamily="34" charset="0"/>
                <a:cs typeface="Arial" pitchFamily="34" charset="0"/>
              </a:rPr>
              <a:t>Tools are optional packages that are often purchased separately</a:t>
            </a:r>
          </a:p>
          <a:p>
            <a:pPr>
              <a:lnSpc>
                <a:spcPct val="150000"/>
              </a:lnSpc>
            </a:pPr>
            <a:r>
              <a:rPr lang="en-US" sz="2300" dirty="0" smtClean="0">
                <a:latin typeface="Arial" pitchFamily="34" charset="0"/>
                <a:cs typeface="Arial" pitchFamily="34" charset="0"/>
              </a:rPr>
              <a:t>They include packages for database design, performance monitoring, natural language or graphical interfaces, prototyping, simulation, and test data generation</a:t>
            </a:r>
          </a:p>
          <a:p>
            <a:pPr>
              <a:lnSpc>
                <a:spcPct val="150000"/>
              </a:lnSpc>
            </a:pPr>
            <a:r>
              <a:rPr lang="en-US" sz="2300" dirty="0" smtClean="0">
                <a:latin typeface="Arial" pitchFamily="34" charset="0"/>
                <a:cs typeface="Arial" pitchFamily="34" charset="0"/>
              </a:rPr>
              <a:t> In many cases, independent software vendors develop and market these tools.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0838"/>
            <a:ext cx="9144000" cy="563562"/>
          </a:xfrm>
        </p:spPr>
        <p:txBody>
          <a:bodyPr>
            <a:noAutofit/>
          </a:bodyPr>
          <a:lstStyle/>
          <a:p>
            <a:r>
              <a:rPr lang="en-US" sz="3200" b="1" u="sng" dirty="0" smtClean="0">
                <a:solidFill>
                  <a:srgbClr val="002060"/>
                </a:solidFill>
                <a:latin typeface="Andalus" pitchFamily="18" charset="-78"/>
                <a:cs typeface="Andalus" pitchFamily="18" charset="-78"/>
              </a:rPr>
              <a:t>1.5.3. Operators and maintenance personnel</a:t>
            </a:r>
          </a:p>
        </p:txBody>
      </p:sp>
      <p:sp>
        <p:nvSpPr>
          <p:cNvPr id="3" name="Content Placeholder 2"/>
          <p:cNvSpPr>
            <a:spLocks noGrp="1"/>
          </p:cNvSpPr>
          <p:nvPr>
            <p:ph idx="1"/>
          </p:nvPr>
        </p:nvSpPr>
        <p:spPr>
          <a:xfrm>
            <a:off x="0" y="990600"/>
            <a:ext cx="9144000" cy="5943600"/>
          </a:xfrm>
        </p:spPr>
        <p:txBody>
          <a:bodyPr>
            <a:normAutofit/>
          </a:bodyPr>
          <a:lstStyle/>
          <a:p>
            <a:pPr>
              <a:lnSpc>
                <a:spcPct val="200000"/>
              </a:lnSpc>
            </a:pPr>
            <a:r>
              <a:rPr lang="en-US" sz="2300" dirty="0" smtClean="0">
                <a:latin typeface="Arial" pitchFamily="34" charset="0"/>
                <a:cs typeface="Arial" pitchFamily="34" charset="0"/>
              </a:rPr>
              <a:t>They are the system administration personnel who are responsible for the actual running and maintenance of the hardware and software environment for the database system</a:t>
            </a:r>
          </a:p>
          <a:p>
            <a:pPr>
              <a:lnSpc>
                <a:spcPct val="200000"/>
              </a:lnSpc>
            </a:pPr>
            <a:r>
              <a:rPr lang="en-US" sz="2300" dirty="0" smtClean="0">
                <a:latin typeface="Arial" pitchFamily="34" charset="0"/>
                <a:cs typeface="Arial" pitchFamily="34" charset="0"/>
              </a:rPr>
              <a:t>Although these categories of workers behind the scene are instrumental in making the database system available to end users, they typically do not use the database for their own purposes.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31838"/>
            <a:ext cx="9144000" cy="563562"/>
          </a:xfrm>
        </p:spPr>
        <p:txBody>
          <a:bodyPr>
            <a:noAutofit/>
          </a:bodyPr>
          <a:lstStyle/>
          <a:p>
            <a:r>
              <a:rPr lang="en-US" sz="2800" b="1" u="sng" dirty="0" smtClean="0">
                <a:solidFill>
                  <a:srgbClr val="002060"/>
                </a:solidFill>
                <a:latin typeface="Andalus" pitchFamily="18" charset="-78"/>
                <a:cs typeface="Andalus" pitchFamily="18" charset="-78"/>
              </a:rPr>
              <a:t>1.6 ADVANTAGES OF USING THE DBMS</a:t>
            </a:r>
            <a:br>
              <a:rPr lang="en-US" sz="2800" b="1" u="sng" dirty="0" smtClean="0">
                <a:solidFill>
                  <a:srgbClr val="002060"/>
                </a:solidFill>
                <a:latin typeface="Andalus" pitchFamily="18" charset="-78"/>
                <a:cs typeface="Andalus" pitchFamily="18" charset="-78"/>
              </a:rPr>
            </a:br>
            <a:r>
              <a:rPr lang="en-US" sz="2800" b="1" u="sng" dirty="0" smtClean="0">
                <a:solidFill>
                  <a:srgbClr val="002060"/>
                </a:solidFill>
                <a:latin typeface="Andalus" pitchFamily="18" charset="-78"/>
                <a:cs typeface="Andalus" pitchFamily="18" charset="-78"/>
              </a:rPr>
              <a:t>APPROACH</a:t>
            </a:r>
          </a:p>
        </p:txBody>
      </p:sp>
      <p:sp>
        <p:nvSpPr>
          <p:cNvPr id="3" name="Content Placeholder 2"/>
          <p:cNvSpPr>
            <a:spLocks noGrp="1"/>
          </p:cNvSpPr>
          <p:nvPr>
            <p:ph idx="1"/>
          </p:nvPr>
        </p:nvSpPr>
        <p:spPr>
          <a:xfrm>
            <a:off x="0" y="2057400"/>
            <a:ext cx="9144000" cy="4800600"/>
          </a:xfrm>
        </p:spPr>
        <p:txBody>
          <a:bodyPr>
            <a:normAutofit/>
          </a:bodyPr>
          <a:lstStyle/>
          <a:p>
            <a:pPr>
              <a:lnSpc>
                <a:spcPct val="200000"/>
              </a:lnSpc>
            </a:pPr>
            <a:r>
              <a:rPr lang="en-US" sz="2300" dirty="0" smtClean="0">
                <a:latin typeface="Arial" pitchFamily="34" charset="0"/>
                <a:cs typeface="Arial" pitchFamily="34" charset="0"/>
              </a:rPr>
              <a:t>These capabilities are in addition to the four main characteristics</a:t>
            </a:r>
          </a:p>
          <a:p>
            <a:pPr>
              <a:lnSpc>
                <a:spcPct val="200000"/>
              </a:lnSpc>
            </a:pPr>
            <a:r>
              <a:rPr lang="en-US" sz="2300" dirty="0" smtClean="0">
                <a:latin typeface="Arial" pitchFamily="34" charset="0"/>
                <a:cs typeface="Arial" pitchFamily="34" charset="0"/>
              </a:rPr>
              <a:t>The DBA must utilize these capabilities to accomplish a variety of objectives related to the design, administration, and use of a large multiuser database.</a:t>
            </a:r>
          </a:p>
          <a:p>
            <a:pPr>
              <a:lnSpc>
                <a:spcPct val="160000"/>
              </a:lnSpc>
              <a:buNone/>
            </a:pPr>
            <a:r>
              <a:rPr lang="en-US" sz="2000" dirty="0" smtClean="0">
                <a:latin typeface="Andalus" pitchFamily="18" charset="-78"/>
                <a:cs typeface="Andalus" pitchFamily="18" charset="-78"/>
              </a:rPr>
              <a:t>	</a:t>
            </a:r>
            <a:r>
              <a:rPr lang="en-US" sz="2300" dirty="0" smtClean="0">
                <a:latin typeface="Arial" pitchFamily="34" charset="0"/>
                <a:cs typeface="Arial" pitchFamily="34" charset="0"/>
              </a:rPr>
              <a:t>1 Controlling Redundancy</a:t>
            </a:r>
          </a:p>
          <a:p>
            <a:pPr>
              <a:lnSpc>
                <a:spcPct val="160000"/>
              </a:lnSpc>
              <a:buNone/>
            </a:pPr>
            <a:r>
              <a:rPr lang="en-US" sz="2300" dirty="0" smtClean="0">
                <a:latin typeface="Arial" pitchFamily="34" charset="0"/>
                <a:cs typeface="Arial" pitchFamily="34" charset="0"/>
              </a:rPr>
              <a:t>	2 Restricting Unauthorized Access</a:t>
            </a:r>
          </a:p>
          <a:p>
            <a:pPr>
              <a:lnSpc>
                <a:spcPct val="160000"/>
              </a:lnSpc>
              <a:buNone/>
            </a:pPr>
            <a:endParaRPr lang="en-US" sz="2300" dirty="0" smtClean="0">
              <a:latin typeface="Arial" pitchFamily="34" charset="0"/>
              <a:cs typeface="Arial" pitchFamily="34" charset="0"/>
            </a:endParaRPr>
          </a:p>
          <a:p>
            <a:pPr>
              <a:lnSpc>
                <a:spcPct val="200000"/>
              </a:lnSpc>
              <a:buNone/>
            </a:pPr>
            <a:endParaRPr lang="en-US" sz="23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0838"/>
            <a:ext cx="9144000" cy="563562"/>
          </a:xfrm>
        </p:spPr>
        <p:txBody>
          <a:bodyPr>
            <a:noAutofit/>
          </a:bodyPr>
          <a:lstStyle/>
          <a:p>
            <a:r>
              <a:rPr lang="en-US" sz="2800" b="1" u="sng" dirty="0" smtClean="0">
                <a:solidFill>
                  <a:srgbClr val="002060"/>
                </a:solidFill>
                <a:latin typeface="Andalus" pitchFamily="18" charset="-78"/>
                <a:cs typeface="Andalus" pitchFamily="18" charset="-78"/>
              </a:rPr>
              <a:t>1.6.3.Providing Persistent Storage for Program Objects</a:t>
            </a:r>
            <a:br>
              <a:rPr lang="en-US" sz="2800" b="1" u="sng" dirty="0" smtClean="0">
                <a:solidFill>
                  <a:srgbClr val="002060"/>
                </a:solidFill>
                <a:latin typeface="Andalus" pitchFamily="18" charset="-78"/>
                <a:cs typeface="Andalus" pitchFamily="18" charset="-78"/>
              </a:rPr>
            </a:br>
            <a:endParaRPr lang="en-US" sz="2800" b="1" u="sng" dirty="0" smtClean="0">
              <a:solidFill>
                <a:srgbClr val="002060"/>
              </a:solidFill>
              <a:latin typeface="Andalus" pitchFamily="18" charset="-78"/>
              <a:cs typeface="Andalus" pitchFamily="18" charset="-78"/>
            </a:endParaRPr>
          </a:p>
        </p:txBody>
      </p:sp>
      <p:sp>
        <p:nvSpPr>
          <p:cNvPr id="3" name="Content Placeholder 2"/>
          <p:cNvSpPr>
            <a:spLocks noGrp="1"/>
          </p:cNvSpPr>
          <p:nvPr>
            <p:ph idx="1"/>
          </p:nvPr>
        </p:nvSpPr>
        <p:spPr>
          <a:xfrm>
            <a:off x="0" y="838200"/>
            <a:ext cx="9144000" cy="5943600"/>
          </a:xfrm>
        </p:spPr>
        <p:txBody>
          <a:bodyPr>
            <a:noAutofit/>
          </a:bodyPr>
          <a:lstStyle/>
          <a:p>
            <a:pPr>
              <a:lnSpc>
                <a:spcPct val="150000"/>
              </a:lnSpc>
            </a:pPr>
            <a:r>
              <a:rPr lang="en-US" sz="2300" dirty="0" smtClean="0">
                <a:latin typeface="Arial" pitchFamily="34" charset="0"/>
                <a:cs typeface="Arial" pitchFamily="34" charset="0"/>
              </a:rPr>
              <a:t>A complex object in </a:t>
            </a:r>
            <a:r>
              <a:rPr lang="en-US" sz="2300" dirty="0" err="1" smtClean="0">
                <a:latin typeface="Arial" pitchFamily="34" charset="0"/>
                <a:cs typeface="Arial" pitchFamily="34" charset="0"/>
              </a:rPr>
              <a:t>c++</a:t>
            </a:r>
            <a:r>
              <a:rPr lang="en-US" sz="2300" dirty="0" smtClean="0">
                <a:latin typeface="Arial" pitchFamily="34" charset="0"/>
                <a:cs typeface="Arial" pitchFamily="34" charset="0"/>
              </a:rPr>
              <a:t> can be stored permanently in an object-oriented DBMS. Such an object is said to be persistent, since it survives the termination of program execution and can later be directly retrieved by another c+ + program</a:t>
            </a:r>
          </a:p>
          <a:p>
            <a:pPr>
              <a:lnSpc>
                <a:spcPct val="150000"/>
              </a:lnSpc>
            </a:pPr>
            <a:r>
              <a:rPr lang="en-US" sz="2300" dirty="0" smtClean="0">
                <a:latin typeface="Arial" pitchFamily="34" charset="0"/>
                <a:cs typeface="Arial" pitchFamily="34" charset="0"/>
              </a:rPr>
              <a:t>Traditional database systems often suffered from the so called impedance mismatch problem, since the data structures provided by the DBMS were incompatible with the programming language's data structures</a:t>
            </a:r>
          </a:p>
          <a:p>
            <a:pPr>
              <a:lnSpc>
                <a:spcPct val="150000"/>
              </a:lnSpc>
            </a:pPr>
            <a:r>
              <a:rPr lang="en-US" sz="2300" dirty="0" smtClean="0">
                <a:latin typeface="Arial" pitchFamily="34" charset="0"/>
                <a:cs typeface="Arial" pitchFamily="34" charset="0"/>
              </a:rPr>
              <a:t>Object-oriented database systems typically offer data structure compatibility with one or more object oriented programming languages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229600" cy="5943600"/>
          </a:xfrm>
        </p:spPr>
        <p:txBody>
          <a:bodyPr>
            <a:normAutofit/>
          </a:bodyPr>
          <a:lstStyle/>
          <a:p>
            <a:pPr>
              <a:lnSpc>
                <a:spcPct val="150000"/>
              </a:lnSpc>
            </a:pPr>
            <a:r>
              <a:rPr lang="en-US" sz="2800" b="1" dirty="0" smtClean="0">
                <a:solidFill>
                  <a:schemeClr val="bg1"/>
                </a:solidFill>
                <a:latin typeface="Arial Unicode MS" pitchFamily="34" charset="-128"/>
                <a:ea typeface="Arial Unicode MS" pitchFamily="34" charset="-128"/>
                <a:cs typeface="Arial Unicode MS" pitchFamily="34" charset="-128"/>
              </a:rPr>
              <a:t>Some mini-world </a:t>
            </a:r>
            <a:r>
              <a:rPr lang="en-US" sz="2800" b="1" i="1" dirty="0" smtClean="0">
                <a:solidFill>
                  <a:schemeClr val="bg1"/>
                </a:solidFill>
                <a:latin typeface="Arial Unicode MS" pitchFamily="34" charset="-128"/>
                <a:ea typeface="Arial Unicode MS" pitchFamily="34" charset="-128"/>
                <a:cs typeface="Arial Unicode MS" pitchFamily="34" charset="-128"/>
              </a:rPr>
              <a:t>relationships</a:t>
            </a:r>
            <a:r>
              <a:rPr lang="en-US" sz="2800" dirty="0" smtClean="0">
                <a:solidFill>
                  <a:schemeClr val="bg1"/>
                </a:solidFill>
                <a:latin typeface="Arial Unicode MS" pitchFamily="34" charset="-128"/>
                <a:ea typeface="Arial Unicode MS" pitchFamily="34" charset="-128"/>
                <a:cs typeface="Arial Unicode MS" pitchFamily="34" charset="-128"/>
              </a:rPr>
              <a:t>:</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SECTIONs </a:t>
            </a:r>
            <a:r>
              <a:rPr lang="en-US" i="1" dirty="0" smtClean="0">
                <a:solidFill>
                  <a:schemeClr val="bg1"/>
                </a:solidFill>
                <a:latin typeface="Arial Unicode MS" pitchFamily="34" charset="-128"/>
                <a:ea typeface="Arial Unicode MS" pitchFamily="34" charset="-128"/>
                <a:cs typeface="Arial Unicode MS" pitchFamily="34" charset="-128"/>
              </a:rPr>
              <a:t>are of</a:t>
            </a:r>
            <a:r>
              <a:rPr lang="en-US" dirty="0" smtClean="0">
                <a:solidFill>
                  <a:schemeClr val="bg1"/>
                </a:solidFill>
                <a:latin typeface="Arial Unicode MS" pitchFamily="34" charset="-128"/>
                <a:ea typeface="Arial Unicode MS" pitchFamily="34" charset="-128"/>
                <a:cs typeface="Arial Unicode MS" pitchFamily="34" charset="-128"/>
              </a:rPr>
              <a:t>  specific COURSEs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STUDENTs </a:t>
            </a:r>
            <a:r>
              <a:rPr lang="en-US" i="1" dirty="0" smtClean="0">
                <a:solidFill>
                  <a:schemeClr val="bg1"/>
                </a:solidFill>
                <a:latin typeface="Arial Unicode MS" pitchFamily="34" charset="-128"/>
                <a:ea typeface="Arial Unicode MS" pitchFamily="34" charset="-128"/>
                <a:cs typeface="Arial Unicode MS" pitchFamily="34" charset="-128"/>
              </a:rPr>
              <a:t>take</a:t>
            </a:r>
            <a:r>
              <a:rPr lang="en-US" dirty="0" smtClean="0">
                <a:solidFill>
                  <a:schemeClr val="bg1"/>
                </a:solidFill>
                <a:latin typeface="Arial Unicode MS" pitchFamily="34" charset="-128"/>
                <a:ea typeface="Arial Unicode MS" pitchFamily="34" charset="-128"/>
                <a:cs typeface="Arial Unicode MS" pitchFamily="34" charset="-128"/>
              </a:rPr>
              <a:t>  SECTIONs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COURSEs </a:t>
            </a:r>
            <a:r>
              <a:rPr lang="en-US" i="1" dirty="0" smtClean="0">
                <a:solidFill>
                  <a:schemeClr val="bg1"/>
                </a:solidFill>
                <a:latin typeface="Arial Unicode MS" pitchFamily="34" charset="-128"/>
                <a:ea typeface="Arial Unicode MS" pitchFamily="34" charset="-128"/>
                <a:cs typeface="Arial Unicode MS" pitchFamily="34" charset="-128"/>
              </a:rPr>
              <a:t>have</a:t>
            </a:r>
            <a:r>
              <a:rPr lang="en-US" dirty="0" smtClean="0">
                <a:solidFill>
                  <a:schemeClr val="bg1"/>
                </a:solidFill>
                <a:latin typeface="Arial Unicode MS" pitchFamily="34" charset="-128"/>
                <a:ea typeface="Arial Unicode MS" pitchFamily="34" charset="-128"/>
                <a:cs typeface="Arial Unicode MS" pitchFamily="34" charset="-128"/>
              </a:rPr>
              <a:t>  prerequisite COURSEs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INSTRUCTORs </a:t>
            </a:r>
            <a:r>
              <a:rPr lang="en-US" i="1" dirty="0" smtClean="0">
                <a:solidFill>
                  <a:schemeClr val="bg1"/>
                </a:solidFill>
                <a:latin typeface="Arial Unicode MS" pitchFamily="34" charset="-128"/>
                <a:ea typeface="Arial Unicode MS" pitchFamily="34" charset="-128"/>
                <a:cs typeface="Arial Unicode MS" pitchFamily="34" charset="-128"/>
              </a:rPr>
              <a:t>teach</a:t>
            </a:r>
            <a:r>
              <a:rPr lang="en-US" dirty="0" smtClean="0">
                <a:solidFill>
                  <a:schemeClr val="bg1"/>
                </a:solidFill>
                <a:latin typeface="Arial Unicode MS" pitchFamily="34" charset="-128"/>
                <a:ea typeface="Arial Unicode MS" pitchFamily="34" charset="-128"/>
                <a:cs typeface="Arial Unicode MS" pitchFamily="34" charset="-128"/>
              </a:rPr>
              <a:t>  SECTIONs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COURSEs </a:t>
            </a:r>
            <a:r>
              <a:rPr lang="en-US" i="1" dirty="0" smtClean="0">
                <a:solidFill>
                  <a:schemeClr val="bg1"/>
                </a:solidFill>
                <a:latin typeface="Arial Unicode MS" pitchFamily="34" charset="-128"/>
                <a:ea typeface="Arial Unicode MS" pitchFamily="34" charset="-128"/>
                <a:cs typeface="Arial Unicode MS" pitchFamily="34" charset="-128"/>
              </a:rPr>
              <a:t>are offered by</a:t>
            </a:r>
            <a:r>
              <a:rPr lang="en-US" dirty="0" smtClean="0">
                <a:solidFill>
                  <a:schemeClr val="bg1"/>
                </a:solidFill>
                <a:latin typeface="Arial Unicode MS" pitchFamily="34" charset="-128"/>
                <a:ea typeface="Arial Unicode MS" pitchFamily="34" charset="-128"/>
                <a:cs typeface="Arial Unicode MS" pitchFamily="34" charset="-128"/>
              </a:rPr>
              <a:t>  DEPARTMENTs</a:t>
            </a:r>
          </a:p>
          <a:p>
            <a:pPr lvl="1">
              <a:lnSpc>
                <a:spcPct val="150000"/>
              </a:lnSpc>
            </a:pPr>
            <a:r>
              <a:rPr lang="en-US" dirty="0" smtClean="0">
                <a:solidFill>
                  <a:schemeClr val="bg1"/>
                </a:solidFill>
                <a:latin typeface="Arial Unicode MS" pitchFamily="34" charset="-128"/>
                <a:ea typeface="Arial Unicode MS" pitchFamily="34" charset="-128"/>
                <a:cs typeface="Arial Unicode MS" pitchFamily="34" charset="-128"/>
              </a:rPr>
              <a:t>STUDENTs </a:t>
            </a:r>
            <a:r>
              <a:rPr lang="en-US" i="1" dirty="0" smtClean="0">
                <a:solidFill>
                  <a:schemeClr val="bg1"/>
                </a:solidFill>
                <a:latin typeface="Arial Unicode MS" pitchFamily="34" charset="-128"/>
                <a:ea typeface="Arial Unicode MS" pitchFamily="34" charset="-128"/>
                <a:cs typeface="Arial Unicode MS" pitchFamily="34" charset="-128"/>
              </a:rPr>
              <a:t>major in</a:t>
            </a:r>
            <a:r>
              <a:rPr lang="en-US" dirty="0" smtClean="0">
                <a:solidFill>
                  <a:schemeClr val="bg1"/>
                </a:solidFill>
                <a:latin typeface="Arial Unicode MS" pitchFamily="34" charset="-128"/>
                <a:ea typeface="Arial Unicode MS" pitchFamily="34" charset="-128"/>
                <a:cs typeface="Arial Unicode MS" pitchFamily="34" charset="-128"/>
              </a:rPr>
              <a:t>  DEPARTMENTs</a:t>
            </a:r>
          </a:p>
          <a:p>
            <a:pPr>
              <a:lnSpc>
                <a:spcPct val="150000"/>
              </a:lnSpc>
            </a:pPr>
            <a:endParaRPr lang="en-US" dirty="0">
              <a:solidFill>
                <a:schemeClr val="bg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563562"/>
          </a:xfrm>
        </p:spPr>
        <p:txBody>
          <a:bodyPr>
            <a:noAutofit/>
          </a:bodyPr>
          <a:lstStyle/>
          <a:p>
            <a:r>
              <a:rPr lang="en-US" sz="2800" b="1" u="sng" dirty="0" smtClean="0">
                <a:solidFill>
                  <a:srgbClr val="002060"/>
                </a:solidFill>
                <a:latin typeface="Andalus" pitchFamily="18" charset="-78"/>
                <a:cs typeface="Andalus" pitchFamily="18" charset="-78"/>
              </a:rPr>
              <a:t>1.6.4 Providing Storage Structures for Efficient Query</a:t>
            </a:r>
            <a:br>
              <a:rPr lang="en-US" sz="2800" b="1" u="sng" dirty="0" smtClean="0">
                <a:solidFill>
                  <a:srgbClr val="002060"/>
                </a:solidFill>
                <a:latin typeface="Andalus" pitchFamily="18" charset="-78"/>
                <a:cs typeface="Andalus" pitchFamily="18" charset="-78"/>
              </a:rPr>
            </a:br>
            <a:r>
              <a:rPr lang="en-US" sz="2800" b="1" u="sng" dirty="0" smtClean="0">
                <a:solidFill>
                  <a:srgbClr val="002060"/>
                </a:solidFill>
                <a:latin typeface="Andalus" pitchFamily="18" charset="-78"/>
                <a:cs typeface="Andalus" pitchFamily="18" charset="-78"/>
              </a:rPr>
              <a:t>Processing</a:t>
            </a:r>
          </a:p>
        </p:txBody>
      </p:sp>
      <p:sp>
        <p:nvSpPr>
          <p:cNvPr id="3" name="Content Placeholder 2"/>
          <p:cNvSpPr>
            <a:spLocks noGrp="1"/>
          </p:cNvSpPr>
          <p:nvPr>
            <p:ph idx="1"/>
          </p:nvPr>
        </p:nvSpPr>
        <p:spPr>
          <a:xfrm>
            <a:off x="0" y="990600"/>
            <a:ext cx="9144000" cy="5943600"/>
          </a:xfrm>
        </p:spPr>
        <p:txBody>
          <a:bodyPr>
            <a:noAutofit/>
          </a:bodyPr>
          <a:lstStyle/>
          <a:p>
            <a:r>
              <a:rPr lang="en-US" sz="2400" dirty="0" smtClean="0"/>
              <a:t>Database systems must provide capabilities for </a:t>
            </a:r>
            <a:r>
              <a:rPr lang="en-US" sz="2400" i="1" dirty="0" smtClean="0"/>
              <a:t>efficiently executing queries and updates</a:t>
            </a:r>
          </a:p>
          <a:p>
            <a:r>
              <a:rPr lang="en-US" sz="2400" dirty="0" smtClean="0"/>
              <a:t>Because the database is typically stored on disk, the DBMS must provide specialized data structures to speed up disk search for the desired records.</a:t>
            </a:r>
          </a:p>
          <a:p>
            <a:r>
              <a:rPr lang="en-US" sz="2400" dirty="0" smtClean="0"/>
              <a:t>Auxiliary files called </a:t>
            </a:r>
            <a:r>
              <a:rPr lang="en-US" sz="2400" b="1" dirty="0" smtClean="0"/>
              <a:t>indexes are </a:t>
            </a:r>
            <a:r>
              <a:rPr lang="en-US" sz="2400" dirty="0" smtClean="0"/>
              <a:t>used for this purpose. Indexes are typically based on tree data structures or hash data structures, suitably modified for disk search</a:t>
            </a:r>
          </a:p>
          <a:p>
            <a:r>
              <a:rPr lang="en-US" sz="2400" dirty="0" smtClean="0"/>
              <a:t> </a:t>
            </a:r>
            <a:r>
              <a:rPr lang="en-US" sz="2400" b="1" dirty="0" smtClean="0"/>
              <a:t>In order to process the database records needed by  </a:t>
            </a:r>
            <a:r>
              <a:rPr lang="en-US" sz="2400" dirty="0" smtClean="0"/>
              <a:t>particular query, those records must be copied from disk to memory. Hence, the DBMS often has a </a:t>
            </a:r>
            <a:r>
              <a:rPr lang="en-US" sz="2400" b="1" dirty="0" smtClean="0"/>
              <a:t>buffering module </a:t>
            </a:r>
            <a:r>
              <a:rPr lang="en-US" sz="2400" dirty="0" smtClean="0"/>
              <a:t>that maintains parts of the database in main memory buffers</a:t>
            </a:r>
          </a:p>
          <a:p>
            <a:r>
              <a:rPr lang="en-US" sz="2400" dirty="0" smtClean="0"/>
              <a:t>In</a:t>
            </a:r>
            <a:r>
              <a:rPr lang="en-US" sz="2400" b="1" dirty="0" smtClean="0"/>
              <a:t> </a:t>
            </a:r>
            <a:r>
              <a:rPr lang="en-US" sz="2400" dirty="0" smtClean="0"/>
              <a:t>other cases, the DBMS may use the operating system to do the buffering of disk data.</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4648200"/>
          </a:xfrm>
        </p:spPr>
        <p:txBody>
          <a:bodyPr>
            <a:noAutofit/>
          </a:bodyPr>
          <a:lstStyle/>
          <a:p>
            <a:pPr>
              <a:lnSpc>
                <a:spcPct val="200000"/>
              </a:lnSpc>
            </a:pPr>
            <a:r>
              <a:rPr lang="en-US" sz="2300" dirty="0" smtClean="0">
                <a:latin typeface="Arial" pitchFamily="34" charset="0"/>
                <a:cs typeface="Arial" pitchFamily="34" charset="0"/>
              </a:rPr>
              <a:t>The query processing and optimization module of the DBMS is responsible for choosing an efficient query execution plan for each query based on the existing storage structures</a:t>
            </a:r>
          </a:p>
          <a:p>
            <a:pPr>
              <a:lnSpc>
                <a:spcPct val="200000"/>
              </a:lnSpc>
            </a:pPr>
            <a:r>
              <a:rPr lang="en-US" sz="2300" dirty="0" smtClean="0">
                <a:latin typeface="Arial" pitchFamily="34" charset="0"/>
                <a:cs typeface="Arial" pitchFamily="34" charset="0"/>
              </a:rPr>
              <a:t>The choice of which indexes to create and maintain is part of physical database design and tuning, which is one of the responsibilities of the DBA staff.</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87362"/>
          </a:xfrm>
        </p:spPr>
        <p:txBody>
          <a:bodyPr>
            <a:normAutofit fontScale="90000"/>
          </a:bodyPr>
          <a:lstStyle/>
          <a:p>
            <a:r>
              <a:rPr lang="en-US" sz="2800" b="1" u="sng" dirty="0" smtClean="0">
                <a:solidFill>
                  <a:srgbClr val="002060"/>
                </a:solidFill>
                <a:latin typeface="Andalus" pitchFamily="18" charset="-78"/>
                <a:cs typeface="Andalus" pitchFamily="18" charset="-78"/>
              </a:rPr>
              <a:t>1.6.5 Providing Backup and Recovery</a:t>
            </a:r>
          </a:p>
        </p:txBody>
      </p:sp>
      <p:sp>
        <p:nvSpPr>
          <p:cNvPr id="5" name="Content Placeholder 4"/>
          <p:cNvSpPr>
            <a:spLocks noGrp="1"/>
          </p:cNvSpPr>
          <p:nvPr>
            <p:ph idx="1"/>
          </p:nvPr>
        </p:nvSpPr>
        <p:spPr>
          <a:xfrm>
            <a:off x="0" y="838200"/>
            <a:ext cx="9144000" cy="6019800"/>
          </a:xfrm>
        </p:spPr>
        <p:txBody>
          <a:bodyPr>
            <a:normAutofit fontScale="92500" lnSpcReduction="10000"/>
          </a:bodyPr>
          <a:lstStyle/>
          <a:p>
            <a:pPr>
              <a:lnSpc>
                <a:spcPct val="150000"/>
              </a:lnSpc>
            </a:pPr>
            <a:r>
              <a:rPr lang="en-US" sz="2500" dirty="0" smtClean="0">
                <a:latin typeface="Arial" pitchFamily="34" charset="0"/>
                <a:cs typeface="Arial" pitchFamily="34" charset="0"/>
              </a:rPr>
              <a:t>A DBMS must provide facilities for recovering from hardware or software failures</a:t>
            </a:r>
          </a:p>
          <a:p>
            <a:pPr>
              <a:lnSpc>
                <a:spcPct val="150000"/>
              </a:lnSpc>
            </a:pPr>
            <a:r>
              <a:rPr lang="en-US" sz="2500" dirty="0" smtClean="0">
                <a:latin typeface="Arial" pitchFamily="34" charset="0"/>
                <a:cs typeface="Arial" pitchFamily="34" charset="0"/>
              </a:rPr>
              <a:t>The backup and recovery subsystem of the DBMS is responsible for recovery</a:t>
            </a:r>
          </a:p>
          <a:p>
            <a:pPr>
              <a:lnSpc>
                <a:spcPct val="150000"/>
              </a:lnSpc>
            </a:pPr>
            <a:r>
              <a:rPr lang="en-US" sz="2500" dirty="0" smtClean="0">
                <a:latin typeface="Arial" pitchFamily="34" charset="0"/>
                <a:cs typeface="Arial" pitchFamily="34" charset="0"/>
              </a:rPr>
              <a:t>For example, if the computer system fails in the middle of a complex update transaction, the recovery subsystem is responsible for making sure that the database is restored to the state it was in before the transaction started executing.</a:t>
            </a:r>
          </a:p>
          <a:p>
            <a:pPr>
              <a:lnSpc>
                <a:spcPct val="150000"/>
              </a:lnSpc>
            </a:pPr>
            <a:r>
              <a:rPr lang="en-US" sz="2500" dirty="0" smtClean="0">
                <a:latin typeface="Arial" pitchFamily="34" charset="0"/>
                <a:cs typeface="Arial" pitchFamily="34" charset="0"/>
              </a:rPr>
              <a:t>Alternatively, the recovery subsystem could ensure that the transaction is resumed from the point at which it was interrupted so that its full effect is recorded in the database.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r="-100000" b="-10000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92162"/>
          </a:xfrm>
        </p:spPr>
        <p:txBody>
          <a:bodyPr>
            <a:normAutofit/>
          </a:bodyPr>
          <a:lstStyle/>
          <a:p>
            <a:r>
              <a:rPr lang="en-US" sz="2500" b="1" u="sng" dirty="0" smtClean="0">
                <a:solidFill>
                  <a:srgbClr val="002060"/>
                </a:solidFill>
                <a:latin typeface="Andalus" pitchFamily="18" charset="-78"/>
                <a:cs typeface="Andalus" pitchFamily="18" charset="-78"/>
              </a:rPr>
              <a:t>1.6.6 Providing Multiple User Interfaces</a:t>
            </a:r>
          </a:p>
        </p:txBody>
      </p:sp>
      <p:sp>
        <p:nvSpPr>
          <p:cNvPr id="5" name="Content Placeholder 4"/>
          <p:cNvSpPr>
            <a:spLocks noGrp="1"/>
          </p:cNvSpPr>
          <p:nvPr>
            <p:ph idx="1"/>
          </p:nvPr>
        </p:nvSpPr>
        <p:spPr>
          <a:xfrm>
            <a:off x="0" y="838200"/>
            <a:ext cx="9144000" cy="5867400"/>
          </a:xfrm>
        </p:spPr>
        <p:txBody>
          <a:bodyPr>
            <a:normAutofit fontScale="77500" lnSpcReduction="20000"/>
          </a:bodyPr>
          <a:lstStyle/>
          <a:p>
            <a:pPr>
              <a:lnSpc>
                <a:spcPct val="160000"/>
              </a:lnSpc>
            </a:pPr>
            <a:r>
              <a:rPr lang="en-US" sz="2700" dirty="0" smtClean="0">
                <a:latin typeface="Arial" pitchFamily="34" charset="0"/>
                <a:cs typeface="Arial" pitchFamily="34" charset="0"/>
              </a:rPr>
              <a:t>Because many types of users with varying levels of technical knowledge use a database, a DBMS should provide a variety of user interfaces</a:t>
            </a:r>
          </a:p>
          <a:p>
            <a:pPr>
              <a:lnSpc>
                <a:spcPct val="160000"/>
              </a:lnSpc>
            </a:pPr>
            <a:r>
              <a:rPr lang="en-US" sz="2700" dirty="0" smtClean="0">
                <a:latin typeface="Arial" pitchFamily="34" charset="0"/>
                <a:cs typeface="Arial" pitchFamily="34" charset="0"/>
              </a:rPr>
              <a:t> These include query languages for casual users, programming language interfaces for application programmers, forms and command codes for parametric users, and menu-driven interfaces and natural language interfaces for stand-alone users</a:t>
            </a:r>
          </a:p>
          <a:p>
            <a:pPr>
              <a:lnSpc>
                <a:spcPct val="160000"/>
              </a:lnSpc>
            </a:pPr>
            <a:r>
              <a:rPr lang="en-US" sz="2700" dirty="0" smtClean="0">
                <a:latin typeface="Arial" pitchFamily="34" charset="0"/>
                <a:cs typeface="Arial" pitchFamily="34" charset="0"/>
              </a:rPr>
              <a:t> Both forms-style interfaces and menu-driven interfaces are commonly known as graphical user interfaces (GU Is)</a:t>
            </a:r>
          </a:p>
          <a:p>
            <a:pPr>
              <a:lnSpc>
                <a:spcPct val="160000"/>
              </a:lnSpc>
            </a:pPr>
            <a:r>
              <a:rPr lang="en-US" sz="2700" dirty="0" smtClean="0">
                <a:latin typeface="Arial" pitchFamily="34" charset="0"/>
                <a:cs typeface="Arial" pitchFamily="34" charset="0"/>
              </a:rPr>
              <a:t> Many specialized languages and environments exist for specifying </a:t>
            </a:r>
            <a:r>
              <a:rPr lang="en-US" sz="2700" dirty="0" err="1" smtClean="0">
                <a:latin typeface="Arial" pitchFamily="34" charset="0"/>
                <a:cs typeface="Arial" pitchFamily="34" charset="0"/>
              </a:rPr>
              <a:t>Guls</a:t>
            </a:r>
            <a:endParaRPr lang="en-US" sz="2700" dirty="0" smtClean="0">
              <a:latin typeface="Arial" pitchFamily="34" charset="0"/>
              <a:cs typeface="Arial" pitchFamily="34" charset="0"/>
            </a:endParaRPr>
          </a:p>
          <a:p>
            <a:pPr>
              <a:lnSpc>
                <a:spcPct val="160000"/>
              </a:lnSpc>
            </a:pPr>
            <a:r>
              <a:rPr lang="en-US" sz="2700" dirty="0" smtClean="0">
                <a:latin typeface="Arial" pitchFamily="34" charset="0"/>
                <a:cs typeface="Arial" pitchFamily="34" charset="0"/>
              </a:rPr>
              <a:t> Capabilities for providing Web </a:t>
            </a:r>
            <a:r>
              <a:rPr lang="en-US" sz="2700" dirty="0" err="1" smtClean="0">
                <a:latin typeface="Arial" pitchFamily="34" charset="0"/>
                <a:cs typeface="Arial" pitchFamily="34" charset="0"/>
              </a:rPr>
              <a:t>GUl</a:t>
            </a:r>
            <a:r>
              <a:rPr lang="en-US" sz="2700" dirty="0" smtClean="0">
                <a:latin typeface="Arial" pitchFamily="34" charset="0"/>
                <a:cs typeface="Arial" pitchFamily="34" charset="0"/>
              </a:rPr>
              <a:t> interfaces to a database- or Web-enabling a database-are also quite common</a:t>
            </a:r>
            <a:r>
              <a:rPr lang="en-US" dirty="0" smtClean="0"/>
              <a: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500" b="1" u="sng" dirty="0" smtClean="0">
                <a:solidFill>
                  <a:srgbClr val="002060"/>
                </a:solidFill>
                <a:latin typeface="Andalus" pitchFamily="18" charset="-78"/>
                <a:cs typeface="Andalus" pitchFamily="18" charset="-78"/>
              </a:rPr>
              <a:t>1.6.7 Representing Complex Relationships among Data</a:t>
            </a:r>
          </a:p>
        </p:txBody>
      </p:sp>
      <p:sp>
        <p:nvSpPr>
          <p:cNvPr id="3" name="Content Placeholder 2"/>
          <p:cNvSpPr>
            <a:spLocks noGrp="1"/>
          </p:cNvSpPr>
          <p:nvPr>
            <p:ph idx="1"/>
          </p:nvPr>
        </p:nvSpPr>
        <p:spPr/>
        <p:txBody>
          <a:bodyPr>
            <a:normAutofit/>
          </a:bodyPr>
          <a:lstStyle/>
          <a:p>
            <a:pPr>
              <a:lnSpc>
                <a:spcPct val="200000"/>
              </a:lnSpc>
            </a:pPr>
            <a:r>
              <a:rPr lang="en-US" sz="2300" dirty="0" smtClean="0">
                <a:latin typeface="Arial" pitchFamily="34" charset="0"/>
                <a:cs typeface="Arial" pitchFamily="34" charset="0"/>
              </a:rPr>
              <a:t>A database may include numerous varieties of data that are interrelated in many ways</a:t>
            </a:r>
          </a:p>
          <a:p>
            <a:pPr>
              <a:lnSpc>
                <a:spcPct val="200000"/>
              </a:lnSpc>
            </a:pPr>
            <a:r>
              <a:rPr lang="en-US" sz="2300" dirty="0" smtClean="0">
                <a:latin typeface="Arial" pitchFamily="34" charset="0"/>
                <a:cs typeface="Arial" pitchFamily="34" charset="0"/>
              </a:rPr>
              <a:t>A DBMS must have the capability to represent a variety of complex relationships among the data as well as to retrieve and update related data easily and efficiently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2500" b="1" u="sng" dirty="0" smtClean="0">
                <a:solidFill>
                  <a:srgbClr val="002060"/>
                </a:solidFill>
                <a:latin typeface="Andalus" pitchFamily="18" charset="-78"/>
                <a:cs typeface="Andalus" pitchFamily="18" charset="-78"/>
              </a:rPr>
              <a:t>1.6.8 Enforcing Integrity Constraints</a:t>
            </a:r>
          </a:p>
        </p:txBody>
      </p:sp>
      <p:sp>
        <p:nvSpPr>
          <p:cNvPr id="3" name="Content Placeholder 2"/>
          <p:cNvSpPr>
            <a:spLocks noGrp="1"/>
          </p:cNvSpPr>
          <p:nvPr>
            <p:ph idx="1"/>
          </p:nvPr>
        </p:nvSpPr>
        <p:spPr>
          <a:xfrm>
            <a:off x="0" y="914400"/>
            <a:ext cx="9144000" cy="4953000"/>
          </a:xfrm>
        </p:spPr>
        <p:txBody>
          <a:bodyPr>
            <a:noAutofit/>
          </a:bodyPr>
          <a:lstStyle/>
          <a:p>
            <a:pPr>
              <a:lnSpc>
                <a:spcPct val="150000"/>
              </a:lnSpc>
            </a:pPr>
            <a:r>
              <a:rPr lang="en-US" sz="2300" dirty="0" smtClean="0">
                <a:latin typeface="Arial" pitchFamily="34" charset="0"/>
                <a:cs typeface="Arial" pitchFamily="34" charset="0"/>
              </a:rPr>
              <a:t>Most database applications have certain integrity constraints that must hold for the data</a:t>
            </a:r>
          </a:p>
          <a:p>
            <a:pPr>
              <a:lnSpc>
                <a:spcPct val="150000"/>
              </a:lnSpc>
            </a:pPr>
            <a:r>
              <a:rPr lang="en-US" sz="2300" dirty="0" smtClean="0">
                <a:latin typeface="Arial" pitchFamily="34" charset="0"/>
                <a:cs typeface="Arial" pitchFamily="34" charset="0"/>
              </a:rPr>
              <a:t> A DBMS should provide capabilities for defining and enforcing these constraints</a:t>
            </a:r>
          </a:p>
          <a:p>
            <a:pPr>
              <a:lnSpc>
                <a:spcPct val="150000"/>
              </a:lnSpc>
            </a:pPr>
            <a:r>
              <a:rPr lang="en-US" sz="2300" dirty="0" smtClean="0">
                <a:latin typeface="Arial" pitchFamily="34" charset="0"/>
                <a:cs typeface="Arial" pitchFamily="34" charset="0"/>
              </a:rPr>
              <a:t> The simplest type of integrity constraint involves specifying a data type for each data item</a:t>
            </a:r>
          </a:p>
          <a:p>
            <a:pPr>
              <a:lnSpc>
                <a:spcPct val="150000"/>
              </a:lnSpc>
            </a:pPr>
            <a:r>
              <a:rPr lang="en-US" sz="2300" dirty="0" smtClean="0">
                <a:latin typeface="Arial" pitchFamily="34" charset="0"/>
                <a:cs typeface="Arial" pitchFamily="34" charset="0"/>
              </a:rPr>
              <a:t>It is the database designers' responsibility to identify integrity constraints during database design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sz="2500" b="1" u="sng" dirty="0" smtClean="0">
                <a:solidFill>
                  <a:srgbClr val="002060"/>
                </a:solidFill>
                <a:latin typeface="Andalus" pitchFamily="18" charset="-78"/>
                <a:cs typeface="Andalus" pitchFamily="18" charset="-78"/>
              </a:rPr>
              <a:t>1.6.10 Additional Implications of Using the Database</a:t>
            </a:r>
            <a:br>
              <a:rPr lang="en-US" sz="2500" b="1" u="sng" dirty="0" smtClean="0">
                <a:solidFill>
                  <a:srgbClr val="002060"/>
                </a:solidFill>
                <a:latin typeface="Andalus" pitchFamily="18" charset="-78"/>
                <a:cs typeface="Andalus" pitchFamily="18" charset="-78"/>
              </a:rPr>
            </a:br>
            <a:r>
              <a:rPr lang="en-US" sz="2500" b="1" u="sng" dirty="0" smtClean="0">
                <a:solidFill>
                  <a:srgbClr val="002060"/>
                </a:solidFill>
                <a:latin typeface="Andalus" pitchFamily="18" charset="-78"/>
                <a:cs typeface="Andalus" pitchFamily="18" charset="-78"/>
              </a:rPr>
              <a:t>Approach</a:t>
            </a:r>
          </a:p>
        </p:txBody>
      </p:sp>
      <p:sp>
        <p:nvSpPr>
          <p:cNvPr id="3" name="Content Placeholder 2"/>
          <p:cNvSpPr>
            <a:spLocks noGrp="1"/>
          </p:cNvSpPr>
          <p:nvPr>
            <p:ph idx="1"/>
          </p:nvPr>
        </p:nvSpPr>
        <p:spPr>
          <a:xfrm>
            <a:off x="228600" y="1905000"/>
            <a:ext cx="8686800" cy="4800599"/>
          </a:xfrm>
        </p:spPr>
        <p:txBody>
          <a:bodyPr/>
          <a:lstStyle/>
          <a:p>
            <a:pPr>
              <a:lnSpc>
                <a:spcPct val="200000"/>
              </a:lnSpc>
            </a:pPr>
            <a:r>
              <a:rPr lang="en-US" sz="2300" dirty="0" smtClean="0">
                <a:latin typeface="Arial" pitchFamily="34" charset="0"/>
                <a:cs typeface="Arial" pitchFamily="34" charset="0"/>
              </a:rPr>
              <a:t>Potential for Enforcing Standards</a:t>
            </a:r>
          </a:p>
          <a:p>
            <a:pPr>
              <a:lnSpc>
                <a:spcPct val="200000"/>
              </a:lnSpc>
            </a:pPr>
            <a:r>
              <a:rPr lang="en-US" sz="2300" dirty="0" smtClean="0">
                <a:latin typeface="Arial" pitchFamily="34" charset="0"/>
                <a:cs typeface="Arial" pitchFamily="34" charset="0"/>
              </a:rPr>
              <a:t>Reduced Application Development Time</a:t>
            </a:r>
          </a:p>
          <a:p>
            <a:pPr>
              <a:lnSpc>
                <a:spcPct val="200000"/>
              </a:lnSpc>
            </a:pPr>
            <a:r>
              <a:rPr lang="en-US" sz="2300" dirty="0" smtClean="0">
                <a:latin typeface="Arial" pitchFamily="34" charset="0"/>
                <a:cs typeface="Arial" pitchFamily="34" charset="0"/>
              </a:rPr>
              <a:t>Flexibility</a:t>
            </a:r>
          </a:p>
          <a:p>
            <a:pPr>
              <a:lnSpc>
                <a:spcPct val="200000"/>
              </a:lnSpc>
            </a:pPr>
            <a:r>
              <a:rPr lang="en-US" sz="2300" dirty="0" smtClean="0">
                <a:latin typeface="Arial" pitchFamily="34" charset="0"/>
                <a:cs typeface="Arial" pitchFamily="34" charset="0"/>
              </a:rPr>
              <a:t>Availability of Up-to-Date Information</a:t>
            </a:r>
          </a:p>
          <a:p>
            <a:pPr>
              <a:lnSpc>
                <a:spcPct val="200000"/>
              </a:lnSpc>
            </a:pPr>
            <a:r>
              <a:rPr lang="en-US" sz="2300" dirty="0" smtClean="0">
                <a:latin typeface="Arial" pitchFamily="34" charset="0"/>
                <a:cs typeface="Arial" pitchFamily="34" charset="0"/>
              </a:rPr>
              <a:t>Economies of Scale</a:t>
            </a:r>
          </a:p>
          <a:p>
            <a:endParaRPr lang="en-US" dirty="0" smtClean="0"/>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rmAutofit fontScale="90000"/>
          </a:bodyPr>
          <a:lstStyle/>
          <a:p>
            <a:r>
              <a:rPr lang="en-US" sz="2800" b="1" u="sng" dirty="0" smtClean="0">
                <a:solidFill>
                  <a:srgbClr val="002060"/>
                </a:solidFill>
                <a:latin typeface="Andalus" pitchFamily="18" charset="-78"/>
                <a:cs typeface="Andalus" pitchFamily="18" charset="-78"/>
              </a:rPr>
              <a:t>1.7 A BRIEF HISTORY OF DATABASE APPLICATION</a:t>
            </a:r>
            <a:br>
              <a:rPr lang="en-US" sz="2800" b="1" u="sng" dirty="0" smtClean="0">
                <a:solidFill>
                  <a:srgbClr val="002060"/>
                </a:solidFill>
                <a:latin typeface="Andalus" pitchFamily="18" charset="-78"/>
                <a:cs typeface="Andalus" pitchFamily="18" charset="-78"/>
              </a:rPr>
            </a:br>
            <a:r>
              <a:rPr lang="en-US" sz="2500" b="1" u="sng" dirty="0" smtClean="0">
                <a:solidFill>
                  <a:schemeClr val="tx1">
                    <a:lumMod val="95000"/>
                    <a:lumOff val="5000"/>
                  </a:schemeClr>
                </a:solidFill>
                <a:latin typeface="Andalus" pitchFamily="18" charset="-78"/>
                <a:cs typeface="Andalus" pitchFamily="18" charset="-78"/>
              </a:rPr>
              <a:t/>
            </a:r>
            <a:br>
              <a:rPr lang="en-US" sz="2500" b="1" u="sng" dirty="0" smtClean="0">
                <a:solidFill>
                  <a:schemeClr val="tx1">
                    <a:lumMod val="95000"/>
                    <a:lumOff val="5000"/>
                  </a:schemeClr>
                </a:solidFill>
                <a:latin typeface="Andalus" pitchFamily="18" charset="-78"/>
                <a:cs typeface="Andalus" pitchFamily="18" charset="-78"/>
              </a:rPr>
            </a:br>
            <a:r>
              <a:rPr lang="en-US" sz="2500" b="1" u="sng" dirty="0" smtClean="0">
                <a:solidFill>
                  <a:schemeClr val="tx1">
                    <a:lumMod val="95000"/>
                    <a:lumOff val="5000"/>
                  </a:schemeClr>
                </a:solidFill>
                <a:latin typeface="Andalus" pitchFamily="18" charset="-78"/>
                <a:cs typeface="Andalus" pitchFamily="18" charset="-78"/>
              </a:rPr>
              <a:t>1.7.1 Early Database Applications Using Hierarchical</a:t>
            </a:r>
            <a:br>
              <a:rPr lang="en-US" sz="2500" b="1" u="sng" dirty="0" smtClean="0">
                <a:solidFill>
                  <a:schemeClr val="tx1">
                    <a:lumMod val="95000"/>
                    <a:lumOff val="5000"/>
                  </a:schemeClr>
                </a:solidFill>
                <a:latin typeface="Andalus" pitchFamily="18" charset="-78"/>
                <a:cs typeface="Andalus" pitchFamily="18" charset="-78"/>
              </a:rPr>
            </a:br>
            <a:r>
              <a:rPr lang="en-US" sz="2500" b="1" u="sng" dirty="0" smtClean="0">
                <a:solidFill>
                  <a:schemeClr val="tx1">
                    <a:lumMod val="95000"/>
                    <a:lumOff val="5000"/>
                  </a:schemeClr>
                </a:solidFill>
                <a:latin typeface="Andalus" pitchFamily="18" charset="-78"/>
                <a:cs typeface="Andalus" pitchFamily="18" charset="-78"/>
              </a:rPr>
              <a:t>and Network Systems</a:t>
            </a:r>
          </a:p>
        </p:txBody>
      </p:sp>
      <p:sp>
        <p:nvSpPr>
          <p:cNvPr id="3" name="Content Placeholder 2"/>
          <p:cNvSpPr>
            <a:spLocks noGrp="1"/>
          </p:cNvSpPr>
          <p:nvPr>
            <p:ph idx="1"/>
          </p:nvPr>
        </p:nvSpPr>
        <p:spPr>
          <a:xfrm>
            <a:off x="0" y="1905000"/>
            <a:ext cx="9144000" cy="4648200"/>
          </a:xfrm>
        </p:spPr>
        <p:txBody>
          <a:bodyPr/>
          <a:lstStyle/>
          <a:p>
            <a:pPr>
              <a:lnSpc>
                <a:spcPct val="150000"/>
              </a:lnSpc>
            </a:pPr>
            <a:r>
              <a:rPr lang="en-US" sz="2400" dirty="0" smtClean="0">
                <a:latin typeface="Arial" pitchFamily="34" charset="0"/>
                <a:cs typeface="Arial" pitchFamily="34" charset="0"/>
              </a:rPr>
              <a:t>In many of early database applications like universities, hospitals, and banks maintained records in large organizations, there were large numbers of records of similar structure</a:t>
            </a:r>
          </a:p>
          <a:p>
            <a:pPr>
              <a:lnSpc>
                <a:spcPct val="150000"/>
              </a:lnSpc>
            </a:pPr>
            <a:r>
              <a:rPr lang="en-US" sz="2400" dirty="0" smtClean="0">
                <a:latin typeface="Arial" pitchFamily="34" charset="0"/>
                <a:cs typeface="Arial" pitchFamily="34" charset="0"/>
              </a:rPr>
              <a:t>One of the main problems with early database systems was the intermixing of conceptual relationships with the physical storage and placement of records on disk</a:t>
            </a:r>
          </a:p>
          <a:p>
            <a:endParaRPr lang="en-US"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a:lnSpc>
                <a:spcPct val="200000"/>
              </a:lnSpc>
            </a:pPr>
            <a:r>
              <a:rPr lang="en-US" sz="2400" dirty="0" smtClean="0">
                <a:latin typeface="Arial" pitchFamily="34" charset="0"/>
                <a:cs typeface="Arial" pitchFamily="34" charset="0"/>
              </a:rPr>
              <a:t>Another shortcoming of early systems was that they provided only programming language interfaces</a:t>
            </a:r>
          </a:p>
          <a:p>
            <a:pPr>
              <a:lnSpc>
                <a:spcPct val="200000"/>
              </a:lnSpc>
            </a:pPr>
            <a:r>
              <a:rPr lang="en-US" sz="2400" dirty="0" smtClean="0">
                <a:latin typeface="Arial" pitchFamily="34" charset="0"/>
                <a:cs typeface="Arial" pitchFamily="34" charset="0"/>
              </a:rPr>
              <a:t>This made it time-consuming and expensive to implement new queries and transactions, since new programs had to be written, tested, and debugged</a:t>
            </a:r>
          </a:p>
          <a:p>
            <a:pPr>
              <a:lnSpc>
                <a:spcPct val="200000"/>
              </a:lnSpc>
            </a:pPr>
            <a:r>
              <a:rPr lang="en-US" sz="2400" dirty="0" smtClean="0">
                <a:latin typeface="Arial" pitchFamily="34" charset="0"/>
                <a:cs typeface="Arial" pitchFamily="34" charset="0"/>
              </a:rPr>
              <a:t>The main types of early systems were based on three main paradigms: hierarchical systems, network model based systems, and inverted file systems.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sz="2500" b="1" u="sng" dirty="0" smtClean="0">
                <a:solidFill>
                  <a:srgbClr val="002060"/>
                </a:solidFill>
                <a:latin typeface="Andalus" pitchFamily="18" charset="-78"/>
                <a:cs typeface="Andalus" pitchFamily="18" charset="-78"/>
              </a:rPr>
              <a:t>1.7.2 Providing Application Flexibility with Relational</a:t>
            </a:r>
            <a:br>
              <a:rPr lang="en-US" sz="2500" b="1" u="sng" dirty="0" smtClean="0">
                <a:solidFill>
                  <a:srgbClr val="002060"/>
                </a:solidFill>
                <a:latin typeface="Andalus" pitchFamily="18" charset="-78"/>
                <a:cs typeface="Andalus" pitchFamily="18" charset="-78"/>
              </a:rPr>
            </a:br>
            <a:r>
              <a:rPr lang="en-US" sz="2500" b="1" u="sng" dirty="0" smtClean="0">
                <a:solidFill>
                  <a:srgbClr val="002060"/>
                </a:solidFill>
                <a:latin typeface="Andalus" pitchFamily="18" charset="-78"/>
                <a:cs typeface="Andalus" pitchFamily="18" charset="-78"/>
              </a:rPr>
              <a:t>Databases</a:t>
            </a:r>
          </a:p>
        </p:txBody>
      </p:sp>
      <p:sp>
        <p:nvSpPr>
          <p:cNvPr id="3" name="Content Placeholder 2"/>
          <p:cNvSpPr>
            <a:spLocks noGrp="1"/>
          </p:cNvSpPr>
          <p:nvPr>
            <p:ph idx="1"/>
          </p:nvPr>
        </p:nvSpPr>
        <p:spPr>
          <a:xfrm>
            <a:off x="228600" y="1447800"/>
            <a:ext cx="8915400" cy="5181600"/>
          </a:xfrm>
        </p:spPr>
        <p:txBody>
          <a:bodyPr>
            <a:normAutofit lnSpcReduction="10000"/>
          </a:bodyPr>
          <a:lstStyle/>
          <a:p>
            <a:pPr>
              <a:lnSpc>
                <a:spcPct val="200000"/>
              </a:lnSpc>
            </a:pPr>
            <a:r>
              <a:rPr lang="en-US" sz="2400" dirty="0" smtClean="0">
                <a:latin typeface="Arial" pitchFamily="34" charset="0"/>
                <a:cs typeface="Arial" pitchFamily="34" charset="0"/>
              </a:rPr>
              <a:t>Relational databases were originally proposed to separate the physical storage of data from its conceptual representation and to provide a mathematical foundation for databases</a:t>
            </a:r>
          </a:p>
          <a:p>
            <a:pPr>
              <a:lnSpc>
                <a:spcPct val="200000"/>
              </a:lnSpc>
            </a:pPr>
            <a:r>
              <a:rPr lang="en-US" sz="2400" dirty="0" smtClean="0">
                <a:latin typeface="Arial" pitchFamily="34" charset="0"/>
                <a:cs typeface="Arial" pitchFamily="34" charset="0"/>
              </a:rPr>
              <a:t>The relational data model also introduced high-level query languages that provided an alternative to programming language interfaces; hence, it was a lot quicker to write new queries.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839200" cy="6248400"/>
          </a:xfrm>
        </p:spPr>
        <p:txBody>
          <a:bodyPr>
            <a:normAutofit/>
          </a:bodyPr>
          <a:lstStyle/>
          <a:p>
            <a:pPr>
              <a:lnSpc>
                <a:spcPct val="200000"/>
              </a:lnSpc>
            </a:pPr>
            <a:r>
              <a:rPr lang="en-US" sz="2800" dirty="0" smtClean="0">
                <a:solidFill>
                  <a:schemeClr val="bg1"/>
                </a:solidFill>
                <a:latin typeface="Arial Unicode MS" pitchFamily="34" charset="-128"/>
                <a:ea typeface="Arial Unicode MS" pitchFamily="34" charset="-128"/>
                <a:cs typeface="Arial Unicode MS" pitchFamily="34" charset="-128"/>
              </a:rPr>
              <a:t>A </a:t>
            </a:r>
            <a:r>
              <a:rPr lang="en-US" sz="2800" i="1" u="sng" dirty="0" smtClean="0">
                <a:solidFill>
                  <a:srgbClr val="00FFFF"/>
                </a:solidFill>
                <a:latin typeface="Arial Unicode MS" pitchFamily="34" charset="-128"/>
                <a:ea typeface="Arial Unicode MS" pitchFamily="34" charset="-128"/>
                <a:cs typeface="Arial Unicode MS" pitchFamily="34" charset="-128"/>
              </a:rPr>
              <a:t>database management system </a:t>
            </a:r>
            <a:r>
              <a:rPr lang="en-US" sz="2800" dirty="0" smtClean="0">
                <a:solidFill>
                  <a:srgbClr val="00FFFF"/>
                </a:solidFill>
                <a:latin typeface="Arial Unicode MS" pitchFamily="34" charset="-128"/>
                <a:ea typeface="Arial Unicode MS" pitchFamily="34" charset="-128"/>
                <a:cs typeface="Arial Unicode MS" pitchFamily="34" charset="-128"/>
              </a:rPr>
              <a:t>(</a:t>
            </a:r>
            <a:r>
              <a:rPr lang="en-US" sz="2800" u="sng" dirty="0" smtClean="0">
                <a:solidFill>
                  <a:srgbClr val="00FFFF"/>
                </a:solidFill>
                <a:latin typeface="Arial Unicode MS" pitchFamily="34" charset="-128"/>
                <a:ea typeface="Arial Unicode MS" pitchFamily="34" charset="-128"/>
                <a:cs typeface="Arial Unicode MS" pitchFamily="34" charset="-128"/>
              </a:rPr>
              <a:t>DBMS</a:t>
            </a:r>
            <a:r>
              <a:rPr lang="en-US" sz="2800" dirty="0" smtClean="0">
                <a:solidFill>
                  <a:srgbClr val="00FFFF"/>
                </a:solidFill>
                <a:latin typeface="Arial Unicode MS" pitchFamily="34" charset="-128"/>
                <a:ea typeface="Arial Unicode MS" pitchFamily="34" charset="-128"/>
                <a:cs typeface="Arial Unicode MS" pitchFamily="34" charset="-128"/>
              </a:rPr>
              <a:t>)</a:t>
            </a:r>
            <a:r>
              <a:rPr lang="en-US" sz="2800" dirty="0" smtClean="0">
                <a:solidFill>
                  <a:schemeClr val="bg1"/>
                </a:solidFill>
                <a:latin typeface="Arial Unicode MS" pitchFamily="34" charset="-128"/>
                <a:ea typeface="Arial Unicode MS" pitchFamily="34" charset="-128"/>
                <a:cs typeface="Arial Unicode MS" pitchFamily="34" charset="-128"/>
              </a:rPr>
              <a:t> is a collection of programs that enables users to create and maintain a database</a:t>
            </a:r>
          </a:p>
          <a:p>
            <a:pPr>
              <a:lnSpc>
                <a:spcPct val="200000"/>
              </a:lnSpc>
            </a:pPr>
            <a:r>
              <a:rPr lang="en-US" sz="2800" dirty="0" smtClean="0">
                <a:solidFill>
                  <a:schemeClr val="bg1"/>
                </a:solidFill>
                <a:latin typeface="Arial Unicode MS" pitchFamily="34" charset="-128"/>
                <a:ea typeface="Arial Unicode MS" pitchFamily="34" charset="-128"/>
                <a:cs typeface="Arial Unicode MS" pitchFamily="34" charset="-128"/>
              </a:rPr>
              <a:t>The DBMS is hence a general-purpose software system that facilitates the processes of </a:t>
            </a:r>
            <a:r>
              <a:rPr lang="en-US" sz="2800" i="1" u="sng" dirty="0" smtClean="0">
                <a:solidFill>
                  <a:srgbClr val="00FFFF"/>
                </a:solidFill>
                <a:latin typeface="Arial Unicode MS" pitchFamily="34" charset="-128"/>
                <a:ea typeface="Arial Unicode MS" pitchFamily="34" charset="-128"/>
                <a:cs typeface="Arial Unicode MS" pitchFamily="34" charset="-128"/>
              </a:rPr>
              <a:t>defining,</a:t>
            </a:r>
            <a:r>
              <a:rPr lang="en-US" sz="2800" dirty="0" smtClean="0">
                <a:solidFill>
                  <a:schemeClr val="bg1"/>
                </a:solidFill>
                <a:latin typeface="Arial Unicode MS" pitchFamily="34" charset="-128"/>
                <a:ea typeface="Arial Unicode MS" pitchFamily="34" charset="-128"/>
                <a:cs typeface="Arial Unicode MS" pitchFamily="34" charset="-128"/>
              </a:rPr>
              <a:t> </a:t>
            </a:r>
            <a:r>
              <a:rPr lang="en-US" sz="2800" i="1" u="sng" dirty="0" smtClean="0">
                <a:solidFill>
                  <a:srgbClr val="00FFFF"/>
                </a:solidFill>
                <a:latin typeface="Arial Unicode MS" pitchFamily="34" charset="-128"/>
                <a:ea typeface="Arial Unicode MS" pitchFamily="34" charset="-128"/>
                <a:cs typeface="Arial Unicode MS" pitchFamily="34" charset="-128"/>
              </a:rPr>
              <a:t>constructing</a:t>
            </a:r>
            <a:r>
              <a:rPr lang="en-US" sz="2800" dirty="0" smtClean="0">
                <a:solidFill>
                  <a:schemeClr val="bg1"/>
                </a:solidFill>
                <a:latin typeface="Arial Unicode MS" pitchFamily="34" charset="-128"/>
                <a:ea typeface="Arial Unicode MS" pitchFamily="34" charset="-128"/>
                <a:cs typeface="Arial Unicode MS" pitchFamily="34" charset="-128"/>
              </a:rPr>
              <a:t>, and </a:t>
            </a:r>
            <a:r>
              <a:rPr lang="en-US" sz="2800" i="1" u="sng" dirty="0" smtClean="0">
                <a:solidFill>
                  <a:srgbClr val="00FFFF"/>
                </a:solidFill>
                <a:latin typeface="Arial Unicode MS" pitchFamily="34" charset="-128"/>
                <a:ea typeface="Arial Unicode MS" pitchFamily="34" charset="-128"/>
                <a:cs typeface="Arial Unicode MS" pitchFamily="34" charset="-128"/>
              </a:rPr>
              <a:t>manipulating</a:t>
            </a:r>
            <a:r>
              <a:rPr lang="en-US" sz="2800" dirty="0" smtClean="0">
                <a:solidFill>
                  <a:schemeClr val="bg1"/>
                </a:solidFill>
                <a:latin typeface="Arial Unicode MS" pitchFamily="34" charset="-128"/>
                <a:ea typeface="Arial Unicode MS" pitchFamily="34" charset="-128"/>
                <a:cs typeface="Arial Unicode MS" pitchFamily="34" charset="-128"/>
              </a:rPr>
              <a:t> databases for various applications </a:t>
            </a:r>
            <a:endParaRPr lang="en-US" sz="2800" dirty="0">
              <a:solidFill>
                <a:schemeClr val="bg1"/>
              </a:solidFill>
              <a:latin typeface="Arial Unicode MS" pitchFamily="34" charset="-128"/>
              <a:ea typeface="Arial Unicode MS" pitchFamily="34" charset="-128"/>
              <a:cs typeface="Arial Unicode MS" pitchFamily="34" charset="-128"/>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248400"/>
          </a:xfrm>
        </p:spPr>
        <p:txBody>
          <a:bodyPr>
            <a:normAutofit/>
          </a:bodyPr>
          <a:lstStyle/>
          <a:p>
            <a:pPr>
              <a:lnSpc>
                <a:spcPct val="200000"/>
              </a:lnSpc>
            </a:pPr>
            <a:r>
              <a:rPr lang="en-US" sz="2400" dirty="0" smtClean="0">
                <a:latin typeface="Arial" pitchFamily="34" charset="0"/>
                <a:cs typeface="Arial" pitchFamily="34" charset="0"/>
              </a:rPr>
              <a:t>Early experimental relational systems developed in the late 1970s  </a:t>
            </a:r>
          </a:p>
          <a:p>
            <a:pPr>
              <a:lnSpc>
                <a:spcPct val="200000"/>
              </a:lnSpc>
            </a:pPr>
            <a:r>
              <a:rPr lang="en-US" sz="2400" dirty="0" smtClean="0">
                <a:latin typeface="Arial" pitchFamily="34" charset="0"/>
                <a:cs typeface="Arial" pitchFamily="34" charset="0"/>
              </a:rPr>
              <a:t>The commercial RDBMSs introduced in the early 1980s were quite slow, since they did not use physical storage pointers or record placement to access related data records</a:t>
            </a:r>
          </a:p>
          <a:p>
            <a:pPr>
              <a:lnSpc>
                <a:spcPct val="200000"/>
              </a:lnSpc>
            </a:pPr>
            <a:r>
              <a:rPr lang="en-US" sz="2400" dirty="0" smtClean="0">
                <a:latin typeface="Arial" pitchFamily="34" charset="0"/>
                <a:cs typeface="Arial" pitchFamily="34" charset="0"/>
              </a:rPr>
              <a:t> With the development of new storage and indexing techniques and better query processing and optimization, their performance improved</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Autofit/>
          </a:bodyPr>
          <a:lstStyle/>
          <a:p>
            <a:r>
              <a:rPr lang="en-US" sz="2800" b="1" u="sng" dirty="0" smtClean="0">
                <a:solidFill>
                  <a:srgbClr val="002060"/>
                </a:solidFill>
                <a:latin typeface="Andalus" pitchFamily="18" charset="-78"/>
                <a:cs typeface="Andalus" pitchFamily="18" charset="-78"/>
              </a:rPr>
              <a:t>1.7.3 Object-Oriented Applications and the Need for</a:t>
            </a:r>
            <a:br>
              <a:rPr lang="en-US" sz="2800" b="1" u="sng" dirty="0" smtClean="0">
                <a:solidFill>
                  <a:srgbClr val="002060"/>
                </a:solidFill>
                <a:latin typeface="Andalus" pitchFamily="18" charset="-78"/>
                <a:cs typeface="Andalus" pitchFamily="18" charset="-78"/>
              </a:rPr>
            </a:br>
            <a:r>
              <a:rPr lang="en-US" sz="2800" b="1" u="sng" dirty="0" smtClean="0">
                <a:solidFill>
                  <a:srgbClr val="002060"/>
                </a:solidFill>
                <a:latin typeface="Andalus" pitchFamily="18" charset="-78"/>
                <a:cs typeface="Andalus" pitchFamily="18" charset="-78"/>
              </a:rPr>
              <a:t>More Complex Databases</a:t>
            </a:r>
          </a:p>
        </p:txBody>
      </p:sp>
      <p:sp>
        <p:nvSpPr>
          <p:cNvPr id="3" name="Content Placeholder 2"/>
          <p:cNvSpPr>
            <a:spLocks noGrp="1"/>
          </p:cNvSpPr>
          <p:nvPr>
            <p:ph idx="1"/>
          </p:nvPr>
        </p:nvSpPr>
        <p:spPr>
          <a:xfrm>
            <a:off x="152400" y="990600"/>
            <a:ext cx="8839200" cy="5715000"/>
          </a:xfrm>
        </p:spPr>
        <p:txBody>
          <a:bodyPr>
            <a:normAutofit/>
          </a:bodyPr>
          <a:lstStyle/>
          <a:p>
            <a:pPr>
              <a:lnSpc>
                <a:spcPct val="150000"/>
              </a:lnSpc>
            </a:pPr>
            <a:r>
              <a:rPr lang="en-US" sz="2400" dirty="0" smtClean="0">
                <a:latin typeface="Arial" pitchFamily="34" charset="0"/>
                <a:cs typeface="Arial" pitchFamily="34" charset="0"/>
              </a:rPr>
              <a:t>The emergence of object-oriented programming languages in the 1980s and the need to store and share complex-structured objects led to the development of object-oriented databases </a:t>
            </a:r>
          </a:p>
          <a:p>
            <a:pPr>
              <a:lnSpc>
                <a:spcPct val="150000"/>
              </a:lnSpc>
            </a:pPr>
            <a:r>
              <a:rPr lang="en-US" sz="2400" dirty="0" smtClean="0">
                <a:latin typeface="Arial" pitchFamily="34" charset="0"/>
                <a:cs typeface="Arial" pitchFamily="34" charset="0"/>
              </a:rPr>
              <a:t>Initially, they were considered a competitor to relational databases, since they provided more general data structures</a:t>
            </a:r>
          </a:p>
          <a:p>
            <a:pPr>
              <a:lnSpc>
                <a:spcPct val="150000"/>
              </a:lnSpc>
            </a:pPr>
            <a:r>
              <a:rPr lang="en-US" sz="2400" dirty="0" smtClean="0">
                <a:latin typeface="Arial" pitchFamily="34" charset="0"/>
                <a:cs typeface="Arial" pitchFamily="34" charset="0"/>
              </a:rPr>
              <a:t> They also incorporated many of the useful object oriented paradigms, such as abstract data types, encapsulation of operations, inheritance, and object identity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676400"/>
            <a:ext cx="8915400" cy="3657600"/>
          </a:xfrm>
        </p:spPr>
        <p:txBody>
          <a:bodyPr>
            <a:normAutofit fontScale="85000" lnSpcReduction="10000"/>
          </a:bodyPr>
          <a:lstStyle/>
          <a:p>
            <a:pPr>
              <a:lnSpc>
                <a:spcPct val="150000"/>
              </a:lnSpc>
            </a:pPr>
            <a:r>
              <a:rPr lang="en-US" dirty="0" smtClean="0">
                <a:latin typeface="Arial" pitchFamily="34" charset="0"/>
                <a:cs typeface="Arial" pitchFamily="34" charset="0"/>
              </a:rPr>
              <a:t>However, the complexity of the model and the lack of an early standard contributed to their limited use</a:t>
            </a:r>
          </a:p>
          <a:p>
            <a:pPr>
              <a:lnSpc>
                <a:spcPct val="150000"/>
              </a:lnSpc>
            </a:pPr>
            <a:r>
              <a:rPr lang="en-US" dirty="0" smtClean="0">
                <a:latin typeface="Arial" pitchFamily="34" charset="0"/>
                <a:cs typeface="Arial" pitchFamily="34" charset="0"/>
              </a:rPr>
              <a:t> They are now mainly used in specialized applications, such as engineering design, multimedia publishing, and manufacturing systems</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normAutofit/>
          </a:bodyPr>
          <a:lstStyle/>
          <a:p>
            <a:r>
              <a:rPr lang="en-US" sz="3200" b="1" u="sng" dirty="0" smtClean="0">
                <a:solidFill>
                  <a:srgbClr val="002060"/>
                </a:solidFill>
                <a:latin typeface="Andalus" pitchFamily="18" charset="-78"/>
                <a:cs typeface="Andalus" pitchFamily="18" charset="-78"/>
              </a:rPr>
              <a:t>1.7.4 Interchanging Data on the Web for</a:t>
            </a:r>
            <a:br>
              <a:rPr lang="en-US" sz="3200" b="1" u="sng" dirty="0" smtClean="0">
                <a:solidFill>
                  <a:srgbClr val="002060"/>
                </a:solidFill>
                <a:latin typeface="Andalus" pitchFamily="18" charset="-78"/>
                <a:cs typeface="Andalus" pitchFamily="18" charset="-78"/>
              </a:rPr>
            </a:br>
            <a:r>
              <a:rPr lang="en-US" sz="3200" b="1" u="sng" dirty="0" smtClean="0">
                <a:solidFill>
                  <a:srgbClr val="002060"/>
                </a:solidFill>
                <a:latin typeface="Andalus" pitchFamily="18" charset="-78"/>
                <a:cs typeface="Andalus" pitchFamily="18" charset="-78"/>
              </a:rPr>
              <a:t> E-Commerce</a:t>
            </a:r>
          </a:p>
        </p:txBody>
      </p:sp>
      <p:sp>
        <p:nvSpPr>
          <p:cNvPr id="5" name="Content Placeholder 4"/>
          <p:cNvSpPr>
            <a:spLocks noGrp="1"/>
          </p:cNvSpPr>
          <p:nvPr>
            <p:ph idx="1"/>
          </p:nvPr>
        </p:nvSpPr>
        <p:spPr>
          <a:xfrm>
            <a:off x="0" y="1600200"/>
            <a:ext cx="9144000" cy="4525963"/>
          </a:xfrm>
        </p:spPr>
        <p:txBody>
          <a:bodyPr>
            <a:noAutofit/>
          </a:bodyPr>
          <a:lstStyle/>
          <a:p>
            <a:pPr>
              <a:lnSpc>
                <a:spcPct val="140000"/>
              </a:lnSpc>
            </a:pPr>
            <a:r>
              <a:rPr lang="en-US" sz="2700" dirty="0" smtClean="0">
                <a:latin typeface="Arial" pitchFamily="34" charset="0"/>
                <a:cs typeface="Arial" pitchFamily="34" charset="0"/>
              </a:rPr>
              <a:t>In the 1990s, electronic commerce (e-commerce) emerged as a major application on the Web</a:t>
            </a:r>
          </a:p>
          <a:p>
            <a:pPr>
              <a:lnSpc>
                <a:spcPct val="140000"/>
              </a:lnSpc>
            </a:pPr>
            <a:r>
              <a:rPr lang="en-US" sz="2700" dirty="0" smtClean="0">
                <a:latin typeface="Arial" pitchFamily="34" charset="0"/>
                <a:cs typeface="Arial" pitchFamily="34" charset="0"/>
              </a:rPr>
              <a:t>It quickly became apparent that parts of the information on e-commerce </a:t>
            </a:r>
          </a:p>
          <a:p>
            <a:pPr>
              <a:lnSpc>
                <a:spcPct val="140000"/>
              </a:lnSpc>
            </a:pPr>
            <a:r>
              <a:rPr lang="en-US" sz="2700" dirty="0" smtClean="0">
                <a:latin typeface="Arial" pitchFamily="34" charset="0"/>
                <a:cs typeface="Arial" pitchFamily="34" charset="0"/>
              </a:rPr>
              <a:t>Web pages were often dynamically extracted data from DBMSs</a:t>
            </a:r>
          </a:p>
          <a:p>
            <a:pPr>
              <a:lnSpc>
                <a:spcPct val="140000"/>
              </a:lnSpc>
            </a:pPr>
            <a:r>
              <a:rPr lang="en-US" sz="2700" dirty="0" smtClean="0">
                <a:latin typeface="Arial" pitchFamily="34" charset="0"/>
                <a:cs typeface="Arial" pitchFamily="34" charset="0"/>
              </a:rPr>
              <a:t> A variety of techniques were developed to allow the interchange of data on the Web.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248400"/>
          </a:xfrm>
        </p:spPr>
        <p:txBody>
          <a:bodyPr>
            <a:normAutofit lnSpcReduction="10000"/>
          </a:bodyPr>
          <a:lstStyle/>
          <a:p>
            <a:pPr>
              <a:lnSpc>
                <a:spcPct val="150000"/>
              </a:lnSpc>
            </a:pPr>
            <a:r>
              <a:rPr lang="en-US" sz="2800" dirty="0" smtClean="0">
                <a:solidFill>
                  <a:schemeClr val="bg1"/>
                </a:solidFill>
                <a:latin typeface="Arial Unicode MS" pitchFamily="34" charset="-128"/>
                <a:ea typeface="Arial Unicode MS" pitchFamily="34" charset="-128"/>
                <a:cs typeface="Arial Unicode MS" pitchFamily="34" charset="-128"/>
              </a:rPr>
              <a:t> </a:t>
            </a:r>
            <a:r>
              <a:rPr lang="en-US" sz="2800" i="1" u="sng" dirty="0" smtClean="0">
                <a:solidFill>
                  <a:srgbClr val="00FFFF"/>
                </a:solidFill>
                <a:latin typeface="Arial Unicode MS" pitchFamily="34" charset="-128"/>
                <a:ea typeface="Arial Unicode MS" pitchFamily="34" charset="-128"/>
                <a:cs typeface="Arial Unicode MS" pitchFamily="34" charset="-128"/>
              </a:rPr>
              <a:t>Defining </a:t>
            </a:r>
            <a:r>
              <a:rPr lang="en-US" sz="2800" dirty="0" smtClean="0">
                <a:solidFill>
                  <a:schemeClr val="bg1"/>
                </a:solidFill>
                <a:latin typeface="Arial Unicode MS" pitchFamily="34" charset="-128"/>
                <a:ea typeface="Arial Unicode MS" pitchFamily="34" charset="-128"/>
                <a:cs typeface="Arial Unicode MS" pitchFamily="34" charset="-128"/>
              </a:rPr>
              <a:t>a database involves specifying the data types, structures, and constraints for the data to be stored in the database</a:t>
            </a:r>
          </a:p>
          <a:p>
            <a:pPr>
              <a:lnSpc>
                <a:spcPct val="150000"/>
              </a:lnSpc>
            </a:pPr>
            <a:r>
              <a:rPr lang="en-US" sz="2800" dirty="0" smtClean="0">
                <a:solidFill>
                  <a:schemeClr val="bg1"/>
                </a:solidFill>
                <a:latin typeface="Arial Unicode MS" pitchFamily="34" charset="-128"/>
                <a:ea typeface="Arial Unicode MS" pitchFamily="34" charset="-128"/>
                <a:cs typeface="Arial Unicode MS" pitchFamily="34" charset="-128"/>
              </a:rPr>
              <a:t> </a:t>
            </a:r>
            <a:r>
              <a:rPr lang="en-US" sz="2800" i="1" u="sng" dirty="0" smtClean="0">
                <a:solidFill>
                  <a:srgbClr val="00FFFF"/>
                </a:solidFill>
                <a:latin typeface="Arial Unicode MS" pitchFamily="34" charset="-128"/>
                <a:ea typeface="Arial Unicode MS" pitchFamily="34" charset="-128"/>
                <a:cs typeface="Arial Unicode MS" pitchFamily="34" charset="-128"/>
              </a:rPr>
              <a:t>Constructing</a:t>
            </a:r>
            <a:r>
              <a:rPr lang="en-US" sz="2800" dirty="0" smtClean="0">
                <a:solidFill>
                  <a:schemeClr val="bg1"/>
                </a:solidFill>
                <a:latin typeface="Arial Unicode MS" pitchFamily="34" charset="-128"/>
                <a:ea typeface="Arial Unicode MS" pitchFamily="34" charset="-128"/>
                <a:cs typeface="Arial Unicode MS" pitchFamily="34" charset="-128"/>
              </a:rPr>
              <a:t> the database is the process of storing the data itself on some storage medium that is controlled by the DBMS</a:t>
            </a:r>
          </a:p>
          <a:p>
            <a:pPr>
              <a:lnSpc>
                <a:spcPct val="150000"/>
              </a:lnSpc>
            </a:pPr>
            <a:r>
              <a:rPr lang="en-US" sz="2800" dirty="0" smtClean="0">
                <a:solidFill>
                  <a:schemeClr val="bg1"/>
                </a:solidFill>
                <a:latin typeface="Arial Unicode MS" pitchFamily="34" charset="-128"/>
                <a:ea typeface="Arial Unicode MS" pitchFamily="34" charset="-128"/>
                <a:cs typeface="Arial Unicode MS" pitchFamily="34" charset="-128"/>
              </a:rPr>
              <a:t> </a:t>
            </a:r>
            <a:r>
              <a:rPr lang="en-US" sz="2800" i="1" u="sng" dirty="0" smtClean="0">
                <a:solidFill>
                  <a:srgbClr val="00FFFF"/>
                </a:solidFill>
                <a:latin typeface="Arial Unicode MS" pitchFamily="34" charset="-128"/>
                <a:ea typeface="Arial Unicode MS" pitchFamily="34" charset="-128"/>
                <a:cs typeface="Arial Unicode MS" pitchFamily="34" charset="-128"/>
              </a:rPr>
              <a:t>Manipulating</a:t>
            </a:r>
            <a:r>
              <a:rPr lang="en-US" sz="2800" dirty="0" smtClean="0">
                <a:solidFill>
                  <a:schemeClr val="bg1"/>
                </a:solidFill>
                <a:latin typeface="Arial Unicode MS" pitchFamily="34" charset="-128"/>
                <a:ea typeface="Arial Unicode MS" pitchFamily="34" charset="-128"/>
                <a:cs typeface="Arial Unicode MS" pitchFamily="34" charset="-128"/>
              </a:rPr>
              <a:t> a database includes such functions as querying the database to retrieve specific data, updating the database to reflect changes in the mini world, and generating reports from the data. </a:t>
            </a:r>
            <a:endParaRPr lang="en-US" sz="2800" dirty="0">
              <a:solidFill>
                <a:schemeClr val="bg1"/>
              </a:solidFill>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0"/>
            <a:ext cx="9157006" cy="6858000"/>
          </a:xfrm>
          <a:prstGeom prst="rect">
            <a:avLst/>
          </a:prstGeom>
          <a:noFill/>
          <a:ln w="9525">
            <a:noFill/>
            <a:miter lim="800000"/>
            <a:headEnd/>
            <a:tailEnd/>
          </a:ln>
          <a:effectLst/>
        </p:spPr>
      </p:pic>
      <p:sp>
        <p:nvSpPr>
          <p:cNvPr id="5" name="TextBox 4"/>
          <p:cNvSpPr txBox="1"/>
          <p:nvPr/>
        </p:nvSpPr>
        <p:spPr>
          <a:xfrm>
            <a:off x="0" y="228600"/>
            <a:ext cx="3505200" cy="369332"/>
          </a:xfrm>
          <a:prstGeom prst="rect">
            <a:avLst/>
          </a:prstGeom>
          <a:noFill/>
        </p:spPr>
        <p:txBody>
          <a:bodyPr wrap="square" rtlCol="0">
            <a:spAutoFit/>
          </a:bodyPr>
          <a:lstStyle/>
          <a:p>
            <a:r>
              <a:rPr lang="en-US" b="1" dirty="0" smtClean="0"/>
              <a:t>Fig: Database System environment</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4294967295"/>
          </p:nvPr>
        </p:nvPicPr>
        <p:blipFill>
          <a:blip r:embed="rId2"/>
          <a:srcRect/>
          <a:stretch>
            <a:fillRect/>
          </a:stretch>
        </p:blipFill>
        <p:spPr bwMode="auto">
          <a:xfrm>
            <a:off x="609600" y="609600"/>
            <a:ext cx="7315200" cy="1905000"/>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609600" y="2862263"/>
            <a:ext cx="7315200" cy="2928937"/>
          </a:xfrm>
          <a:prstGeom prst="rect">
            <a:avLst/>
          </a:prstGeom>
          <a:noFill/>
          <a:ln w="9525">
            <a:noFill/>
            <a:miter lim="800000"/>
            <a:headEnd/>
            <a:tailEnd/>
          </a:ln>
          <a:effectLst/>
        </p:spPr>
      </p:pic>
      <p:sp>
        <p:nvSpPr>
          <p:cNvPr id="4" name="Chevron 3">
            <a:hlinkClick r:id="rId4" action="ppaction://hlinksldjump"/>
          </p:cNvPr>
          <p:cNvSpPr/>
          <p:nvPr/>
        </p:nvSpPr>
        <p:spPr>
          <a:xfrm>
            <a:off x="152400" y="228600"/>
            <a:ext cx="381000" cy="3810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0" y="381000"/>
            <a:ext cx="9144000" cy="6477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500</TotalTime>
  <Words>3022</Words>
  <Application>Microsoft Office PowerPoint</Application>
  <PresentationFormat>On-screen Show (4:3)</PresentationFormat>
  <Paragraphs>208</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INTRODUCTION TO  DBMS </vt:lpstr>
      <vt:lpstr>1.1 Basic terminology</vt:lpstr>
      <vt:lpstr>1.2 Example of a Database</vt:lpstr>
      <vt:lpstr>Slide 4</vt:lpstr>
      <vt:lpstr>Slide 5</vt:lpstr>
      <vt:lpstr>Slide 6</vt:lpstr>
      <vt:lpstr>Slide 7</vt:lpstr>
      <vt:lpstr>Slide 8</vt:lpstr>
      <vt:lpstr>Slide 9</vt:lpstr>
      <vt:lpstr>Slide 10</vt:lpstr>
      <vt:lpstr>1.3 CHARACTERISTICS OF THE DATABASE APPROACH</vt:lpstr>
      <vt:lpstr>The main characteristics of the database approach versus the file-processing approach are the following:</vt:lpstr>
      <vt:lpstr>1. Self-describing nature of a database system </vt:lpstr>
      <vt:lpstr>Continued….</vt:lpstr>
      <vt:lpstr>Continued…</vt:lpstr>
      <vt:lpstr>2.Insulation between Programs and Data, and  Data Abstraction</vt:lpstr>
      <vt:lpstr>Continued….</vt:lpstr>
      <vt:lpstr>Continued…</vt:lpstr>
      <vt:lpstr>Continued…</vt:lpstr>
      <vt:lpstr>Continued…</vt:lpstr>
      <vt:lpstr>3. Support of Multiple Views of the Data</vt:lpstr>
      <vt:lpstr>4. Sharing of Data and Multiuser Transaction Processing</vt:lpstr>
      <vt:lpstr>Continued…</vt:lpstr>
      <vt:lpstr>1.4 ACTORS ON THE SCENE</vt:lpstr>
      <vt:lpstr>1.4.1. Database Administrators</vt:lpstr>
      <vt:lpstr>Slide 26</vt:lpstr>
      <vt:lpstr>1.4.2. Database Designers</vt:lpstr>
      <vt:lpstr>Continued…</vt:lpstr>
      <vt:lpstr>1.4.3. End Users</vt:lpstr>
      <vt:lpstr>Slide 30</vt:lpstr>
      <vt:lpstr>Slide 31</vt:lpstr>
      <vt:lpstr>Slide 32</vt:lpstr>
      <vt:lpstr>1.4.4 System Analysts and Application Programmers (Software Engineers)</vt:lpstr>
      <vt:lpstr>1.5 WORKERS BEHIND THE SCENE</vt:lpstr>
      <vt:lpstr>1.5.1. DBMS system designers and implementers</vt:lpstr>
      <vt:lpstr>1.5.2. Tool developers</vt:lpstr>
      <vt:lpstr>1.5.3. Operators and maintenance personnel</vt:lpstr>
      <vt:lpstr>1.6 ADVANTAGES OF USING THE DBMS APPROACH</vt:lpstr>
      <vt:lpstr>1.6.3.Providing Persistent Storage for Program Objects </vt:lpstr>
      <vt:lpstr>1.6.4 Providing Storage Structures for Efficient Query Processing</vt:lpstr>
      <vt:lpstr>Slide 41</vt:lpstr>
      <vt:lpstr>1.6.5 Providing Backup and Recovery</vt:lpstr>
      <vt:lpstr>1.6.6 Providing Multiple User Interfaces</vt:lpstr>
      <vt:lpstr>1.6.7 Representing Complex Relationships among Data</vt:lpstr>
      <vt:lpstr>1.6.8 Enforcing Integrity Constraints</vt:lpstr>
      <vt:lpstr>1.6.10 Additional Implications of Using the Database Approach</vt:lpstr>
      <vt:lpstr>1.7 A BRIEF HISTORY OF DATABASE APPLICATION  1.7.1 Early Database Applications Using Hierarchical and Network Systems</vt:lpstr>
      <vt:lpstr>Slide 48</vt:lpstr>
      <vt:lpstr>1.7.2 Providing Application Flexibility with Relational Databases</vt:lpstr>
      <vt:lpstr>Slide 50</vt:lpstr>
      <vt:lpstr>1.7.3 Object-Oriented Applications and the Need for More Complex Databases</vt:lpstr>
      <vt:lpstr>Slide 52</vt:lpstr>
      <vt:lpstr>1.7.4 Interchanging Data on the Web for  E-Commerce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DBMS</dc:title>
  <dc:creator>Nagashree</dc:creator>
  <cp:lastModifiedBy>ACER1</cp:lastModifiedBy>
  <cp:revision>215</cp:revision>
  <dcterms:created xsi:type="dcterms:W3CDTF">2006-08-16T00:00:00Z</dcterms:created>
  <dcterms:modified xsi:type="dcterms:W3CDTF">2016-12-06T05:48:05Z</dcterms:modified>
</cp:coreProperties>
</file>