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handoutMasterIdLst>
    <p:handoutMasterId r:id="rId14"/>
  </p:handoutMasterIdLst>
  <p:sldIdLst>
    <p:sldId id="266" r:id="rId2"/>
    <p:sldId id="267" r:id="rId3"/>
    <p:sldId id="257" r:id="rId4"/>
    <p:sldId id="258" r:id="rId5"/>
    <p:sldId id="259" r:id="rId6"/>
    <p:sldId id="260" r:id="rId7"/>
    <p:sldId id="261" r:id="rId8"/>
    <p:sldId id="262" r:id="rId9"/>
    <p:sldId id="263" r:id="rId10"/>
    <p:sldId id="264"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0" d="100"/>
          <a:sy n="70" d="100"/>
        </p:scale>
        <p:origin x="-1386"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28B8727-D414-4EF9-AB26-D8241C372548}" type="datetimeFigureOut">
              <a:rPr lang="en-US" smtClean="0"/>
              <a:t>3/30/2020</a:t>
            </a:fld>
            <a:endParaRPr lang="en-IN"/>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IN" smtClean="0"/>
              <a:t>Dr. Gavisiddappa Gadag</a:t>
            </a:r>
            <a:endParaRPr lang="en-IN"/>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69275CB-6C3B-45AF-A0F9-E290904F61AD}" type="slidenum">
              <a:rPr lang="en-IN" smtClean="0"/>
              <a:t>‹#›</a:t>
            </a:fld>
            <a:endParaRPr lang="en-IN"/>
          </a:p>
        </p:txBody>
      </p:sp>
    </p:spTree>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C78C08-5BFF-4B78-AF6D-86F496C963CA}" type="datetimeFigureOut">
              <a:rPr lang="en-US" smtClean="0"/>
              <a:t>3/30/2020</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IN" smtClean="0"/>
              <a:t>Dr. Gavisiddappa Gadag</a:t>
            </a:r>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DB1A84-8CF7-4FBE-A112-C0583569CD18}" type="slidenum">
              <a:rPr lang="en-IN" smtClean="0"/>
              <a:t>‹#›</a:t>
            </a:fld>
            <a:endParaRPr lang="en-IN"/>
          </a:p>
        </p:txBody>
      </p:sp>
    </p:spTree>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5" name="Footer Placeholder 4"/>
          <p:cNvSpPr>
            <a:spLocks noGrp="1"/>
          </p:cNvSpPr>
          <p:nvPr>
            <p:ph type="ftr" sz="quarter" idx="11"/>
          </p:nvPr>
        </p:nvSpPr>
        <p:spPr/>
        <p:txBody>
          <a:bodyPr/>
          <a:lstStyle/>
          <a:p>
            <a:r>
              <a:rPr lang="en-IN" smtClean="0"/>
              <a:t>Dr. Gavisiddappa Gadag</a:t>
            </a:r>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268CDEAD-D005-48A5-84E4-ED2E9DF35727}" type="datetimeFigureOut">
              <a:rPr lang="en-US" smtClean="0"/>
              <a:t>3/30/2020</a:t>
            </a:fld>
            <a:endParaRPr lang="en-IN"/>
          </a:p>
        </p:txBody>
      </p:sp>
      <p:sp>
        <p:nvSpPr>
          <p:cNvPr id="17" name="Footer Placeholder 16"/>
          <p:cNvSpPr>
            <a:spLocks noGrp="1"/>
          </p:cNvSpPr>
          <p:nvPr>
            <p:ph type="ftr" sz="quarter" idx="11"/>
          </p:nvPr>
        </p:nvSpPr>
        <p:spPr/>
        <p:txBody>
          <a:bodyPr/>
          <a:lstStyle/>
          <a:p>
            <a:endParaRPr lang="en-IN"/>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F3E2BE6-E7EE-467B-BA98-4F438AC41783}" type="slidenum">
              <a:rPr lang="en-IN" smtClean="0"/>
              <a:t>‹#›</a:t>
            </a:fld>
            <a:endParaRPr lang="en-IN"/>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68CDEAD-D005-48A5-84E4-ED2E9DF35727}" type="datetimeFigureOut">
              <a:rPr lang="en-US" smtClean="0"/>
              <a:t>3/30/2020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F3E2BE6-E7EE-467B-BA98-4F438AC41783}" type="slidenum">
              <a:rPr lang="en-IN" smtClean="0"/>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4F3E2BE6-E7EE-467B-BA98-4F438AC41783}" type="slidenum">
              <a:rPr lang="en-IN" smtClean="0"/>
              <a:t>‹#›</a:t>
            </a:fld>
            <a:endParaRPr lang="en-IN"/>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68CDEAD-D005-48A5-84E4-ED2E9DF35727}" type="datetimeFigureOut">
              <a:rPr lang="en-US" smtClean="0"/>
              <a:t>3/30/2020</a:t>
            </a:fld>
            <a:endParaRPr lang="en-IN"/>
          </a:p>
        </p:txBody>
      </p:sp>
      <p:sp>
        <p:nvSpPr>
          <p:cNvPr id="5" name="Footer Placeholder 4"/>
          <p:cNvSpPr>
            <a:spLocks noGrp="1"/>
          </p:cNvSpPr>
          <p:nvPr>
            <p:ph type="ftr" sz="quarter" idx="11"/>
          </p:nvPr>
        </p:nvSpPr>
        <p:spPr/>
        <p:txBody>
          <a:bodyPr/>
          <a:lstStyle/>
          <a:p>
            <a:endParaRPr lang="en-IN"/>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68CDEAD-D005-48A5-84E4-ED2E9DF35727}" type="datetimeFigureOut">
              <a:rPr lang="en-US" smtClean="0"/>
              <a:t>3/30/2020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4361688" y="1026372"/>
            <a:ext cx="457200" cy="441325"/>
          </a:xfrm>
        </p:spPr>
        <p:txBody>
          <a:bodyPr/>
          <a:lstStyle/>
          <a:p>
            <a:fld id="{4F3E2BE6-E7EE-467B-BA98-4F438AC41783}" type="slidenum">
              <a:rPr lang="en-IN" smtClean="0"/>
              <a:t>‹#›</a:t>
            </a:fld>
            <a:endParaRPr lang="en-IN"/>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IN"/>
          </a:p>
        </p:txBody>
      </p:sp>
      <p:sp>
        <p:nvSpPr>
          <p:cNvPr id="4" name="Date Placeholder 3"/>
          <p:cNvSpPr>
            <a:spLocks noGrp="1"/>
          </p:cNvSpPr>
          <p:nvPr>
            <p:ph type="dt" sz="half" idx="10"/>
          </p:nvPr>
        </p:nvSpPr>
        <p:spPr/>
        <p:txBody>
          <a:bodyPr/>
          <a:lstStyle/>
          <a:p>
            <a:fld id="{268CDEAD-D005-48A5-84E4-ED2E9DF35727}" type="datetimeFigureOut">
              <a:rPr lang="en-US" smtClean="0"/>
              <a:t>3/30/2020</a:t>
            </a:fld>
            <a:endParaRPr lang="en-IN"/>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4F3E2BE6-E7EE-467B-BA98-4F438AC41783}" type="slidenum">
              <a:rPr lang="en-IN" smtClean="0"/>
              <a:t>‹#›</a:t>
            </a:fld>
            <a:endParaRPr lang="en-IN"/>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268CDEAD-D005-48A5-84E4-ED2E9DF35727}" type="datetimeFigureOut">
              <a:rPr lang="en-US" smtClean="0"/>
              <a:t>3/30/2020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F3E2BE6-E7EE-467B-BA98-4F438AC41783}" type="slidenum">
              <a:rPr lang="en-IN" smtClean="0"/>
              <a:t>‹#›</a:t>
            </a:fld>
            <a:endParaRPr lang="en-IN"/>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68CDEAD-D005-48A5-84E4-ED2E9DF35727}" type="datetimeFigureOut">
              <a:rPr lang="en-US" smtClean="0"/>
              <a:t>3/30/2020</a:t>
            </a:fld>
            <a:endParaRPr lang="en-IN"/>
          </a:p>
        </p:txBody>
      </p:sp>
      <p:sp>
        <p:nvSpPr>
          <p:cNvPr id="8" name="Footer Placeholder 7"/>
          <p:cNvSpPr>
            <a:spLocks noGrp="1"/>
          </p:cNvSpPr>
          <p:nvPr>
            <p:ph type="ftr" sz="quarter" idx="11"/>
          </p:nvPr>
        </p:nvSpPr>
        <p:spPr>
          <a:xfrm>
            <a:off x="304800" y="6409944"/>
            <a:ext cx="3581400" cy="365760"/>
          </a:xfrm>
        </p:spPr>
        <p:txBody>
          <a:bodyPr/>
          <a:lstStyle/>
          <a:p>
            <a:endParaRPr lang="en-IN"/>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4F3E2BE6-E7EE-467B-BA98-4F438AC41783}" type="slidenum">
              <a:rPr lang="en-IN" smtClean="0"/>
              <a:t>‹#›</a:t>
            </a:fld>
            <a:endParaRPr lang="en-IN"/>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68CDEAD-D005-48A5-84E4-ED2E9DF35727}" type="datetimeFigureOut">
              <a:rPr lang="en-US" smtClean="0"/>
              <a:t>3/30/2020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a:xfrm>
            <a:off x="4343400" y="1036020"/>
            <a:ext cx="457200" cy="441325"/>
          </a:xfrm>
        </p:spPr>
        <p:txBody>
          <a:bodyPr/>
          <a:lstStyle/>
          <a:p>
            <a:fld id="{4F3E2BE6-E7EE-467B-BA98-4F438AC41783}"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268CDEAD-D005-48A5-84E4-ED2E9DF35727}" type="datetimeFigureOut">
              <a:rPr lang="en-US" smtClean="0"/>
              <a:t>3/30/2020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4F3E2BE6-E7EE-467B-BA98-4F438AC41783}"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4F3E2BE6-E7EE-467B-BA98-4F438AC41783}" type="slidenum">
              <a:rPr lang="en-IN" smtClean="0"/>
              <a:t>‹#›</a:t>
            </a:fld>
            <a:endParaRPr lang="en-IN"/>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268CDEAD-D005-48A5-84E4-ED2E9DF35727}" type="datetimeFigureOut">
              <a:rPr lang="en-US" smtClean="0"/>
              <a:t>3/30/2020</a:t>
            </a:fld>
            <a:endParaRPr lang="en-IN"/>
          </a:p>
        </p:txBody>
      </p:sp>
      <p:sp>
        <p:nvSpPr>
          <p:cNvPr id="6" name="Footer Placeholder 5"/>
          <p:cNvSpPr>
            <a:spLocks noGrp="1"/>
          </p:cNvSpPr>
          <p:nvPr>
            <p:ph type="ftr" sz="quarter" idx="11"/>
          </p:nvPr>
        </p:nvSpPr>
        <p:spPr>
          <a:xfrm>
            <a:off x="301752" y="6410848"/>
            <a:ext cx="3383280" cy="365760"/>
          </a:xfrm>
        </p:spPr>
        <p:txBody>
          <a:bodyPr/>
          <a:lstStyle/>
          <a:p>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4F3E2BE6-E7EE-467B-BA98-4F438AC41783}" type="slidenum">
              <a:rPr lang="en-IN" smtClean="0"/>
              <a:t>‹#›</a:t>
            </a:fld>
            <a:endParaRPr lang="en-IN"/>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268CDEAD-D005-48A5-84E4-ED2E9DF35727}" type="datetimeFigureOut">
              <a:rPr lang="en-US" smtClean="0"/>
              <a:t>3/30/2020</a:t>
            </a:fld>
            <a:endParaRPr lang="en-IN"/>
          </a:p>
        </p:txBody>
      </p:sp>
      <p:sp>
        <p:nvSpPr>
          <p:cNvPr id="6" name="Footer Placeholder 5"/>
          <p:cNvSpPr>
            <a:spLocks noGrp="1"/>
          </p:cNvSpPr>
          <p:nvPr>
            <p:ph type="ftr" sz="quarter" idx="11"/>
          </p:nvPr>
        </p:nvSpPr>
        <p:spPr>
          <a:xfrm>
            <a:off x="301752" y="6410848"/>
            <a:ext cx="3584448" cy="365760"/>
          </a:xfrm>
        </p:spPr>
        <p:txBody>
          <a:bodyPr/>
          <a:lstStyle/>
          <a:p>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268CDEAD-D005-48A5-84E4-ED2E9DF35727}" type="datetimeFigureOut">
              <a:rPr lang="en-US" smtClean="0"/>
              <a:t>3/30/2020</a:t>
            </a:fld>
            <a:endParaRPr lang="en-IN"/>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IN"/>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4F3E2BE6-E7EE-467B-BA98-4F438AC41783}" type="slidenum">
              <a:rPr lang="en-IN" smtClean="0"/>
              <a:t>‹#›</a:t>
            </a:fld>
            <a:endParaRPr lang="en-IN"/>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71802" y="5000636"/>
            <a:ext cx="6400800" cy="1752600"/>
          </a:xfrm>
        </p:spPr>
        <p:txBody>
          <a:bodyPr/>
          <a:lstStyle/>
          <a:p>
            <a:r>
              <a:rPr lang="en-US" sz="1800" dirty="0" smtClean="0"/>
              <a:t>Dr. Gavisiddappa </a:t>
            </a:r>
            <a:r>
              <a:rPr lang="en-US" sz="1800" dirty="0" err="1" smtClean="0"/>
              <a:t>gadag</a:t>
            </a:r>
            <a:endParaRPr lang="en-US" sz="1800" dirty="0" smtClean="0"/>
          </a:p>
          <a:p>
            <a:r>
              <a:rPr lang="en-US" sz="1100" dirty="0" smtClean="0"/>
              <a:t>associate professor of commerce</a:t>
            </a:r>
            <a:br>
              <a:rPr lang="en-US" sz="1100" dirty="0" smtClean="0"/>
            </a:br>
            <a:r>
              <a:rPr lang="en-US" sz="1100" dirty="0" err="1" smtClean="0"/>
              <a:t>smt.</a:t>
            </a:r>
            <a:r>
              <a:rPr lang="en-US" sz="1100" dirty="0" smtClean="0"/>
              <a:t> </a:t>
            </a:r>
            <a:r>
              <a:rPr lang="en-US" sz="1100" dirty="0" err="1" smtClean="0"/>
              <a:t>Asm</a:t>
            </a:r>
            <a:r>
              <a:rPr lang="en-US" sz="1100" dirty="0" smtClean="0"/>
              <a:t> college for women</a:t>
            </a:r>
            <a:r>
              <a:rPr lang="en-IN" sz="1100" dirty="0" smtClean="0"/>
              <a:t/>
            </a:r>
            <a:br>
              <a:rPr lang="en-IN" sz="1100" dirty="0" smtClean="0"/>
            </a:br>
            <a:r>
              <a:rPr lang="en-IN" sz="1100" dirty="0" err="1" smtClean="0"/>
              <a:t>ballari</a:t>
            </a:r>
            <a:r>
              <a:rPr lang="en-IN" sz="1100" dirty="0" smtClean="0"/>
              <a:t>.</a:t>
            </a:r>
            <a:endParaRPr lang="en-US" sz="1100" dirty="0" smtClean="0"/>
          </a:p>
        </p:txBody>
      </p:sp>
      <p:sp>
        <p:nvSpPr>
          <p:cNvPr id="2" name="Title 1"/>
          <p:cNvSpPr>
            <a:spLocks noGrp="1"/>
          </p:cNvSpPr>
          <p:nvPr>
            <p:ph type="ctrTitle"/>
          </p:nvPr>
        </p:nvSpPr>
        <p:spPr/>
        <p:txBody>
          <a:bodyPr>
            <a:normAutofit fontScale="90000"/>
          </a:bodyPr>
          <a:lstStyle/>
          <a:p>
            <a:r>
              <a:rPr lang="en-US" dirty="0" smtClean="0"/>
              <a:t/>
            </a:r>
            <a:br>
              <a:rPr lang="en-US" dirty="0" smtClean="0"/>
            </a:br>
            <a:r>
              <a:rPr lang="en-US" dirty="0" smtClean="0"/>
              <a:t>Unit V:</a:t>
            </a:r>
            <a:br>
              <a:rPr lang="en-US" dirty="0" smtClean="0"/>
            </a:br>
            <a:endParaRPr lang="en-IN" dirty="0"/>
          </a:p>
        </p:txBody>
      </p:sp>
      <p:sp>
        <p:nvSpPr>
          <p:cNvPr id="5" name="Title 1"/>
          <p:cNvSpPr txBox="1">
            <a:spLocks/>
          </p:cNvSpPr>
          <p:nvPr/>
        </p:nvSpPr>
        <p:spPr>
          <a:xfrm>
            <a:off x="785786" y="2857496"/>
            <a:ext cx="7772400" cy="1752600"/>
          </a:xfrm>
          <a:prstGeom prst="rect">
            <a:avLst/>
          </a:prstGeom>
        </p:spPr>
        <p:txBody>
          <a:bodyPr vert="horz" anchor="b">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800" b="0" i="0" u="none" strike="noStrike" kern="1200" cap="none" spc="0" normalizeH="0" baseline="0" noProof="0" dirty="0" smtClean="0">
                <a:ln>
                  <a:noFill/>
                </a:ln>
                <a:solidFill>
                  <a:schemeClr val="accent1"/>
                </a:solidFill>
                <a:effectLst/>
                <a:uLnTx/>
                <a:uFillTx/>
                <a:latin typeface="+mj-lt"/>
                <a:ea typeface="+mj-ea"/>
                <a:cs typeface="+mj-cs"/>
              </a:rPr>
              <a:t>MARGINAL COSTING</a:t>
            </a:r>
            <a:r>
              <a:rPr kumimoji="0" lang="en-US" sz="4200" b="0" i="0" u="none" strike="noStrike" kern="1200" cap="none" spc="0" normalizeH="0" baseline="0" noProof="0" dirty="0" smtClean="0">
                <a:ln>
                  <a:noFill/>
                </a:ln>
                <a:solidFill>
                  <a:schemeClr val="accent1"/>
                </a:solidFill>
                <a:effectLst/>
                <a:uLnTx/>
                <a:uFillTx/>
                <a:latin typeface="+mj-lt"/>
                <a:ea typeface="+mj-ea"/>
                <a:cs typeface="+mj-cs"/>
              </a:rPr>
              <a:t/>
            </a:r>
            <a:br>
              <a:rPr kumimoji="0" lang="en-US" sz="4200" b="0" i="0" u="none" strike="noStrike" kern="1200" cap="none" spc="0" normalizeH="0" baseline="0" noProof="0" dirty="0" smtClean="0">
                <a:ln>
                  <a:noFill/>
                </a:ln>
                <a:solidFill>
                  <a:schemeClr val="accent1"/>
                </a:solidFill>
                <a:effectLst/>
                <a:uLnTx/>
                <a:uFillTx/>
                <a:latin typeface="+mj-lt"/>
                <a:ea typeface="+mj-ea"/>
                <a:cs typeface="+mj-cs"/>
              </a:rPr>
            </a:br>
            <a:endParaRPr kumimoji="0" lang="en-IN" sz="4200" b="0" i="0" u="none" strike="noStrike" kern="1200" cap="none" spc="0" normalizeH="0" baseline="0" noProof="0" dirty="0">
              <a:ln>
                <a:noFill/>
              </a:ln>
              <a:solidFill>
                <a:schemeClr val="accent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Uses of P/V Ratio</a:t>
            </a:r>
            <a:endParaRPr lang="en-IN" dirty="0"/>
          </a:p>
        </p:txBody>
      </p:sp>
      <p:sp>
        <p:nvSpPr>
          <p:cNvPr id="3" name="Content Placeholder 2"/>
          <p:cNvSpPr>
            <a:spLocks noGrp="1"/>
          </p:cNvSpPr>
          <p:nvPr>
            <p:ph sz="quarter" idx="1"/>
          </p:nvPr>
        </p:nvSpPr>
        <p:spPr/>
        <p:txBody>
          <a:bodyPr>
            <a:normAutofit lnSpcReduction="10000"/>
          </a:bodyPr>
          <a:lstStyle/>
          <a:p>
            <a:pPr>
              <a:buFont typeface="Wingdings" pitchFamily="2" charset="2"/>
              <a:buChar char="v"/>
            </a:pPr>
            <a:r>
              <a:rPr lang="en-US" dirty="0" smtClean="0"/>
              <a:t>To determine variable cost for any given volume of sales.</a:t>
            </a:r>
          </a:p>
          <a:p>
            <a:pPr>
              <a:buFont typeface="Wingdings" pitchFamily="2" charset="2"/>
              <a:buChar char="v"/>
            </a:pPr>
            <a:r>
              <a:rPr lang="en-US" dirty="0" smtClean="0"/>
              <a:t>To determine volume of sales required to earn a given profit.</a:t>
            </a:r>
          </a:p>
          <a:p>
            <a:pPr>
              <a:buFont typeface="Wingdings" pitchFamily="2" charset="2"/>
              <a:buChar char="v"/>
            </a:pPr>
            <a:r>
              <a:rPr lang="en-US" dirty="0" smtClean="0"/>
              <a:t>To fix selling price.</a:t>
            </a:r>
          </a:p>
          <a:p>
            <a:pPr>
              <a:buFont typeface="Wingdings" pitchFamily="2" charset="2"/>
              <a:buChar char="v"/>
            </a:pPr>
            <a:r>
              <a:rPr lang="en-US" dirty="0" smtClean="0"/>
              <a:t>To locate the BEP and MOS.</a:t>
            </a:r>
          </a:p>
          <a:p>
            <a:pPr>
              <a:buFont typeface="Wingdings" pitchFamily="2" charset="2"/>
              <a:buChar char="v"/>
            </a:pPr>
            <a:r>
              <a:rPr lang="en-US" dirty="0" smtClean="0"/>
              <a:t>To compute profit when MOS is given.</a:t>
            </a:r>
          </a:p>
          <a:p>
            <a:pPr>
              <a:buFont typeface="Wingdings" pitchFamily="2" charset="2"/>
              <a:buChar char="v"/>
            </a:pPr>
            <a:r>
              <a:rPr lang="en-US" dirty="0" smtClean="0"/>
              <a:t>To determine the volume of sales required to maintain the present level of profit, if selling price is reduced.</a:t>
            </a:r>
          </a:p>
          <a:p>
            <a:pPr>
              <a:buNone/>
            </a:pPr>
            <a:endParaRPr lang="en-US" dirty="0" smtClean="0"/>
          </a:p>
          <a:p>
            <a:pPr>
              <a:buFont typeface="Wingdings" pitchFamily="2" charset="2"/>
              <a:buChar char="v"/>
            </a:pPr>
            <a:endParaRPr lang="en-IN"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Application of Marginal Costing</a:t>
            </a:r>
            <a:endParaRPr lang="en-IN" dirty="0"/>
          </a:p>
        </p:txBody>
      </p:sp>
      <p:sp>
        <p:nvSpPr>
          <p:cNvPr id="3" name="Content Placeholder 2"/>
          <p:cNvSpPr>
            <a:spLocks noGrp="1"/>
          </p:cNvSpPr>
          <p:nvPr>
            <p:ph sz="quarter" idx="1"/>
          </p:nvPr>
        </p:nvSpPr>
        <p:spPr/>
        <p:txBody>
          <a:bodyPr>
            <a:normAutofit/>
          </a:bodyPr>
          <a:lstStyle/>
          <a:p>
            <a:pPr>
              <a:buNone/>
            </a:pPr>
            <a:r>
              <a:rPr lang="en-US" dirty="0" smtClean="0"/>
              <a:t>	As a technique of costing , it is applied in :</a:t>
            </a:r>
          </a:p>
          <a:p>
            <a:pPr>
              <a:buFont typeface="Wingdings" pitchFamily="2" charset="2"/>
              <a:buChar char="Ø"/>
            </a:pPr>
            <a:r>
              <a:rPr lang="en-US" dirty="0" smtClean="0"/>
              <a:t>Cost Control and reporting.</a:t>
            </a:r>
          </a:p>
          <a:p>
            <a:pPr>
              <a:buFont typeface="Wingdings" pitchFamily="2" charset="2"/>
              <a:buChar char="Ø"/>
            </a:pPr>
            <a:r>
              <a:rPr lang="en-US" dirty="0" smtClean="0"/>
              <a:t>Pricing.</a:t>
            </a:r>
          </a:p>
          <a:p>
            <a:pPr>
              <a:buFont typeface="Wingdings" pitchFamily="2" charset="2"/>
              <a:buChar char="Ø"/>
            </a:pPr>
            <a:r>
              <a:rPr lang="en-US" dirty="0" smtClean="0"/>
              <a:t>Profit Planning and control.</a:t>
            </a:r>
          </a:p>
          <a:p>
            <a:pPr>
              <a:buFont typeface="Wingdings" pitchFamily="2" charset="2"/>
              <a:buChar char="Ø"/>
            </a:pPr>
            <a:r>
              <a:rPr lang="en-US" dirty="0" smtClean="0"/>
              <a:t>Decision making.</a:t>
            </a:r>
          </a:p>
          <a:p>
            <a:pPr>
              <a:buFont typeface="Wingdings" pitchFamily="2" charset="2"/>
              <a:buChar char="Ø"/>
            </a:pPr>
            <a:r>
              <a:rPr lang="en-US" dirty="0" smtClean="0"/>
              <a:t>Make or Buy Decision.</a:t>
            </a:r>
          </a:p>
          <a:p>
            <a:pPr>
              <a:buFont typeface="Wingdings" pitchFamily="2" charset="2"/>
              <a:buChar char="Ø"/>
            </a:pPr>
            <a:r>
              <a:rPr lang="en-US" dirty="0" smtClean="0"/>
              <a:t>Choice of profitable mix.</a:t>
            </a:r>
          </a:p>
          <a:p>
            <a:pPr>
              <a:buFont typeface="Wingdings" pitchFamily="2" charset="2"/>
              <a:buChar char="Ø"/>
            </a:pPr>
            <a:r>
              <a:rPr lang="en-US" dirty="0" smtClean="0"/>
              <a:t>Problem of key factor or limiting factor.</a:t>
            </a:r>
          </a:p>
          <a:p>
            <a:pPr>
              <a:buFont typeface="Wingdings" pitchFamily="2" charset="2"/>
              <a:buChar char="Ø"/>
            </a:pPr>
            <a:r>
              <a:rPr lang="en-US" dirty="0" smtClean="0"/>
              <a:t>Closing down or suspending the activities.</a:t>
            </a:r>
            <a:endParaRPr lang="en-IN"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Synopsis</a:t>
            </a:r>
            <a:endParaRPr lang="en-IN" dirty="0"/>
          </a:p>
        </p:txBody>
      </p:sp>
      <p:sp>
        <p:nvSpPr>
          <p:cNvPr id="3" name="Content Placeholder 2"/>
          <p:cNvSpPr>
            <a:spLocks noGrp="1"/>
          </p:cNvSpPr>
          <p:nvPr>
            <p:ph sz="quarter" idx="1"/>
          </p:nvPr>
        </p:nvSpPr>
        <p:spPr/>
        <p:txBody>
          <a:bodyPr>
            <a:normAutofit fontScale="92500" lnSpcReduction="20000"/>
          </a:bodyPr>
          <a:lstStyle/>
          <a:p>
            <a:pPr>
              <a:buFont typeface="Wingdings" pitchFamily="2" charset="2"/>
              <a:buChar char="§"/>
            </a:pPr>
            <a:r>
              <a:rPr lang="en-US" dirty="0" smtClean="0"/>
              <a:t>Introduction</a:t>
            </a:r>
          </a:p>
          <a:p>
            <a:pPr>
              <a:buFont typeface="Wingdings" pitchFamily="2" charset="2"/>
              <a:buChar char="§"/>
            </a:pPr>
            <a:r>
              <a:rPr lang="en-US" dirty="0" smtClean="0"/>
              <a:t>Meaning and Definition</a:t>
            </a:r>
          </a:p>
          <a:p>
            <a:pPr>
              <a:buFont typeface="Wingdings" pitchFamily="2" charset="2"/>
              <a:buChar char="§"/>
            </a:pPr>
            <a:r>
              <a:rPr lang="en-US" dirty="0" smtClean="0"/>
              <a:t>Features</a:t>
            </a:r>
          </a:p>
          <a:p>
            <a:pPr>
              <a:buFont typeface="Wingdings" pitchFamily="2" charset="2"/>
              <a:buChar char="§"/>
            </a:pPr>
            <a:r>
              <a:rPr lang="en-US" dirty="0" smtClean="0"/>
              <a:t>Concept of Marginal Cost</a:t>
            </a:r>
          </a:p>
          <a:p>
            <a:pPr>
              <a:buFont typeface="Wingdings" pitchFamily="2" charset="2"/>
              <a:buChar char="§"/>
            </a:pPr>
            <a:r>
              <a:rPr lang="en-US" dirty="0" smtClean="0"/>
              <a:t>Advantages of Marginal Costing</a:t>
            </a:r>
          </a:p>
          <a:p>
            <a:pPr>
              <a:buFont typeface="Wingdings" pitchFamily="2" charset="2"/>
              <a:buChar char="§"/>
            </a:pPr>
            <a:r>
              <a:rPr lang="en-US" dirty="0" smtClean="0"/>
              <a:t>Disadvantages of Marginal Costing</a:t>
            </a:r>
          </a:p>
          <a:p>
            <a:pPr>
              <a:buFont typeface="Wingdings" pitchFamily="2" charset="2"/>
              <a:buChar char="§"/>
            </a:pPr>
            <a:r>
              <a:rPr lang="en-US" dirty="0" smtClean="0"/>
              <a:t>Contribution &amp; its usages.</a:t>
            </a:r>
          </a:p>
          <a:p>
            <a:pPr>
              <a:buFont typeface="Wingdings" pitchFamily="2" charset="2"/>
              <a:buChar char="§"/>
            </a:pPr>
            <a:r>
              <a:rPr lang="en-US" dirty="0" smtClean="0"/>
              <a:t>P/V Ration and its usages</a:t>
            </a:r>
          </a:p>
          <a:p>
            <a:pPr>
              <a:buFont typeface="Wingdings" pitchFamily="2" charset="2"/>
              <a:buChar char="§"/>
            </a:pPr>
            <a:r>
              <a:rPr lang="en-US" dirty="0" smtClean="0"/>
              <a:t>Application of Marginal Costing</a:t>
            </a:r>
          </a:p>
          <a:p>
            <a:pPr>
              <a:buFont typeface="Wingdings" pitchFamily="2" charset="2"/>
              <a:buChar char="§"/>
            </a:pPr>
            <a:r>
              <a:rPr lang="en-US" dirty="0" smtClean="0"/>
              <a:t>Break-even Point</a:t>
            </a:r>
          </a:p>
          <a:p>
            <a:pPr>
              <a:buFont typeface="Wingdings" pitchFamily="2" charset="2"/>
              <a:buChar char="§"/>
            </a:pPr>
            <a:r>
              <a:rPr lang="en-US" dirty="0" smtClean="0"/>
              <a:t>Problems of Marginal Costing</a:t>
            </a:r>
            <a:endParaRPr lang="en-IN" dirty="0" smtClean="0"/>
          </a:p>
          <a:p>
            <a:endParaRPr lang="en-IN"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IN" dirty="0"/>
          </a:p>
        </p:txBody>
      </p:sp>
      <p:sp>
        <p:nvSpPr>
          <p:cNvPr id="3" name="Content Placeholder 2"/>
          <p:cNvSpPr>
            <a:spLocks noGrp="1"/>
          </p:cNvSpPr>
          <p:nvPr>
            <p:ph sz="quarter" idx="1"/>
          </p:nvPr>
        </p:nvSpPr>
        <p:spPr/>
        <p:txBody>
          <a:bodyPr>
            <a:normAutofit/>
          </a:bodyPr>
          <a:lstStyle/>
          <a:p>
            <a:pPr>
              <a:buFont typeface="Courier New" pitchFamily="49" charset="0"/>
              <a:buChar char="o"/>
            </a:pPr>
            <a:r>
              <a:rPr lang="en-US" dirty="0" smtClean="0"/>
              <a:t>It is a technique of costing and not a method of costing.</a:t>
            </a:r>
          </a:p>
          <a:p>
            <a:pPr>
              <a:buFont typeface="Courier New" pitchFamily="49" charset="0"/>
              <a:buChar char="o"/>
            </a:pPr>
            <a:r>
              <a:rPr lang="en-US" dirty="0" smtClean="0"/>
              <a:t>It analyses the cost data and helps in controlling the cost.</a:t>
            </a:r>
          </a:p>
          <a:p>
            <a:pPr>
              <a:buFont typeface="Courier New" pitchFamily="49" charset="0"/>
              <a:buChar char="o"/>
            </a:pPr>
            <a:r>
              <a:rPr lang="en-US" dirty="0" smtClean="0"/>
              <a:t>It classifies the cost into fixed and variable.</a:t>
            </a:r>
          </a:p>
          <a:p>
            <a:pPr>
              <a:buFont typeface="Courier New" pitchFamily="49" charset="0"/>
              <a:buChar char="o"/>
            </a:pPr>
            <a:r>
              <a:rPr lang="en-US" dirty="0" smtClean="0"/>
              <a:t>Fixed costs remain fixed irrespective of the output or sales, hence they are allocated to cost units.</a:t>
            </a:r>
          </a:p>
          <a:p>
            <a:pPr>
              <a:buFont typeface="Courier New" pitchFamily="49" charset="0"/>
              <a:buChar char="o"/>
            </a:pPr>
            <a:r>
              <a:rPr lang="en-US" dirty="0" smtClean="0"/>
              <a:t>Therefore, only variable costs are considered. Thus, marginal costing is also called as variable costing.</a:t>
            </a:r>
            <a:endParaRPr lang="en-IN"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IN" dirty="0"/>
          </a:p>
        </p:txBody>
      </p:sp>
      <p:sp>
        <p:nvSpPr>
          <p:cNvPr id="3" name="Content Placeholder 2"/>
          <p:cNvSpPr>
            <a:spLocks noGrp="1"/>
          </p:cNvSpPr>
          <p:nvPr>
            <p:ph sz="quarter" idx="1"/>
          </p:nvPr>
        </p:nvSpPr>
        <p:spPr/>
        <p:txBody>
          <a:bodyPr>
            <a:normAutofit fontScale="92500" lnSpcReduction="20000"/>
          </a:bodyPr>
          <a:lstStyle/>
          <a:p>
            <a:r>
              <a:rPr lang="en-US" dirty="0" smtClean="0"/>
              <a:t>1. ICMA London, “Marginal costing is the ascertainment of marginal cost by differentiating between fixed cost and variable costs and of the effect on profits of changes in the volume and type of output”.</a:t>
            </a:r>
          </a:p>
          <a:p>
            <a:endParaRPr lang="en-US" dirty="0" smtClean="0"/>
          </a:p>
          <a:p>
            <a:r>
              <a:rPr lang="en-US" dirty="0" smtClean="0"/>
              <a:t>2.  Batty defines marginal costing as “a technique of cost accounting which pays special attention to the </a:t>
            </a:r>
            <a:r>
              <a:rPr lang="en-US" dirty="0" err="1" smtClean="0"/>
              <a:t>behaviour</a:t>
            </a:r>
            <a:r>
              <a:rPr lang="en-US" dirty="0" smtClean="0"/>
              <a:t> of costs with changes in the volume of output”.</a:t>
            </a:r>
          </a:p>
          <a:p>
            <a:endParaRPr lang="en-US" dirty="0" smtClean="0"/>
          </a:p>
          <a:p>
            <a:r>
              <a:rPr lang="en-US" dirty="0" smtClean="0"/>
              <a:t>3. CIMA London, “Marginal costing is a technique where only the variable costs are charged to cost units, the fixed attributable being written off in full against the contribution for that period.</a:t>
            </a:r>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Characterisitcs</a:t>
            </a:r>
            <a:endParaRPr lang="en-IN" dirty="0"/>
          </a:p>
        </p:txBody>
      </p:sp>
      <p:sp>
        <p:nvSpPr>
          <p:cNvPr id="3" name="Content Placeholder 2"/>
          <p:cNvSpPr>
            <a:spLocks noGrp="1"/>
          </p:cNvSpPr>
          <p:nvPr>
            <p:ph sz="quarter" idx="1"/>
          </p:nvPr>
        </p:nvSpPr>
        <p:spPr/>
        <p:txBody>
          <a:bodyPr>
            <a:normAutofit/>
          </a:bodyPr>
          <a:lstStyle/>
          <a:p>
            <a:pPr>
              <a:buFont typeface="Wingdings" pitchFamily="2" charset="2"/>
              <a:buChar char="q"/>
            </a:pPr>
            <a:r>
              <a:rPr lang="en-US" dirty="0" smtClean="0"/>
              <a:t>Fixed costs are treated as period costs.</a:t>
            </a:r>
          </a:p>
          <a:p>
            <a:pPr>
              <a:buFont typeface="Wingdings" pitchFamily="2" charset="2"/>
              <a:buChar char="q"/>
            </a:pPr>
            <a:r>
              <a:rPr lang="en-US" dirty="0" smtClean="0"/>
              <a:t>Costs are classified into two viz., fixed and variable.</a:t>
            </a:r>
          </a:p>
          <a:p>
            <a:pPr>
              <a:buFont typeface="Wingdings" pitchFamily="2" charset="2"/>
              <a:buChar char="q"/>
            </a:pPr>
            <a:r>
              <a:rPr lang="en-US" dirty="0" smtClean="0"/>
              <a:t>Marginal Costs are only product costs i.e., variable costs.</a:t>
            </a:r>
          </a:p>
          <a:p>
            <a:pPr>
              <a:buFont typeface="Wingdings" pitchFamily="2" charset="2"/>
              <a:buChar char="q"/>
            </a:pPr>
            <a:r>
              <a:rPr lang="en-US" dirty="0" smtClean="0"/>
              <a:t>WIP &amp; Finished Stocks are valued at marginal cost.</a:t>
            </a:r>
          </a:p>
          <a:p>
            <a:pPr>
              <a:buFont typeface="Wingdings" pitchFamily="2" charset="2"/>
              <a:buChar char="q"/>
            </a:pPr>
            <a:r>
              <a:rPr lang="en-US" dirty="0" smtClean="0"/>
              <a:t>Contribution is the difference between sales and variable cost. i.e., C=SP-VC.</a:t>
            </a:r>
          </a:p>
          <a:p>
            <a:pPr>
              <a:buFont typeface="Wingdings" pitchFamily="2" charset="2"/>
              <a:buChar char="q"/>
            </a:pPr>
            <a:r>
              <a:rPr lang="en-US" dirty="0" smtClean="0"/>
              <a:t>Prices are fixed based on marginal costs.</a:t>
            </a:r>
          </a:p>
          <a:p>
            <a:pPr>
              <a:buFont typeface="Wingdings" pitchFamily="2" charset="2"/>
              <a:buChar char="q"/>
            </a:pPr>
            <a:r>
              <a:rPr lang="en-US" dirty="0" smtClean="0"/>
              <a:t>Profits are ascertained with the help of contribution.</a:t>
            </a:r>
          </a:p>
          <a:p>
            <a:pPr>
              <a:buFont typeface="Wingdings" pitchFamily="2" charset="2"/>
              <a:buChar char="q"/>
            </a:pPr>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 of Marginal Cost</a:t>
            </a:r>
            <a:endParaRPr lang="en-IN" dirty="0"/>
          </a:p>
        </p:txBody>
      </p:sp>
      <p:sp>
        <p:nvSpPr>
          <p:cNvPr id="3" name="Content Placeholder 2"/>
          <p:cNvSpPr>
            <a:spLocks noGrp="1"/>
          </p:cNvSpPr>
          <p:nvPr>
            <p:ph sz="quarter" idx="1"/>
          </p:nvPr>
        </p:nvSpPr>
        <p:spPr/>
        <p:txBody>
          <a:bodyPr>
            <a:normAutofit fontScale="92500" lnSpcReduction="20000"/>
          </a:bodyPr>
          <a:lstStyle/>
          <a:p>
            <a:r>
              <a:rPr lang="en-US" dirty="0" smtClean="0"/>
              <a:t>Marginal Cost means variable cost.  However, in economics, marginal cost means the additional cost of producing additional units.</a:t>
            </a:r>
          </a:p>
          <a:p>
            <a:r>
              <a:rPr lang="en-US" dirty="0" smtClean="0"/>
              <a:t>E.g., cost of producing 1,000 units say Rs.10,000/- and cost of producing 1001 units say Rs. 10,050/-, then marginal cost is taken as Rs. 50 being extra cost of producing one unit.</a:t>
            </a:r>
          </a:p>
          <a:p>
            <a:r>
              <a:rPr lang="en-US" dirty="0" smtClean="0"/>
              <a:t>Marginal Cost= Prime Cost + Variable Cost</a:t>
            </a:r>
          </a:p>
          <a:p>
            <a:r>
              <a:rPr lang="en-US" dirty="0" smtClean="0"/>
              <a:t>Marginal Cost = Total Cost – Fixed Cost</a:t>
            </a:r>
          </a:p>
          <a:p>
            <a:r>
              <a:rPr lang="en-US" dirty="0" smtClean="0"/>
              <a:t>Thus, ICMA London defines marginal cost as “the amount of any given volume of output by which aggregate costs re changed, volume of output is increased or decreased by one unit”.</a:t>
            </a:r>
          </a:p>
          <a:p>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Merits and Demerits of Marginal Cost</a:t>
            </a:r>
            <a:endParaRPr lang="en-IN" dirty="0"/>
          </a:p>
        </p:txBody>
      </p:sp>
      <p:sp>
        <p:nvSpPr>
          <p:cNvPr id="3" name="Content Placeholder 2"/>
          <p:cNvSpPr>
            <a:spLocks noGrp="1"/>
          </p:cNvSpPr>
          <p:nvPr>
            <p:ph sz="quarter" idx="1"/>
          </p:nvPr>
        </p:nvSpPr>
        <p:spPr/>
        <p:txBody>
          <a:bodyPr>
            <a:normAutofit fontScale="77500" lnSpcReduction="20000"/>
          </a:bodyPr>
          <a:lstStyle/>
          <a:p>
            <a:pPr marL="514350" indent="-514350">
              <a:buNone/>
            </a:pPr>
            <a:r>
              <a:rPr lang="en-US" dirty="0" smtClean="0"/>
              <a:t>Merits:</a:t>
            </a:r>
          </a:p>
          <a:p>
            <a:pPr marL="514350" indent="-514350">
              <a:buAutoNum type="arabicPeriod"/>
            </a:pPr>
            <a:r>
              <a:rPr lang="en-US" dirty="0" smtClean="0"/>
              <a:t>It helps in cost control.</a:t>
            </a:r>
          </a:p>
          <a:p>
            <a:pPr marL="514350" indent="-514350">
              <a:buAutoNum type="arabicPeriod"/>
            </a:pPr>
            <a:r>
              <a:rPr lang="en-US" dirty="0" smtClean="0"/>
              <a:t>It helps in managerial decisions.</a:t>
            </a:r>
          </a:p>
          <a:p>
            <a:pPr marL="514350" indent="-514350">
              <a:buAutoNum type="arabicPeriod"/>
            </a:pPr>
            <a:r>
              <a:rPr lang="en-US" dirty="0" smtClean="0"/>
              <a:t>Cost per unit remains constant.</a:t>
            </a:r>
          </a:p>
          <a:p>
            <a:pPr marL="514350" indent="-514350">
              <a:buAutoNum type="arabicPeriod"/>
            </a:pPr>
            <a:r>
              <a:rPr lang="en-US" dirty="0" smtClean="0"/>
              <a:t>No under or over absorption of overheads.</a:t>
            </a:r>
          </a:p>
          <a:p>
            <a:pPr marL="514350" indent="-514350">
              <a:buAutoNum type="arabicPeriod"/>
            </a:pPr>
            <a:r>
              <a:rPr lang="en-US" dirty="0" smtClean="0"/>
              <a:t>Realistic valuation of stocks.</a:t>
            </a:r>
          </a:p>
          <a:p>
            <a:pPr marL="514350" indent="-514350">
              <a:buAutoNum type="arabicPeriod"/>
            </a:pPr>
            <a:r>
              <a:rPr lang="en-US" dirty="0" smtClean="0"/>
              <a:t>It helps in profit planning.</a:t>
            </a:r>
          </a:p>
          <a:p>
            <a:pPr marL="514350" indent="-514350">
              <a:buAutoNum type="arabicPeriod"/>
            </a:pPr>
            <a:r>
              <a:rPr lang="en-US" dirty="0" smtClean="0"/>
              <a:t>It helps in BEP Analysis.</a:t>
            </a:r>
          </a:p>
          <a:p>
            <a:pPr marL="514350" indent="-514350">
              <a:buNone/>
            </a:pPr>
            <a:r>
              <a:rPr lang="en-US" dirty="0" smtClean="0"/>
              <a:t>Demerits:</a:t>
            </a:r>
          </a:p>
          <a:p>
            <a:pPr marL="514350" indent="-514350">
              <a:buAutoNum type="arabicPeriod"/>
            </a:pPr>
            <a:r>
              <a:rPr lang="en-US" dirty="0" smtClean="0"/>
              <a:t>Difficulty in division of cost.</a:t>
            </a:r>
          </a:p>
          <a:p>
            <a:pPr marL="514350" indent="-514350">
              <a:buAutoNum type="arabicPeriod"/>
            </a:pPr>
            <a:r>
              <a:rPr lang="en-US" dirty="0" smtClean="0"/>
              <a:t>Stocks are understated.</a:t>
            </a:r>
          </a:p>
          <a:p>
            <a:pPr marL="514350" indent="-514350">
              <a:buAutoNum type="arabicPeriod"/>
            </a:pPr>
            <a:r>
              <a:rPr lang="en-US" dirty="0" smtClean="0"/>
              <a:t>Against the accounting principles.</a:t>
            </a:r>
          </a:p>
          <a:p>
            <a:pPr marL="514350" indent="-514350">
              <a:buAutoNum type="arabicPeriod"/>
            </a:pPr>
            <a:r>
              <a:rPr lang="en-US" dirty="0" smtClean="0"/>
              <a:t>Fixed costs liable to change in the long run.</a:t>
            </a:r>
          </a:p>
          <a:p>
            <a:pPr marL="514350" indent="-514350">
              <a:buAutoNum type="arabicPeriod"/>
            </a:pPr>
            <a:endParaRPr lang="en-IN"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Formulae of Marginal Costing</a:t>
            </a:r>
            <a:endParaRPr lang="en-IN" dirty="0"/>
          </a:p>
        </p:txBody>
      </p:sp>
      <p:sp>
        <p:nvSpPr>
          <p:cNvPr id="3" name="Content Placeholder 2"/>
          <p:cNvSpPr>
            <a:spLocks noGrp="1"/>
          </p:cNvSpPr>
          <p:nvPr>
            <p:ph sz="quarter" idx="1"/>
          </p:nvPr>
        </p:nvSpPr>
        <p:spPr/>
        <p:txBody>
          <a:bodyPr>
            <a:normAutofit fontScale="92500" lnSpcReduction="10000"/>
          </a:bodyPr>
          <a:lstStyle/>
          <a:p>
            <a:pPr marL="514350" indent="-514350"/>
            <a:r>
              <a:rPr lang="en-US" dirty="0" smtClean="0"/>
              <a:t>Contribution = Sales – Variable Costs or</a:t>
            </a:r>
          </a:p>
          <a:p>
            <a:pPr marL="514350" indent="-514350"/>
            <a:r>
              <a:rPr lang="en-US" dirty="0" smtClean="0"/>
              <a:t>Contribution = Fixed Cost + Profit or </a:t>
            </a:r>
          </a:p>
          <a:p>
            <a:pPr marL="514350" indent="-514350"/>
            <a:r>
              <a:rPr lang="en-US" dirty="0" smtClean="0"/>
              <a:t>Contribution = Fixed Cost – Loss or else</a:t>
            </a:r>
          </a:p>
          <a:p>
            <a:pPr marL="514350" indent="-514350"/>
            <a:r>
              <a:rPr lang="en-US" dirty="0" smtClean="0"/>
              <a:t>Sales – Variable Cost = Fixed Cost + Profit.</a:t>
            </a:r>
          </a:p>
          <a:p>
            <a:pPr marL="514350" indent="-514350"/>
            <a:r>
              <a:rPr lang="en-US" dirty="0" smtClean="0"/>
              <a:t>Profit = Sales – Variable Cost –Fixed Cost or else</a:t>
            </a:r>
            <a:br>
              <a:rPr lang="en-US" dirty="0" smtClean="0"/>
            </a:br>
            <a:r>
              <a:rPr lang="en-US" dirty="0" smtClean="0"/>
              <a:t>	      = Contribution – Fixed Cost. </a:t>
            </a:r>
          </a:p>
          <a:p>
            <a:pPr marL="514350" indent="-514350"/>
            <a:r>
              <a:rPr lang="en-US" dirty="0" smtClean="0"/>
              <a:t>The other way is Profit = Margin of Safety x P/V Ratio  wherein Margin of Safety = Sales – BEP sales.</a:t>
            </a:r>
          </a:p>
          <a:p>
            <a:pPr marL="514350" indent="-514350"/>
            <a:r>
              <a:rPr lang="en-US" dirty="0" smtClean="0"/>
              <a:t>Contribution = Sales x P/V Ratio or else</a:t>
            </a:r>
          </a:p>
          <a:p>
            <a:pPr marL="514350" indent="-514350"/>
            <a:r>
              <a:rPr lang="en-US" dirty="0" smtClean="0"/>
              <a:t>Contribution = Changes in total Cost ÷ Changes in Sales </a:t>
            </a:r>
          </a:p>
          <a:p>
            <a:pPr marL="514350" indent="-514350">
              <a:buNone/>
            </a:pPr>
            <a:endParaRPr lang="en-IN"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297106"/>
          </a:xfrm>
        </p:spPr>
        <p:txBody>
          <a:bodyPr>
            <a:normAutofit/>
          </a:bodyPr>
          <a:lstStyle/>
          <a:p>
            <a:r>
              <a:rPr lang="en-US" dirty="0" smtClean="0"/>
              <a:t>.</a:t>
            </a:r>
            <a:br>
              <a:rPr lang="en-US" dirty="0" smtClean="0"/>
            </a:br>
            <a:endParaRPr lang="en-IN" dirty="0"/>
          </a:p>
        </p:txBody>
      </p:sp>
      <p:sp>
        <p:nvSpPr>
          <p:cNvPr id="3" name="Content Placeholder 2"/>
          <p:cNvSpPr>
            <a:spLocks noGrp="1"/>
          </p:cNvSpPr>
          <p:nvPr>
            <p:ph sz="quarter" idx="1"/>
          </p:nvPr>
        </p:nvSpPr>
        <p:spPr>
          <a:xfrm>
            <a:off x="500034" y="1428736"/>
            <a:ext cx="8072494" cy="4697427"/>
          </a:xfrm>
        </p:spPr>
        <p:txBody>
          <a:bodyPr>
            <a:noAutofit/>
          </a:bodyPr>
          <a:lstStyle/>
          <a:p>
            <a:r>
              <a:rPr lang="en-US" sz="2600" dirty="0" smtClean="0"/>
              <a:t>P/V Ratio is the ratio which measures profit and volume of sales at any given point of time.</a:t>
            </a:r>
            <a:r>
              <a:rPr lang="en-IN" sz="2600" dirty="0" smtClean="0"/>
              <a:t> It is also called as contribution ratio or marginal ratio.  It is very important in decision making process. Usually it is expressed in percentage.</a:t>
            </a:r>
          </a:p>
          <a:p>
            <a:r>
              <a:rPr lang="en-US" sz="2600" dirty="0" smtClean="0"/>
              <a:t>P/V Ratio = Contribution </a:t>
            </a:r>
            <a:r>
              <a:rPr lang="en-US" sz="2600" dirty="0" smtClean="0"/>
              <a:t>÷ Sales</a:t>
            </a:r>
          </a:p>
          <a:p>
            <a:r>
              <a:rPr lang="en-US" sz="2600" dirty="0" smtClean="0"/>
              <a:t>P/V Ratio = S – VC </a:t>
            </a:r>
            <a:r>
              <a:rPr lang="en-US" sz="2600" dirty="0" smtClean="0"/>
              <a:t>÷ S  or FC + P ÷ S</a:t>
            </a:r>
          </a:p>
          <a:p>
            <a:r>
              <a:rPr lang="en-US" sz="2600" dirty="0" smtClean="0"/>
              <a:t>Sales Volume required = FC + P </a:t>
            </a:r>
            <a:r>
              <a:rPr lang="en-US" sz="2600" dirty="0" smtClean="0"/>
              <a:t>÷ P/V Ratio</a:t>
            </a:r>
          </a:p>
          <a:p>
            <a:r>
              <a:rPr lang="en-US" sz="2600" dirty="0" smtClean="0"/>
              <a:t>P/V Ratio = Changes in Contribution </a:t>
            </a:r>
            <a:r>
              <a:rPr lang="en-US" sz="2600" dirty="0" smtClean="0"/>
              <a:t>÷ Changes in sales.</a:t>
            </a:r>
          </a:p>
          <a:p>
            <a:r>
              <a:rPr lang="en-US" sz="2600" dirty="0" smtClean="0"/>
              <a:t>P/V Ratio = FC </a:t>
            </a:r>
            <a:r>
              <a:rPr lang="en-US" sz="2600" dirty="0" smtClean="0"/>
              <a:t>÷ BEP Sales</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61</TotalTime>
  <Words>710</Words>
  <Application>Microsoft Office PowerPoint</Application>
  <PresentationFormat>On-screen Show (4:3)</PresentationFormat>
  <Paragraphs>90</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Civic</vt:lpstr>
      <vt:lpstr> Unit V: </vt:lpstr>
      <vt:lpstr>Synopsis</vt:lpstr>
      <vt:lpstr>Introduction</vt:lpstr>
      <vt:lpstr>Definitions</vt:lpstr>
      <vt:lpstr>Characterisitcs</vt:lpstr>
      <vt:lpstr>Concept of Marginal Cost</vt:lpstr>
      <vt:lpstr>Merits and Demerits of Marginal Cost</vt:lpstr>
      <vt:lpstr>Formulae of Marginal Costing</vt:lpstr>
      <vt:lpstr>. </vt:lpstr>
      <vt:lpstr>Uses of P/V Ratio</vt:lpstr>
      <vt:lpstr>Application of Marginal Costing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5 Marginal Costing</dc:title>
  <dc:creator>HP</dc:creator>
  <cp:lastModifiedBy>HP</cp:lastModifiedBy>
  <cp:revision>17</cp:revision>
  <dcterms:created xsi:type="dcterms:W3CDTF">2020-03-30T11:14:18Z</dcterms:created>
  <dcterms:modified xsi:type="dcterms:W3CDTF">2020-03-30T12:15:34Z</dcterms:modified>
</cp:coreProperties>
</file>