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6" r:id="rId3"/>
    <p:sldId id="257"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5878" autoAdjust="0"/>
  </p:normalViewPr>
  <p:slideViewPr>
    <p:cSldViewPr>
      <p:cViewPr>
        <p:scale>
          <a:sx n="70" d="100"/>
          <a:sy n="70" d="100"/>
        </p:scale>
        <p:origin x="-138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image" Target="../media/image2.emf"/><Relationship Id="rId5" Type="http://schemas.openxmlformats.org/officeDocument/2006/relationships/image" Target="../media/image8.emf"/><Relationship Id="rId4"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BECAD20B-290B-47A6-9F7A-5E320FB5C720}" type="datetimeFigureOut">
              <a:rPr lang="en-US" smtClean="0"/>
              <a:pPr/>
              <a:t>4/27/2020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ECAD20B-290B-47A6-9F7A-5E320FB5C720}" type="datetimeFigureOut">
              <a:rPr lang="en-US" smtClean="0"/>
              <a:pPr/>
              <a:t>4/27/2020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ECAD20B-290B-47A6-9F7A-5E320FB5C720}" type="datetimeFigureOut">
              <a:rPr lang="en-US" smtClean="0"/>
              <a:pPr/>
              <a:t>4/27/2020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BECAD20B-290B-47A6-9F7A-5E320FB5C720}" type="datetimeFigureOut">
              <a:rPr lang="en-US" smtClean="0"/>
              <a:pPr/>
              <a:t>4/27/2020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CAD20B-290B-47A6-9F7A-5E320FB5C720}" type="datetimeFigureOut">
              <a:rPr lang="en-US" smtClean="0"/>
              <a:pPr/>
              <a:t>4/27/2020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BECAD20B-290B-47A6-9F7A-5E320FB5C720}" type="datetimeFigureOut">
              <a:rPr lang="en-US" smtClean="0"/>
              <a:pPr/>
              <a:t>4/27/2020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BECAD20B-290B-47A6-9F7A-5E320FB5C720}" type="datetimeFigureOut">
              <a:rPr lang="en-US" smtClean="0"/>
              <a:pPr/>
              <a:t>4/27/2020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BECAD20B-290B-47A6-9F7A-5E320FB5C720}" type="datetimeFigureOut">
              <a:rPr lang="en-US" smtClean="0"/>
              <a:pPr/>
              <a:t>4/27/2020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CAD20B-290B-47A6-9F7A-5E320FB5C720}" type="datetimeFigureOut">
              <a:rPr lang="en-US" smtClean="0"/>
              <a:pPr/>
              <a:t>4/27/2020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AD20B-290B-47A6-9F7A-5E320FB5C720}" type="datetimeFigureOut">
              <a:rPr lang="en-US" smtClean="0"/>
              <a:pPr/>
              <a:t>4/27/2020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CAD20B-290B-47A6-9F7A-5E320FB5C720}" type="datetimeFigureOut">
              <a:rPr lang="en-US" smtClean="0"/>
              <a:pPr/>
              <a:t>4/27/2020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B936D5E-1872-4E3C-9C9D-42DE1C59F76C}"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CAD20B-290B-47A6-9F7A-5E320FB5C720}" type="datetimeFigureOut">
              <a:rPr lang="en-US" smtClean="0"/>
              <a:pPr/>
              <a:t>4/27/2020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936D5E-1872-4E3C-9C9D-42DE1C59F76C}"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Office_Word_Document10.docx"/><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package" Target="../embeddings/Microsoft_Office_Word_Document11.docx"/></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Word_Document12.docx"/><Relationship Id="rId2" Type="http://schemas.openxmlformats.org/officeDocument/2006/relationships/slideLayout" Target="../slideLayouts/slideLayout1.xml"/><Relationship Id="rId1" Type="http://schemas.openxmlformats.org/officeDocument/2006/relationships/vmlDrawing" Target="../drawings/vmlDrawing5.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package" Target="../embeddings/Microsoft_Office_Word_Document2.docx"/></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Office_Word_Document3.docx"/><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package" Target="../embeddings/Microsoft_Office_Word_Document4.docx"/></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Word_Document5.docx"/><Relationship Id="rId7" Type="http://schemas.openxmlformats.org/officeDocument/2006/relationships/package" Target="../embeddings/Microsoft_Office_Word_Document9.docx"/><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package" Target="../embeddings/Microsoft_Office_Word_Document8.docx"/><Relationship Id="rId5" Type="http://schemas.openxmlformats.org/officeDocument/2006/relationships/package" Target="../embeddings/Microsoft_Office_Word_Document7.docx"/><Relationship Id="rId4" Type="http://schemas.openxmlformats.org/officeDocument/2006/relationships/package" Target="../embeddings/Microsoft_Office_Word_Document6.docx"/></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071678"/>
            <a:ext cx="7772400" cy="1470025"/>
          </a:xfrm>
        </p:spPr>
        <p:txBody>
          <a:bodyPr>
            <a:noAutofit/>
          </a:bodyPr>
          <a:lstStyle/>
          <a:p>
            <a:r>
              <a:rPr lang="en-US" sz="6000" b="1" dirty="0" smtClean="0"/>
              <a:t>THEORETICAL DISTRIBUTION</a:t>
            </a:r>
            <a:endParaRPr lang="en-IN" sz="6000" b="1" dirty="0"/>
          </a:p>
        </p:txBody>
      </p:sp>
      <p:sp>
        <p:nvSpPr>
          <p:cNvPr id="3" name="Subtitle 2"/>
          <p:cNvSpPr>
            <a:spLocks noGrp="1"/>
          </p:cNvSpPr>
          <p:nvPr>
            <p:ph type="subTitle" idx="1"/>
          </p:nvPr>
        </p:nvSpPr>
        <p:spPr>
          <a:xfrm>
            <a:off x="3857620" y="4357694"/>
            <a:ext cx="5057788" cy="400056"/>
          </a:xfrm>
        </p:spPr>
        <p:txBody>
          <a:bodyPr>
            <a:normAutofit fontScale="77500" lnSpcReduction="20000"/>
          </a:bodyPr>
          <a:lstStyle/>
          <a:p>
            <a:r>
              <a:rPr lang="en-US" dirty="0" smtClean="0"/>
              <a:t>Dr. Gavisiddappa </a:t>
            </a:r>
            <a:r>
              <a:rPr lang="en-US" dirty="0" err="1" smtClean="0"/>
              <a:t>Gadag</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7233"/>
            <a:ext cx="7772400" cy="500066"/>
          </a:xfrm>
        </p:spPr>
        <p:txBody>
          <a:bodyPr>
            <a:normAutofit fontScale="90000"/>
          </a:bodyPr>
          <a:lstStyle/>
          <a:p>
            <a:pPr algn="l"/>
            <a:r>
              <a:rPr lang="en-US" sz="3600" b="1" dirty="0" smtClean="0"/>
              <a:t>Temporal Distributions</a:t>
            </a:r>
            <a:endParaRPr lang="en-IN" sz="3600" b="1" dirty="0"/>
          </a:p>
        </p:txBody>
      </p:sp>
      <p:sp>
        <p:nvSpPr>
          <p:cNvPr id="3" name="Subtitle 2"/>
          <p:cNvSpPr>
            <a:spLocks noGrp="1"/>
          </p:cNvSpPr>
          <p:nvPr>
            <p:ph type="subTitle" idx="1"/>
          </p:nvPr>
        </p:nvSpPr>
        <p:spPr>
          <a:xfrm>
            <a:off x="428596" y="1357298"/>
            <a:ext cx="8501122" cy="4210064"/>
          </a:xfrm>
        </p:spPr>
        <p:txBody>
          <a:bodyPr>
            <a:normAutofit fontScale="92500" lnSpcReduction="20000"/>
          </a:bodyPr>
          <a:lstStyle/>
          <a:p>
            <a:pPr algn="l"/>
            <a:r>
              <a:rPr lang="en-US" dirty="0" smtClean="0">
                <a:solidFill>
                  <a:schemeClr val="tx1"/>
                </a:solidFill>
              </a:rPr>
              <a:t>	Temporal Distributions deal with events which are supposed to occur in equal intervals of times, e.g.,</a:t>
            </a:r>
          </a:p>
          <a:p>
            <a:pPr algn="l">
              <a:buFont typeface="Wingdings" pitchFamily="2" charset="2"/>
              <a:buChar char="Ø"/>
            </a:pPr>
            <a:r>
              <a:rPr lang="en-US" dirty="0" smtClean="0">
                <a:solidFill>
                  <a:schemeClr val="tx1"/>
                </a:solidFill>
              </a:rPr>
              <a:t>No. of telephone calls per minute during a certain hour of day.</a:t>
            </a:r>
          </a:p>
          <a:p>
            <a:pPr algn="l">
              <a:buFont typeface="Wingdings" pitchFamily="2" charset="2"/>
              <a:buChar char="Ø"/>
            </a:pPr>
            <a:r>
              <a:rPr lang="en-US" dirty="0" smtClean="0">
                <a:solidFill>
                  <a:schemeClr val="tx1"/>
                </a:solidFill>
              </a:rPr>
              <a:t>No. of cars arriving per minute at service centre.</a:t>
            </a:r>
          </a:p>
          <a:p>
            <a:pPr algn="l">
              <a:buFont typeface="Wingdings" pitchFamily="2" charset="2"/>
              <a:buChar char="Ø"/>
            </a:pPr>
            <a:r>
              <a:rPr lang="en-US" dirty="0" smtClean="0">
                <a:solidFill>
                  <a:schemeClr val="tx1"/>
                </a:solidFill>
              </a:rPr>
              <a:t>No. of customers arriving per minute at a Bank.</a:t>
            </a:r>
          </a:p>
          <a:p>
            <a:pPr algn="l">
              <a:buFont typeface="Wingdings" pitchFamily="2" charset="2"/>
              <a:buChar char="Ø"/>
            </a:pPr>
            <a:r>
              <a:rPr lang="en-US" dirty="0" smtClean="0">
                <a:solidFill>
                  <a:schemeClr val="tx1"/>
                </a:solidFill>
              </a:rPr>
              <a:t>No. of persons born blind per year in a city.</a:t>
            </a:r>
          </a:p>
          <a:p>
            <a:pPr algn="l">
              <a:buFont typeface="Wingdings" pitchFamily="2" charset="2"/>
              <a:buChar char="Ø"/>
            </a:pPr>
            <a:r>
              <a:rPr lang="en-US" dirty="0" smtClean="0">
                <a:solidFill>
                  <a:schemeClr val="tx1"/>
                </a:solidFill>
              </a:rPr>
              <a:t>No. of particles emitted by a radio active substance.</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Spatial Distributions</a:t>
            </a:r>
            <a:endParaRPr lang="en-IN" dirty="0"/>
          </a:p>
        </p:txBody>
      </p:sp>
      <p:sp>
        <p:nvSpPr>
          <p:cNvPr id="3" name="Content Placeholder 2"/>
          <p:cNvSpPr>
            <a:spLocks noGrp="1"/>
          </p:cNvSpPr>
          <p:nvPr>
            <p:ph idx="1"/>
          </p:nvPr>
        </p:nvSpPr>
        <p:spPr/>
        <p:txBody>
          <a:bodyPr/>
          <a:lstStyle/>
          <a:p>
            <a:pPr>
              <a:buNone/>
            </a:pPr>
            <a:r>
              <a:rPr lang="en-US" dirty="0" smtClean="0"/>
              <a:t>	Spatial distributions deal with events which are supposed to occur in intervals of equal length along a straight line. For example,</a:t>
            </a:r>
          </a:p>
          <a:p>
            <a:pPr>
              <a:buFont typeface="Wingdings" pitchFamily="2" charset="2"/>
              <a:buChar char="v"/>
            </a:pPr>
            <a:r>
              <a:rPr lang="en-US" dirty="0" smtClean="0"/>
              <a:t>No. of defective electric bulbs manufactured.</a:t>
            </a:r>
          </a:p>
          <a:p>
            <a:pPr>
              <a:buFont typeface="Wingdings" pitchFamily="2" charset="2"/>
              <a:buChar char="v"/>
            </a:pPr>
            <a:r>
              <a:rPr lang="en-US" dirty="0" smtClean="0"/>
              <a:t>No. of typing errors made by a typist in a large number of pages.</a:t>
            </a:r>
          </a:p>
          <a:p>
            <a:pPr>
              <a:buFont typeface="Wingdings" pitchFamily="2" charset="2"/>
              <a:buChar char="v"/>
            </a:pPr>
            <a:r>
              <a:rPr lang="en-US" dirty="0" smtClean="0"/>
              <a:t>No. of printing mistakes per page in a large text.</a:t>
            </a:r>
            <a:endParaRPr lang="en-IN"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857255"/>
          </a:xfrm>
        </p:spPr>
        <p:txBody>
          <a:bodyPr>
            <a:noAutofit/>
          </a:bodyPr>
          <a:lstStyle/>
          <a:p>
            <a:pPr algn="l"/>
            <a:r>
              <a:rPr lang="en-US" sz="3600" dirty="0" smtClean="0"/>
              <a:t>Conditions under which Poisson Distribution is used</a:t>
            </a:r>
            <a:endParaRPr lang="en-IN" sz="3600" dirty="0"/>
          </a:p>
        </p:txBody>
      </p:sp>
      <p:sp>
        <p:nvSpPr>
          <p:cNvPr id="3" name="Subtitle 2"/>
          <p:cNvSpPr>
            <a:spLocks noGrp="1"/>
          </p:cNvSpPr>
          <p:nvPr>
            <p:ph type="subTitle" idx="1"/>
          </p:nvPr>
        </p:nvSpPr>
        <p:spPr>
          <a:xfrm>
            <a:off x="285720" y="1428736"/>
            <a:ext cx="8572560" cy="4210064"/>
          </a:xfrm>
        </p:spPr>
        <p:txBody>
          <a:bodyPr>
            <a:normAutofit fontScale="92500" lnSpcReduction="20000"/>
          </a:bodyPr>
          <a:lstStyle/>
          <a:p>
            <a:pPr algn="l"/>
            <a:r>
              <a:rPr lang="en-US" dirty="0" smtClean="0">
                <a:solidFill>
                  <a:schemeClr val="tx1"/>
                </a:solidFill>
              </a:rPr>
              <a:t>	Poisson distribution is used under the following conditions and is a limiting use of Binomial Distribution.</a:t>
            </a:r>
          </a:p>
          <a:p>
            <a:pPr marL="514350" indent="-514350" algn="l">
              <a:buAutoNum type="arabicPeriod"/>
            </a:pPr>
            <a:r>
              <a:rPr lang="en-US" dirty="0" smtClean="0">
                <a:solidFill>
                  <a:schemeClr val="tx1"/>
                </a:solidFill>
              </a:rPr>
              <a:t>Large n– n, the no. of trials is very large.</a:t>
            </a:r>
          </a:p>
          <a:p>
            <a:pPr marL="514350" indent="-514350" algn="l">
              <a:buAutoNum type="arabicPeriod"/>
            </a:pPr>
            <a:r>
              <a:rPr lang="en-US" dirty="0" smtClean="0">
                <a:solidFill>
                  <a:schemeClr val="tx1"/>
                </a:solidFill>
              </a:rPr>
              <a:t>Small p– p, the probability of success is very small.</a:t>
            </a:r>
          </a:p>
          <a:p>
            <a:pPr marL="514350" indent="-514350" algn="l">
              <a:buAutoNum type="arabicPeriod"/>
            </a:pPr>
            <a:r>
              <a:rPr lang="en-US" dirty="0" smtClean="0">
                <a:solidFill>
                  <a:schemeClr val="tx1"/>
                </a:solidFill>
              </a:rPr>
              <a:t>Finite mean– </a:t>
            </a:r>
            <a:r>
              <a:rPr lang="en-US" dirty="0" err="1" smtClean="0">
                <a:solidFill>
                  <a:schemeClr val="tx1"/>
                </a:solidFill>
              </a:rPr>
              <a:t>np</a:t>
            </a:r>
            <a:r>
              <a:rPr lang="en-US" dirty="0" smtClean="0">
                <a:solidFill>
                  <a:schemeClr val="tx1"/>
                </a:solidFill>
              </a:rPr>
              <a:t>= m is the mean of the distribution and is finite and moderate.</a:t>
            </a:r>
          </a:p>
          <a:p>
            <a:pPr marL="514350" indent="-514350" algn="l">
              <a:buAutoNum type="arabicPeriod"/>
            </a:pPr>
            <a:r>
              <a:rPr lang="en-US" dirty="0" smtClean="0">
                <a:solidFill>
                  <a:schemeClr val="tx1"/>
                </a:solidFill>
              </a:rPr>
              <a:t>Discrete variable– the variable is discrete.</a:t>
            </a:r>
          </a:p>
          <a:p>
            <a:pPr marL="514350" indent="-514350" algn="l">
              <a:buAutoNum type="arabicPeriod"/>
            </a:pPr>
            <a:r>
              <a:rPr lang="en-US" dirty="0" smtClean="0">
                <a:solidFill>
                  <a:schemeClr val="tx1"/>
                </a:solidFill>
              </a:rPr>
              <a:t>Independent trials– the trials are independent.</a:t>
            </a:r>
            <a:endParaRPr lang="en-IN"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714379"/>
          </a:xfrm>
        </p:spPr>
        <p:txBody>
          <a:bodyPr>
            <a:normAutofit/>
          </a:bodyPr>
          <a:lstStyle/>
          <a:p>
            <a:pPr algn="l"/>
            <a:r>
              <a:rPr lang="en-US" sz="3600" dirty="0" smtClean="0"/>
              <a:t>Characteristics of Poisson Distribution</a:t>
            </a:r>
            <a:endParaRPr lang="en-IN" sz="3600" dirty="0"/>
          </a:p>
        </p:txBody>
      </p:sp>
      <p:sp>
        <p:nvSpPr>
          <p:cNvPr id="3" name="Subtitle 2"/>
          <p:cNvSpPr>
            <a:spLocks noGrp="1"/>
          </p:cNvSpPr>
          <p:nvPr>
            <p:ph type="subTitle" idx="1"/>
          </p:nvPr>
        </p:nvSpPr>
        <p:spPr>
          <a:xfrm>
            <a:off x="500034" y="928670"/>
            <a:ext cx="8215370" cy="4567254"/>
          </a:xfrm>
        </p:spPr>
        <p:txBody>
          <a:bodyPr>
            <a:normAutofit fontScale="70000" lnSpcReduction="20000"/>
          </a:bodyPr>
          <a:lstStyle/>
          <a:p>
            <a:pPr marL="514350" indent="-514350" algn="l">
              <a:buAutoNum type="arabicPeriod"/>
            </a:pPr>
            <a:r>
              <a:rPr lang="en-US" dirty="0" smtClean="0">
                <a:solidFill>
                  <a:schemeClr val="tx1"/>
                </a:solidFill>
              </a:rPr>
              <a:t>Type of Distribution: It is a discrete 	distribution.</a:t>
            </a:r>
          </a:p>
          <a:p>
            <a:pPr marL="514350" indent="-514350" algn="l">
              <a:buAutoNum type="arabicPeriod"/>
            </a:pPr>
            <a:r>
              <a:rPr lang="en-US" dirty="0" smtClean="0">
                <a:solidFill>
                  <a:schemeClr val="tx1"/>
                </a:solidFill>
              </a:rPr>
              <a:t>Parameter: The only parameter is ‘m’.</a:t>
            </a:r>
          </a:p>
          <a:p>
            <a:pPr marL="514350" indent="-514350" algn="l">
              <a:buAutoNum type="arabicPeriod"/>
            </a:pPr>
            <a:r>
              <a:rPr lang="en-US" dirty="0" smtClean="0">
                <a:solidFill>
                  <a:schemeClr val="tx1"/>
                </a:solidFill>
              </a:rPr>
              <a:t>Restrictions on parameter: ‘m’ must be&gt;0.</a:t>
            </a:r>
          </a:p>
          <a:p>
            <a:pPr marL="514350" indent="-514350" algn="l">
              <a:buAutoNum type="arabicPeriod"/>
            </a:pPr>
            <a:r>
              <a:rPr lang="en-US" dirty="0" smtClean="0">
                <a:solidFill>
                  <a:schemeClr val="tx1"/>
                </a:solidFill>
              </a:rPr>
              <a:t>Mean = m</a:t>
            </a:r>
          </a:p>
          <a:p>
            <a:pPr marL="514350" indent="-514350" algn="l">
              <a:buAutoNum type="arabicPeriod"/>
            </a:pPr>
            <a:r>
              <a:rPr lang="en-US" dirty="0" smtClean="0">
                <a:solidFill>
                  <a:schemeClr val="tx1"/>
                </a:solidFill>
              </a:rPr>
              <a:t>Variance = m</a:t>
            </a:r>
          </a:p>
          <a:p>
            <a:pPr marL="514350" indent="-514350" algn="l">
              <a:buAutoNum type="arabicPeriod"/>
            </a:pPr>
            <a:r>
              <a:rPr lang="en-US" dirty="0" smtClean="0">
                <a:solidFill>
                  <a:schemeClr val="tx1"/>
                </a:solidFill>
              </a:rPr>
              <a:t>Prob. Function: P(r)= </a:t>
            </a:r>
          </a:p>
          <a:p>
            <a:pPr marL="514350" indent="-514350" algn="l"/>
            <a:r>
              <a:rPr lang="en-US" dirty="0" smtClean="0">
                <a:solidFill>
                  <a:schemeClr val="tx1"/>
                </a:solidFill>
              </a:rPr>
              <a:t>where r= 0,1,2,…..n</a:t>
            </a:r>
          </a:p>
          <a:p>
            <a:pPr marL="514350" indent="-514350" algn="l"/>
            <a:r>
              <a:rPr lang="en-US" dirty="0" smtClean="0">
                <a:solidFill>
                  <a:schemeClr val="tx1"/>
                </a:solidFill>
              </a:rPr>
              <a:t>		 e= 2.7183 (the base of natural logarithm)</a:t>
            </a:r>
          </a:p>
          <a:p>
            <a:pPr marL="514350" indent="-514350" algn="l"/>
            <a:r>
              <a:rPr lang="en-US" dirty="0" smtClean="0">
                <a:solidFill>
                  <a:schemeClr val="tx1"/>
                </a:solidFill>
              </a:rPr>
              <a:t>	     m= mean of the P.D i.e., </a:t>
            </a:r>
            <a:r>
              <a:rPr lang="en-US" dirty="0" err="1" smtClean="0">
                <a:solidFill>
                  <a:schemeClr val="tx1"/>
                </a:solidFill>
              </a:rPr>
              <a:t>np</a:t>
            </a:r>
            <a:endParaRPr lang="en-US" dirty="0" smtClean="0">
              <a:solidFill>
                <a:schemeClr val="tx1"/>
              </a:solidFill>
            </a:endParaRPr>
          </a:p>
          <a:p>
            <a:pPr marL="514350" indent="-514350" algn="l"/>
            <a:r>
              <a:rPr lang="en-US" dirty="0" smtClean="0">
                <a:solidFill>
                  <a:schemeClr val="tx1"/>
                </a:solidFill>
              </a:rPr>
              <a:t>7. Expected Frequency Function: </a:t>
            </a:r>
            <a:r>
              <a:rPr lang="en-US" sz="2600" dirty="0" smtClean="0">
                <a:solidFill>
                  <a:schemeClr val="tx1"/>
                </a:solidFill>
              </a:rPr>
              <a:t>N.P(r)=N.</a:t>
            </a:r>
          </a:p>
          <a:p>
            <a:pPr marL="514350" indent="-514350" algn="l"/>
            <a:endParaRPr lang="en-US" dirty="0" smtClean="0">
              <a:solidFill>
                <a:schemeClr val="tx1"/>
              </a:solidFill>
            </a:endParaRPr>
          </a:p>
          <a:p>
            <a:pPr marL="514350" indent="-514350" algn="l"/>
            <a:r>
              <a:rPr lang="en-US" dirty="0" smtClean="0">
                <a:solidFill>
                  <a:schemeClr val="tx1"/>
                </a:solidFill>
              </a:rPr>
              <a:t>8. </a:t>
            </a:r>
            <a:r>
              <a:rPr lang="en-US" dirty="0" err="1" smtClean="0">
                <a:solidFill>
                  <a:schemeClr val="tx1"/>
                </a:solidFill>
              </a:rPr>
              <a:t>Skewness</a:t>
            </a:r>
            <a:r>
              <a:rPr lang="en-US" dirty="0" smtClean="0">
                <a:solidFill>
                  <a:schemeClr val="tx1"/>
                </a:solidFill>
              </a:rPr>
              <a:t>: It is positively skewed to right. As ‘m’ increases, the distribution shifts to right.</a:t>
            </a:r>
            <a:endParaRPr lang="en-IN" dirty="0">
              <a:solidFill>
                <a:schemeClr val="tx1"/>
              </a:solidFill>
            </a:endParaRPr>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20483" name="Rectangle 3"/>
          <p:cNvSpPr>
            <a:spLocks noChangeArrowheads="1"/>
          </p:cNvSpPr>
          <p:nvPr/>
        </p:nvSpPr>
        <p:spPr bwMode="auto">
          <a:xfrm>
            <a:off x="0" y="723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8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20486" name="Rectangle 6"/>
          <p:cNvSpPr>
            <a:spLocks noChangeArrowheads="1"/>
          </p:cNvSpPr>
          <p:nvPr/>
        </p:nvSpPr>
        <p:spPr bwMode="auto">
          <a:xfrm>
            <a:off x="0" y="723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489" name="Rectangle 9"/>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20490" name="Object 10"/>
          <p:cNvGraphicFramePr>
            <a:graphicFrameLocks noChangeAspect="1"/>
          </p:cNvGraphicFramePr>
          <p:nvPr/>
        </p:nvGraphicFramePr>
        <p:xfrm>
          <a:off x="1000100" y="2571744"/>
          <a:ext cx="5729287" cy="617537"/>
        </p:xfrm>
        <a:graphic>
          <a:graphicData uri="http://schemas.openxmlformats.org/presentationml/2006/ole">
            <p:oleObj spid="_x0000_s20490" name="Document" r:id="rId3" imgW="5728906" imgH="617925" progId="Word.Document.12">
              <p:embed/>
            </p:oleObj>
          </a:graphicData>
        </a:graphic>
      </p:graphicFrame>
      <p:sp>
        <p:nvSpPr>
          <p:cNvPr id="2049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20494" name="Object 14"/>
          <p:cNvGraphicFramePr>
            <a:graphicFrameLocks noChangeAspect="1"/>
          </p:cNvGraphicFramePr>
          <p:nvPr/>
        </p:nvGraphicFramePr>
        <p:xfrm>
          <a:off x="3143240" y="3929066"/>
          <a:ext cx="4800594" cy="617537"/>
        </p:xfrm>
        <a:graphic>
          <a:graphicData uri="http://schemas.openxmlformats.org/presentationml/2006/ole">
            <p:oleObj spid="_x0000_s20494" name="Document" r:id="rId4" imgW="5728906" imgH="617925" progId="Word.Document.12">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729"/>
            <a:ext cx="7772400" cy="714379"/>
          </a:xfrm>
        </p:spPr>
        <p:txBody>
          <a:bodyPr>
            <a:noAutofit/>
          </a:bodyPr>
          <a:lstStyle/>
          <a:p>
            <a:r>
              <a:rPr lang="en-US" sz="3600" b="1" dirty="0" smtClean="0"/>
              <a:t>When can the P.D be used to approximate Binomial Distribution</a:t>
            </a:r>
            <a:endParaRPr lang="en-IN" sz="3600" b="1" dirty="0"/>
          </a:p>
        </p:txBody>
      </p:sp>
      <p:sp>
        <p:nvSpPr>
          <p:cNvPr id="3" name="Subtitle 2"/>
          <p:cNvSpPr>
            <a:spLocks noGrp="1"/>
          </p:cNvSpPr>
          <p:nvPr>
            <p:ph type="subTitle" idx="1"/>
          </p:nvPr>
        </p:nvSpPr>
        <p:spPr>
          <a:xfrm>
            <a:off x="428596" y="1571612"/>
            <a:ext cx="8358246" cy="5000660"/>
          </a:xfrm>
        </p:spPr>
        <p:txBody>
          <a:bodyPr>
            <a:normAutofit fontScale="85000" lnSpcReduction="10000"/>
          </a:bodyPr>
          <a:lstStyle/>
          <a:p>
            <a:pPr marL="514350" indent="-514350" algn="l">
              <a:buAutoNum type="arabicPeriod"/>
            </a:pPr>
            <a:r>
              <a:rPr lang="en-US" dirty="0" smtClean="0">
                <a:solidFill>
                  <a:schemeClr val="tx1"/>
                </a:solidFill>
              </a:rPr>
              <a:t>‘n’ i.e., number of trials is indefinitely large, i.e., </a:t>
            </a:r>
            <a:r>
              <a:rPr lang="en-US" b="1" dirty="0" smtClean="0">
                <a:solidFill>
                  <a:schemeClr val="tx1"/>
                </a:solidFill>
              </a:rPr>
              <a:t>n</a:t>
            </a:r>
            <a:r>
              <a:rPr lang="en-US" b="1" dirty="0" smtClean="0">
                <a:solidFill>
                  <a:schemeClr val="tx1"/>
                </a:solidFill>
                <a:sym typeface="Wingdings" pitchFamily="2" charset="2"/>
              </a:rPr>
              <a:t></a:t>
            </a:r>
            <a:r>
              <a:rPr lang="en-IN" b="1" dirty="0" smtClean="0">
                <a:solidFill>
                  <a:schemeClr val="tx1"/>
                </a:solidFill>
              </a:rPr>
              <a:t>∞</a:t>
            </a:r>
          </a:p>
          <a:p>
            <a:pPr marL="514350" indent="-514350" algn="l"/>
            <a:r>
              <a:rPr lang="en-US" dirty="0" smtClean="0">
                <a:solidFill>
                  <a:schemeClr val="tx1"/>
                </a:solidFill>
              </a:rPr>
              <a:t>2. p, i.e., the probability of success for each trial is indefinitely small i.e., </a:t>
            </a:r>
            <a:r>
              <a:rPr lang="en-US" b="1" dirty="0" smtClean="0">
                <a:solidFill>
                  <a:schemeClr val="tx1"/>
                </a:solidFill>
              </a:rPr>
              <a:t>p</a:t>
            </a:r>
            <a:r>
              <a:rPr lang="en-US" b="1" dirty="0" smtClean="0">
                <a:solidFill>
                  <a:schemeClr val="tx1"/>
                </a:solidFill>
                <a:sym typeface="Wingdings" pitchFamily="2" charset="2"/>
              </a:rPr>
              <a:t></a:t>
            </a:r>
            <a:r>
              <a:rPr lang="en-IN" b="1" dirty="0" smtClean="0">
                <a:solidFill>
                  <a:schemeClr val="tx1"/>
                </a:solidFill>
              </a:rPr>
              <a:t>o </a:t>
            </a:r>
            <a:r>
              <a:rPr lang="en-IN" dirty="0" smtClean="0">
                <a:solidFill>
                  <a:schemeClr val="tx1"/>
                </a:solidFill>
              </a:rPr>
              <a:t>and </a:t>
            </a:r>
          </a:p>
          <a:p>
            <a:pPr marL="514350" indent="-514350" algn="l"/>
            <a:r>
              <a:rPr lang="en-US" dirty="0" smtClean="0">
                <a:solidFill>
                  <a:schemeClr val="tx1"/>
                </a:solidFill>
              </a:rPr>
              <a:t>3. </a:t>
            </a:r>
            <a:r>
              <a:rPr lang="en-US" dirty="0" err="1" smtClean="0">
                <a:solidFill>
                  <a:schemeClr val="tx1"/>
                </a:solidFill>
              </a:rPr>
              <a:t>np</a:t>
            </a:r>
            <a:r>
              <a:rPr lang="en-US" dirty="0" smtClean="0">
                <a:solidFill>
                  <a:schemeClr val="tx1"/>
                </a:solidFill>
              </a:rPr>
              <a:t>= m is finite.</a:t>
            </a:r>
          </a:p>
          <a:p>
            <a:pPr marL="514350" indent="-514350" algn="l"/>
            <a:r>
              <a:rPr lang="en-US" dirty="0" smtClean="0">
                <a:solidFill>
                  <a:schemeClr val="tx1"/>
                </a:solidFill>
              </a:rPr>
              <a:t>	</a:t>
            </a:r>
            <a:br>
              <a:rPr lang="en-US" dirty="0" smtClean="0">
                <a:solidFill>
                  <a:schemeClr val="tx1"/>
                </a:solidFill>
              </a:rPr>
            </a:br>
            <a:r>
              <a:rPr lang="en-US" dirty="0" smtClean="0">
                <a:solidFill>
                  <a:schemeClr val="tx1"/>
                </a:solidFill>
              </a:rPr>
              <a:t>Note: In practice, the Poisson Distribution may be used in place of the Binomial Distribution where</a:t>
            </a:r>
          </a:p>
          <a:p>
            <a:pPr marL="514350" indent="-514350" algn="l"/>
            <a:r>
              <a:rPr lang="en-US" dirty="0" smtClean="0">
                <a:solidFill>
                  <a:schemeClr val="tx1"/>
                </a:solidFill>
              </a:rPr>
              <a:t>	</a:t>
            </a:r>
          </a:p>
          <a:p>
            <a:pPr marL="514350" indent="-514350" algn="l"/>
            <a:r>
              <a:rPr lang="en-US" dirty="0" smtClean="0">
                <a:solidFill>
                  <a:schemeClr val="tx1"/>
                </a:solidFill>
              </a:rPr>
              <a:t>		In other words, under the above three conditions, the Binomial probability function tends to the probability distribution of Poisson Distribution.</a:t>
            </a:r>
            <a:endParaRPr lang="en-IN" dirty="0">
              <a:solidFill>
                <a:schemeClr val="tx1"/>
              </a:solidFill>
            </a:endParaRPr>
          </a:p>
        </p:txBody>
      </p:sp>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2560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graphicFrame>
        <p:nvGraphicFramePr>
          <p:cNvPr id="25609" name="Object 9"/>
          <p:cNvGraphicFramePr>
            <a:graphicFrameLocks noChangeAspect="1"/>
          </p:cNvGraphicFramePr>
          <p:nvPr/>
        </p:nvGraphicFramePr>
        <p:xfrm>
          <a:off x="-1214478" y="4429132"/>
          <a:ext cx="6968101" cy="571504"/>
        </p:xfrm>
        <a:graphic>
          <a:graphicData uri="http://schemas.openxmlformats.org/presentationml/2006/ole">
            <p:oleObj spid="_x0000_s25609" name="Document" r:id="rId3" imgW="5728906" imgH="470113" progId="Word.Document.12">
              <p:embed/>
            </p:oleObj>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928693"/>
          </a:xfrm>
        </p:spPr>
        <p:txBody>
          <a:bodyPr/>
          <a:lstStyle/>
          <a:p>
            <a:r>
              <a:rPr lang="en-US" b="1" dirty="0" smtClean="0"/>
              <a:t>Introduction:</a:t>
            </a:r>
            <a:endParaRPr lang="en-IN" b="1" dirty="0"/>
          </a:p>
        </p:txBody>
      </p:sp>
      <p:sp>
        <p:nvSpPr>
          <p:cNvPr id="3" name="Subtitle 2"/>
          <p:cNvSpPr>
            <a:spLocks noGrp="1"/>
          </p:cNvSpPr>
          <p:nvPr>
            <p:ph type="subTitle" idx="1"/>
          </p:nvPr>
        </p:nvSpPr>
        <p:spPr>
          <a:xfrm>
            <a:off x="500034" y="1000108"/>
            <a:ext cx="8215370" cy="5500726"/>
          </a:xfrm>
        </p:spPr>
        <p:txBody>
          <a:bodyPr>
            <a:normAutofit fontScale="92500" lnSpcReduction="20000"/>
          </a:bodyPr>
          <a:lstStyle/>
          <a:p>
            <a:pPr algn="just"/>
            <a:r>
              <a:rPr lang="en-US" b="1" dirty="0" smtClean="0">
                <a:solidFill>
                  <a:schemeClr val="tx1"/>
                </a:solidFill>
              </a:rPr>
              <a:t>	</a:t>
            </a:r>
            <a:r>
              <a:rPr lang="en-US" dirty="0" smtClean="0">
                <a:solidFill>
                  <a:schemeClr val="tx1"/>
                </a:solidFill>
              </a:rPr>
              <a:t>In case of population the values of variables are  distributed according to some definite probability law which can be expressed mathematically and the corresponding probability distribution is known as theoretical probability distribution.</a:t>
            </a:r>
          </a:p>
          <a:p>
            <a:pPr algn="just"/>
            <a:r>
              <a:rPr lang="en-US" dirty="0" smtClean="0">
                <a:solidFill>
                  <a:schemeClr val="tx1"/>
                </a:solidFill>
              </a:rPr>
              <a:t>Probability Distribution: Probability distribution is nothing but distribution of total probability to different points or intervals. </a:t>
            </a:r>
          </a:p>
          <a:p>
            <a:pPr algn="just"/>
            <a:r>
              <a:rPr lang="en-US" dirty="0">
                <a:solidFill>
                  <a:schemeClr val="tx1"/>
                </a:solidFill>
              </a:rPr>
              <a:t>	</a:t>
            </a:r>
            <a:r>
              <a:rPr lang="en-US" dirty="0" smtClean="0">
                <a:solidFill>
                  <a:schemeClr val="tx1"/>
                </a:solidFill>
              </a:rPr>
              <a:t>The probability distributions which are not obtained by actual observations or experiments but are mathematically deduced on certain assumptions are theoretical probability distribution.</a:t>
            </a:r>
            <a:endParaRPr lang="en-IN"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Distribution</a:t>
            </a:r>
            <a:endParaRPr lang="en-IN" dirty="0"/>
          </a:p>
        </p:txBody>
      </p:sp>
      <p:sp>
        <p:nvSpPr>
          <p:cNvPr id="3" name="Content Placeholder 2"/>
          <p:cNvSpPr>
            <a:spLocks noGrp="1"/>
          </p:cNvSpPr>
          <p:nvPr>
            <p:ph sz="half" idx="1"/>
          </p:nvPr>
        </p:nvSpPr>
        <p:spPr/>
        <p:txBody>
          <a:bodyPr/>
          <a:lstStyle/>
          <a:p>
            <a:pPr>
              <a:buNone/>
            </a:pPr>
            <a:r>
              <a:rPr lang="en-US" dirty="0" smtClean="0"/>
              <a:t>Discrete Series</a:t>
            </a:r>
          </a:p>
          <a:p>
            <a:pPr marL="514350" indent="-514350">
              <a:buAutoNum type="arabicPeriod"/>
            </a:pPr>
            <a:r>
              <a:rPr lang="en-US" dirty="0" smtClean="0"/>
              <a:t>Binomial Distribution</a:t>
            </a:r>
          </a:p>
          <a:p>
            <a:pPr marL="514350" indent="-514350">
              <a:buAutoNum type="arabicPeriod"/>
            </a:pPr>
            <a:r>
              <a:rPr lang="en-US" dirty="0" smtClean="0"/>
              <a:t>Poisson Distribution</a:t>
            </a:r>
            <a:endParaRPr lang="en-IN" dirty="0" smtClean="0"/>
          </a:p>
          <a:p>
            <a:pPr marL="514350" indent="-514350">
              <a:buAutoNum type="arabicPeriod"/>
            </a:pPr>
            <a:r>
              <a:rPr lang="en-US" dirty="0" smtClean="0"/>
              <a:t>3. </a:t>
            </a:r>
            <a:r>
              <a:rPr lang="en-US" dirty="0" err="1" smtClean="0"/>
              <a:t>Multinoomial</a:t>
            </a:r>
            <a:r>
              <a:rPr lang="en-US" dirty="0" smtClean="0"/>
              <a:t> Distribution</a:t>
            </a:r>
          </a:p>
        </p:txBody>
      </p:sp>
      <p:sp>
        <p:nvSpPr>
          <p:cNvPr id="4" name="Content Placeholder 3"/>
          <p:cNvSpPr>
            <a:spLocks noGrp="1"/>
          </p:cNvSpPr>
          <p:nvPr>
            <p:ph sz="half" idx="2"/>
          </p:nvPr>
        </p:nvSpPr>
        <p:spPr/>
        <p:txBody>
          <a:bodyPr/>
          <a:lstStyle/>
          <a:p>
            <a:pPr>
              <a:buNone/>
            </a:pPr>
            <a:r>
              <a:rPr lang="en-US" dirty="0" smtClean="0"/>
              <a:t>        Continuous Series</a:t>
            </a:r>
          </a:p>
          <a:p>
            <a:pPr>
              <a:buNone/>
            </a:pPr>
            <a:r>
              <a:rPr lang="en-US" dirty="0" smtClean="0"/>
              <a:t>	1. Normal Distribution</a:t>
            </a:r>
            <a:endParaRPr lang="en-IN" dirty="0"/>
          </a:p>
        </p:txBody>
      </p:sp>
      <p:cxnSp>
        <p:nvCxnSpPr>
          <p:cNvPr id="6" name="Straight Connector 5"/>
          <p:cNvCxnSpPr/>
          <p:nvPr/>
        </p:nvCxnSpPr>
        <p:spPr>
          <a:xfrm>
            <a:off x="1785918" y="1142984"/>
            <a:ext cx="4929222" cy="1588"/>
          </a:xfrm>
          <a:prstGeom prst="line">
            <a:avLst/>
          </a:prstGeom>
        </p:spPr>
        <p:style>
          <a:lnRef idx="1">
            <a:schemeClr val="accent1"/>
          </a:lnRef>
          <a:fillRef idx="0">
            <a:schemeClr val="accent1"/>
          </a:fillRef>
          <a:effectRef idx="0">
            <a:schemeClr val="accent1"/>
          </a:effectRef>
          <a:fontRef idx="minor">
            <a:schemeClr val="tx1"/>
          </a:fontRef>
        </p:style>
      </p:cxnSp>
      <p:sp>
        <p:nvSpPr>
          <p:cNvPr id="16" name="Down Arrow 15"/>
          <p:cNvSpPr/>
          <p:nvPr/>
        </p:nvSpPr>
        <p:spPr>
          <a:xfrm>
            <a:off x="1785918" y="1142984"/>
            <a:ext cx="45719"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Down Arrow 17"/>
          <p:cNvSpPr/>
          <p:nvPr/>
        </p:nvSpPr>
        <p:spPr>
          <a:xfrm>
            <a:off x="6715140" y="1142984"/>
            <a:ext cx="45719" cy="35719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t>Binomial Distribution</a:t>
            </a:r>
            <a:endParaRPr lang="en-IN" sz="3600" b="1" dirty="0"/>
          </a:p>
        </p:txBody>
      </p:sp>
      <p:sp>
        <p:nvSpPr>
          <p:cNvPr id="3" name="Subtitle 2"/>
          <p:cNvSpPr>
            <a:spLocks noGrp="1"/>
          </p:cNvSpPr>
          <p:nvPr>
            <p:ph idx="1"/>
          </p:nvPr>
        </p:nvSpPr>
        <p:spPr/>
        <p:txBody>
          <a:bodyPr>
            <a:normAutofit fontScale="92500" lnSpcReduction="20000"/>
          </a:bodyPr>
          <a:lstStyle/>
          <a:p>
            <a:r>
              <a:rPr lang="en-US" dirty="0" smtClean="0"/>
              <a:t>French Mathematician– </a:t>
            </a:r>
            <a:r>
              <a:rPr lang="en-US" smtClean="0"/>
              <a:t>James </a:t>
            </a:r>
            <a:r>
              <a:rPr lang="en-US" smtClean="0"/>
              <a:t>Bernoulli</a:t>
            </a:r>
            <a:r>
              <a:rPr lang="en-US" dirty="0" smtClean="0"/>
              <a:t>.</a:t>
            </a:r>
          </a:p>
          <a:p>
            <a:r>
              <a:rPr lang="en-US" dirty="0" smtClean="0"/>
              <a:t>It is a discrete probability distribution applied in a situations where there are a fixed number of repeated trials of any experiment under identical conditions for which only one of the two mutually exclusive outcomes, success or failure can result in each trial.</a:t>
            </a:r>
          </a:p>
          <a:p>
            <a:r>
              <a:rPr lang="en-US" dirty="0" smtClean="0"/>
              <a:t>E.g., no. of </a:t>
            </a:r>
            <a:r>
              <a:rPr lang="en-US" dirty="0" smtClean="0"/>
              <a:t>defectives </a:t>
            </a:r>
            <a:r>
              <a:rPr lang="en-US" dirty="0" smtClean="0"/>
              <a:t>in a lot of size ‘N’</a:t>
            </a:r>
          </a:p>
          <a:p>
            <a:pPr>
              <a:buNone/>
            </a:pPr>
            <a:r>
              <a:rPr lang="en-US" dirty="0" smtClean="0"/>
              <a:t>             no. of absentees in a class of ‘N’</a:t>
            </a:r>
          </a:p>
          <a:p>
            <a:pPr>
              <a:buNone/>
            </a:pPr>
            <a:r>
              <a:rPr lang="en-US" dirty="0" smtClean="0"/>
              <a:t>             no. of machines kept idle in factory having      	  ‘n’ machines.	</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Conditions for application of B.D.</a:t>
            </a:r>
            <a:endParaRPr lang="en-IN" b="1" dirty="0"/>
          </a:p>
        </p:txBody>
      </p:sp>
      <p:sp>
        <p:nvSpPr>
          <p:cNvPr id="3" name="Content Placeholder 2"/>
          <p:cNvSpPr>
            <a:spLocks noGrp="1"/>
          </p:cNvSpPr>
          <p:nvPr>
            <p:ph idx="1"/>
          </p:nvPr>
        </p:nvSpPr>
        <p:spPr/>
        <p:txBody>
          <a:bodyPr>
            <a:normAutofit lnSpcReduction="10000"/>
          </a:bodyPr>
          <a:lstStyle/>
          <a:p>
            <a:pPr marL="514350" indent="-514350">
              <a:buAutoNum type="arabicPeriod"/>
            </a:pPr>
            <a:r>
              <a:rPr lang="en-US" dirty="0" smtClean="0"/>
              <a:t>The experiment must be repeated a finite and fixed number of times.</a:t>
            </a:r>
          </a:p>
          <a:p>
            <a:pPr marL="514350" indent="-514350">
              <a:buAutoNum type="arabicPeriod"/>
            </a:pPr>
            <a:r>
              <a:rPr lang="en-US" dirty="0" smtClean="0"/>
              <a:t>Each trial has only two outcomes viz., success or </a:t>
            </a:r>
            <a:r>
              <a:rPr lang="en-US" dirty="0" err="1" smtClean="0"/>
              <a:t>failur</a:t>
            </a:r>
            <a:r>
              <a:rPr lang="en-US" dirty="0" smtClean="0"/>
              <a:t>.</a:t>
            </a:r>
          </a:p>
          <a:p>
            <a:pPr marL="514350" indent="-514350">
              <a:buAutoNum type="arabicPeriod"/>
            </a:pPr>
            <a:r>
              <a:rPr lang="en-US" dirty="0" smtClean="0"/>
              <a:t>The trials are independent– means outcome of one trial has no effect on the outcome of the other trial.</a:t>
            </a:r>
          </a:p>
          <a:p>
            <a:pPr marL="514350" indent="-514350">
              <a:buAutoNum type="arabicPeriod"/>
            </a:pPr>
            <a:r>
              <a:rPr lang="en-US" dirty="0" smtClean="0"/>
              <a:t>Probability of the outcomes </a:t>
            </a:r>
            <a:r>
              <a:rPr lang="en-US" dirty="0" err="1" smtClean="0"/>
              <a:t>donot</a:t>
            </a:r>
            <a:r>
              <a:rPr lang="en-US" dirty="0" smtClean="0"/>
              <a:t> change for each trial.</a:t>
            </a:r>
          </a:p>
          <a:p>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53"/>
            <a:ext cx="7772400" cy="642941"/>
          </a:xfrm>
        </p:spPr>
        <p:txBody>
          <a:bodyPr>
            <a:normAutofit/>
          </a:bodyPr>
          <a:lstStyle/>
          <a:p>
            <a:r>
              <a:rPr lang="en-US" sz="3200" b="1" dirty="0" smtClean="0"/>
              <a:t>Characteristics of Binomial Distribution</a:t>
            </a:r>
            <a:endParaRPr lang="en-IN" sz="3200" b="1" dirty="0"/>
          </a:p>
        </p:txBody>
      </p:sp>
      <p:sp>
        <p:nvSpPr>
          <p:cNvPr id="3" name="Subtitle 2"/>
          <p:cNvSpPr>
            <a:spLocks noGrp="1"/>
          </p:cNvSpPr>
          <p:nvPr>
            <p:ph type="subTitle" idx="1"/>
          </p:nvPr>
        </p:nvSpPr>
        <p:spPr>
          <a:xfrm>
            <a:off x="428596" y="785794"/>
            <a:ext cx="8501122" cy="5857916"/>
          </a:xfrm>
        </p:spPr>
        <p:txBody>
          <a:bodyPr>
            <a:normAutofit fontScale="85000" lnSpcReduction="20000"/>
          </a:bodyPr>
          <a:lstStyle/>
          <a:p>
            <a:pPr marL="514350" indent="-514350" algn="l"/>
            <a:r>
              <a:rPr lang="en-US" dirty="0" smtClean="0">
                <a:solidFill>
                  <a:schemeClr val="tx1"/>
                </a:solidFill>
              </a:rPr>
              <a:t>1.Type of Distribution: It is a discrete probability distribution.</a:t>
            </a:r>
          </a:p>
          <a:p>
            <a:pPr marL="514350" indent="-514350" algn="l"/>
            <a:r>
              <a:rPr lang="en-US" dirty="0" smtClean="0">
                <a:solidFill>
                  <a:schemeClr val="tx1"/>
                </a:solidFill>
              </a:rPr>
              <a:t>2. Parameters: p– probability of success in a single trial, n– number of trials.</a:t>
            </a:r>
          </a:p>
          <a:p>
            <a:pPr marL="514350" indent="-514350" algn="l"/>
            <a:r>
              <a:rPr lang="en-US" dirty="0" smtClean="0">
                <a:solidFill>
                  <a:schemeClr val="tx1"/>
                </a:solidFill>
              </a:rPr>
              <a:t>3. Restrictions on parameters: p must be greater than zero but less than 1 i.e., o&lt;p&lt;1.</a:t>
            </a:r>
          </a:p>
          <a:p>
            <a:pPr marL="514350" indent="-514350" algn="l"/>
            <a:r>
              <a:rPr lang="en-US" dirty="0" smtClean="0">
                <a:solidFill>
                  <a:schemeClr val="tx1"/>
                </a:solidFill>
              </a:rPr>
              <a:t>4. Mean: Mean = </a:t>
            </a:r>
            <a:r>
              <a:rPr lang="en-US" dirty="0" err="1" smtClean="0">
                <a:solidFill>
                  <a:schemeClr val="tx1"/>
                </a:solidFill>
              </a:rPr>
              <a:t>np</a:t>
            </a:r>
            <a:endParaRPr lang="en-US" dirty="0" smtClean="0">
              <a:solidFill>
                <a:schemeClr val="tx1"/>
              </a:solidFill>
            </a:endParaRPr>
          </a:p>
          <a:p>
            <a:pPr marL="514350" indent="-514350" algn="l"/>
            <a:r>
              <a:rPr lang="en-US" dirty="0" smtClean="0">
                <a:solidFill>
                  <a:schemeClr val="tx1"/>
                </a:solidFill>
              </a:rPr>
              <a:t>5. Variance: Variance = </a:t>
            </a:r>
            <a:r>
              <a:rPr lang="en-US" dirty="0" err="1" smtClean="0">
                <a:solidFill>
                  <a:schemeClr val="tx1"/>
                </a:solidFill>
              </a:rPr>
              <a:t>npq</a:t>
            </a:r>
            <a:endParaRPr lang="en-US" dirty="0" smtClean="0">
              <a:solidFill>
                <a:schemeClr val="tx1"/>
              </a:solidFill>
            </a:endParaRPr>
          </a:p>
          <a:p>
            <a:pPr marL="514350" indent="-514350" algn="l"/>
            <a:r>
              <a:rPr lang="en-US" dirty="0" smtClean="0">
                <a:solidFill>
                  <a:schemeClr val="tx1"/>
                </a:solidFill>
              </a:rPr>
              <a:t>6. Probability Function: </a:t>
            </a:r>
          </a:p>
          <a:p>
            <a:pPr marL="514350" indent="-514350" algn="l"/>
            <a:r>
              <a:rPr lang="en-US" dirty="0">
                <a:solidFill>
                  <a:schemeClr val="tx1"/>
                </a:solidFill>
              </a:rPr>
              <a:t>	</a:t>
            </a:r>
            <a:r>
              <a:rPr lang="en-US" dirty="0" smtClean="0">
                <a:solidFill>
                  <a:schemeClr val="tx1"/>
                </a:solidFill>
              </a:rPr>
              <a:t>	Wherein, </a:t>
            </a:r>
            <a:br>
              <a:rPr lang="en-US" dirty="0" smtClean="0">
                <a:solidFill>
                  <a:schemeClr val="tx1"/>
                </a:solidFill>
              </a:rPr>
            </a:br>
            <a:r>
              <a:rPr lang="en-US" dirty="0" smtClean="0">
                <a:solidFill>
                  <a:schemeClr val="tx1"/>
                </a:solidFill>
              </a:rPr>
              <a:t>		p= probability of success in a single trial</a:t>
            </a:r>
          </a:p>
          <a:p>
            <a:pPr marL="514350" indent="-514350" algn="l"/>
            <a:r>
              <a:rPr lang="en-US" dirty="0">
                <a:solidFill>
                  <a:schemeClr val="tx1"/>
                </a:solidFill>
              </a:rPr>
              <a:t>	</a:t>
            </a:r>
            <a:r>
              <a:rPr lang="en-US" dirty="0" smtClean="0">
                <a:solidFill>
                  <a:schemeClr val="tx1"/>
                </a:solidFill>
              </a:rPr>
              <a:t>		q= 1– p</a:t>
            </a:r>
          </a:p>
          <a:p>
            <a:pPr marL="514350" indent="-514350" algn="l"/>
            <a:r>
              <a:rPr lang="en-US" dirty="0">
                <a:solidFill>
                  <a:schemeClr val="tx1"/>
                </a:solidFill>
              </a:rPr>
              <a:t>	</a:t>
            </a:r>
            <a:r>
              <a:rPr lang="en-US" dirty="0" smtClean="0">
                <a:solidFill>
                  <a:schemeClr val="tx1"/>
                </a:solidFill>
              </a:rPr>
              <a:t>		n= No. of trials</a:t>
            </a:r>
          </a:p>
          <a:p>
            <a:pPr marL="514350" indent="-514350" algn="l"/>
            <a:r>
              <a:rPr lang="en-US" dirty="0">
                <a:solidFill>
                  <a:schemeClr val="tx1"/>
                </a:solidFill>
              </a:rPr>
              <a:t>	</a:t>
            </a:r>
            <a:r>
              <a:rPr lang="en-US" dirty="0" smtClean="0">
                <a:solidFill>
                  <a:schemeClr val="tx1"/>
                </a:solidFill>
              </a:rPr>
              <a:t>		r= No. of success in a ‘n’ trials</a:t>
            </a:r>
          </a:p>
          <a:p>
            <a:pPr marL="514350" indent="-514350" algn="l"/>
            <a:r>
              <a:rPr lang="en-US" dirty="0" smtClean="0">
                <a:solidFill>
                  <a:schemeClr val="tx1"/>
                </a:solidFill>
              </a:rPr>
              <a:t>7. Expected Frequency Function:</a:t>
            </a:r>
            <a:endParaRPr lang="en-US" baseline="-25000" dirty="0" smtClean="0">
              <a:solidFill>
                <a:schemeClr val="tx1"/>
              </a:solidFill>
            </a:endParaRPr>
          </a:p>
          <a:p>
            <a:pPr marL="514350" indent="-514350" algn="l"/>
            <a:endParaRPr lang="en-US" dirty="0" smtClean="0">
              <a:solidFill>
                <a:schemeClr val="tx1"/>
              </a:solidFill>
            </a:endParaRPr>
          </a:p>
          <a:p>
            <a:pPr marL="514350" indent="-514350">
              <a:buAutoNum type="arabicPeriod"/>
            </a:pPr>
            <a:endParaRPr lang="en-IN" dirty="0">
              <a:solidFill>
                <a:schemeClr val="tx1"/>
              </a:solidFill>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2051" name="Rectangle 3"/>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053" name="Object 5"/>
          <p:cNvGraphicFramePr>
            <a:graphicFrameLocks noChangeAspect="1"/>
          </p:cNvGraphicFramePr>
          <p:nvPr/>
        </p:nvGraphicFramePr>
        <p:xfrm>
          <a:off x="500034" y="3714752"/>
          <a:ext cx="10735500" cy="919165"/>
        </p:xfrm>
        <a:graphic>
          <a:graphicData uri="http://schemas.openxmlformats.org/presentationml/2006/ole">
            <p:oleObj spid="_x0000_s2053" name="Document" r:id="rId3" imgW="5728906" imgH="489941" progId="Word.Document.12">
              <p:embed/>
            </p:oleObj>
          </a:graphicData>
        </a:graphic>
      </p:graphicFrame>
      <p:graphicFrame>
        <p:nvGraphicFramePr>
          <p:cNvPr id="2054" name="Object 6"/>
          <p:cNvGraphicFramePr>
            <a:graphicFrameLocks noChangeAspect="1"/>
          </p:cNvGraphicFramePr>
          <p:nvPr/>
        </p:nvGraphicFramePr>
        <p:xfrm>
          <a:off x="1214414" y="6286520"/>
          <a:ext cx="11431450" cy="668340"/>
        </p:xfrm>
        <a:graphic>
          <a:graphicData uri="http://schemas.openxmlformats.org/presentationml/2006/ole">
            <p:oleObj spid="_x0000_s2054" name="Document" r:id="rId4" imgW="5728906" imgH="334198" progId="Word.Document.12">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85793"/>
          </a:xfrm>
        </p:spPr>
        <p:txBody>
          <a:bodyPr>
            <a:normAutofit/>
          </a:bodyPr>
          <a:lstStyle/>
          <a:p>
            <a:r>
              <a:rPr lang="en-US" sz="3200" b="1" dirty="0" smtClean="0"/>
              <a:t>Properties of Binomial Distribution</a:t>
            </a:r>
            <a:endParaRPr lang="en-IN" sz="3200" b="1" dirty="0"/>
          </a:p>
        </p:txBody>
      </p:sp>
      <p:sp>
        <p:nvSpPr>
          <p:cNvPr id="3" name="Subtitle 2"/>
          <p:cNvSpPr>
            <a:spLocks noGrp="1"/>
          </p:cNvSpPr>
          <p:nvPr>
            <p:ph type="subTitle" idx="1"/>
          </p:nvPr>
        </p:nvSpPr>
        <p:spPr>
          <a:xfrm>
            <a:off x="357158" y="785794"/>
            <a:ext cx="8572560" cy="6072206"/>
          </a:xfrm>
        </p:spPr>
        <p:txBody>
          <a:bodyPr>
            <a:normAutofit fontScale="40000" lnSpcReduction="20000"/>
          </a:bodyPr>
          <a:lstStyle/>
          <a:p>
            <a:pPr marL="514350" indent="-514350" algn="l"/>
            <a:r>
              <a:rPr lang="en-US" sz="4500" dirty="0" smtClean="0">
                <a:solidFill>
                  <a:schemeClr val="tx1"/>
                </a:solidFill>
              </a:rPr>
              <a:t>1. As p increases for a fixed ‘n’, the B.D. shifts to the right.</a:t>
            </a:r>
          </a:p>
          <a:p>
            <a:pPr marL="514350" indent="-514350" algn="l"/>
            <a:r>
              <a:rPr lang="en-US" sz="4500" dirty="0" smtClean="0">
                <a:solidFill>
                  <a:schemeClr val="tx1"/>
                </a:solidFill>
              </a:rPr>
              <a:t>2. As p increases for a fixed ‘n’, both the mean and mode also increase.</a:t>
            </a:r>
          </a:p>
          <a:p>
            <a:pPr marL="514350" indent="-514350" algn="l"/>
            <a:r>
              <a:rPr lang="en-US" sz="4500" dirty="0" smtClean="0">
                <a:solidFill>
                  <a:schemeClr val="tx1"/>
                </a:solidFill>
              </a:rPr>
              <a:t>3. As ‘n’ increases for a fixed ‘p’, the B.D. moves to the right.</a:t>
            </a:r>
          </a:p>
          <a:p>
            <a:pPr marL="514350" indent="-514350" algn="l"/>
            <a:r>
              <a:rPr lang="en-US" sz="4500" dirty="0" smtClean="0">
                <a:solidFill>
                  <a:schemeClr val="tx1"/>
                </a:solidFill>
              </a:rPr>
              <a:t>4. As n increases for a fixed p, the mean of the B.D. also increases. </a:t>
            </a:r>
          </a:p>
          <a:p>
            <a:pPr marL="514350" indent="-514350" algn="l"/>
            <a:r>
              <a:rPr lang="en-US" sz="4500" dirty="0" smtClean="0">
                <a:solidFill>
                  <a:schemeClr val="tx1"/>
                </a:solidFill>
              </a:rPr>
              <a:t>5. If ‘n’ is large and if neither p nor q is too close to zero, the B.D. can be closely approximated by a normal distribution with </a:t>
            </a:r>
            <a:r>
              <a:rPr lang="en-US" sz="4500" dirty="0" err="1" smtClean="0">
                <a:solidFill>
                  <a:schemeClr val="tx1"/>
                </a:solidFill>
              </a:rPr>
              <a:t>standardised</a:t>
            </a:r>
            <a:r>
              <a:rPr lang="en-US" sz="4500" dirty="0" smtClean="0">
                <a:solidFill>
                  <a:schemeClr val="tx1"/>
                </a:solidFill>
              </a:rPr>
              <a:t> variable given by</a:t>
            </a:r>
            <a:br>
              <a:rPr lang="en-US" sz="4500" dirty="0" smtClean="0">
                <a:solidFill>
                  <a:schemeClr val="tx1"/>
                </a:solidFill>
              </a:rPr>
            </a:br>
            <a:endParaRPr lang="en-US" sz="4500" dirty="0" smtClean="0">
              <a:solidFill>
                <a:schemeClr val="tx1"/>
              </a:solidFill>
            </a:endParaRPr>
          </a:p>
          <a:p>
            <a:pPr marL="514350" indent="-514350" algn="l"/>
            <a:endParaRPr lang="en-US" sz="4500" dirty="0" smtClean="0">
              <a:solidFill>
                <a:schemeClr val="tx1"/>
              </a:solidFill>
            </a:endParaRPr>
          </a:p>
          <a:p>
            <a:pPr marL="514350" indent="-514350" algn="l"/>
            <a:r>
              <a:rPr lang="en-US" sz="4500" dirty="0" smtClean="0">
                <a:solidFill>
                  <a:schemeClr val="tx1"/>
                </a:solidFill>
              </a:rPr>
              <a:t>6. Shape of B.D will be </a:t>
            </a:r>
          </a:p>
          <a:p>
            <a:pPr marL="514350" indent="-514350" algn="l">
              <a:buAutoNum type="alphaLcPeriod"/>
            </a:pPr>
            <a:r>
              <a:rPr lang="en-US" sz="4500" dirty="0" smtClean="0">
                <a:solidFill>
                  <a:schemeClr val="tx1"/>
                </a:solidFill>
              </a:rPr>
              <a:t>If p=0.5 shape will be symmetrical</a:t>
            </a:r>
          </a:p>
          <a:p>
            <a:pPr marL="514350" indent="-514350" algn="l">
              <a:buAutoNum type="alphaLcPeriod"/>
            </a:pPr>
            <a:r>
              <a:rPr lang="en-US" sz="4500" dirty="0" smtClean="0">
                <a:solidFill>
                  <a:schemeClr val="tx1"/>
                </a:solidFill>
              </a:rPr>
              <a:t>If p&lt; 0.5 shape will be skewed to the right</a:t>
            </a:r>
          </a:p>
          <a:p>
            <a:pPr marL="514350" indent="-514350" algn="l">
              <a:buAutoNum type="alphaLcPeriod"/>
            </a:pPr>
            <a:r>
              <a:rPr lang="en-US" sz="4500" dirty="0" smtClean="0">
                <a:solidFill>
                  <a:schemeClr val="tx1"/>
                </a:solidFill>
              </a:rPr>
              <a:t>If p&gt; 0.5 shape will be skewed to the left</a:t>
            </a:r>
          </a:p>
          <a:p>
            <a:pPr marL="514350" indent="-514350" algn="l"/>
            <a:r>
              <a:rPr lang="en-US" sz="4500" dirty="0" smtClean="0">
                <a:solidFill>
                  <a:schemeClr val="tx1"/>
                </a:solidFill>
              </a:rPr>
              <a:t>7. Important relationships are-</a:t>
            </a:r>
          </a:p>
          <a:p>
            <a:pPr marL="514350" indent="-514350" algn="l"/>
            <a:r>
              <a:rPr lang="en-US" sz="4500" dirty="0">
                <a:solidFill>
                  <a:schemeClr val="tx1"/>
                </a:solidFill>
              </a:rPr>
              <a:t>	</a:t>
            </a:r>
            <a:r>
              <a:rPr lang="en-US" sz="4500" dirty="0" err="1" smtClean="0">
                <a:solidFill>
                  <a:schemeClr val="tx1"/>
                </a:solidFill>
              </a:rPr>
              <a:t>i</a:t>
            </a:r>
            <a:r>
              <a:rPr lang="en-US" sz="4500" dirty="0" smtClean="0">
                <a:solidFill>
                  <a:schemeClr val="tx1"/>
                </a:solidFill>
              </a:rPr>
              <a:t>. If r=o or n, value of </a:t>
            </a:r>
            <a:r>
              <a:rPr lang="en-US" sz="4500" dirty="0" err="1" smtClean="0">
                <a:solidFill>
                  <a:schemeClr val="tx1"/>
                </a:solidFill>
              </a:rPr>
              <a:t>ncr</a:t>
            </a:r>
            <a:r>
              <a:rPr lang="en-US" sz="4500" dirty="0" smtClean="0">
                <a:solidFill>
                  <a:schemeClr val="tx1"/>
                </a:solidFill>
              </a:rPr>
              <a:t>=1.</a:t>
            </a:r>
          </a:p>
          <a:p>
            <a:pPr marL="514350" indent="-514350" algn="l"/>
            <a:r>
              <a:rPr lang="en-US" sz="4500" dirty="0">
                <a:solidFill>
                  <a:schemeClr val="tx1"/>
                </a:solidFill>
              </a:rPr>
              <a:t>	</a:t>
            </a:r>
            <a:r>
              <a:rPr lang="en-US" sz="4500" dirty="0" err="1" smtClean="0">
                <a:solidFill>
                  <a:schemeClr val="tx1"/>
                </a:solidFill>
              </a:rPr>
              <a:t>ii.If</a:t>
            </a:r>
            <a:r>
              <a:rPr lang="en-US" sz="4500" dirty="0" smtClean="0">
                <a:solidFill>
                  <a:schemeClr val="tx1"/>
                </a:solidFill>
              </a:rPr>
              <a:t> r=1 or n-r=1, value of </a:t>
            </a:r>
            <a:r>
              <a:rPr lang="en-US" sz="4500" dirty="0" err="1" smtClean="0">
                <a:solidFill>
                  <a:schemeClr val="tx1"/>
                </a:solidFill>
              </a:rPr>
              <a:t>ncr</a:t>
            </a:r>
            <a:r>
              <a:rPr lang="en-US" sz="4500" dirty="0" smtClean="0">
                <a:solidFill>
                  <a:schemeClr val="tx1"/>
                </a:solidFill>
              </a:rPr>
              <a:t>=n.</a:t>
            </a:r>
          </a:p>
          <a:p>
            <a:pPr marL="514350" indent="-514350" algn="l"/>
            <a:r>
              <a:rPr lang="en-US" sz="4500" dirty="0">
                <a:solidFill>
                  <a:schemeClr val="tx1"/>
                </a:solidFill>
              </a:rPr>
              <a:t>	</a:t>
            </a:r>
            <a:r>
              <a:rPr lang="en-US" sz="4500" dirty="0" err="1" smtClean="0">
                <a:solidFill>
                  <a:schemeClr val="tx1"/>
                </a:solidFill>
              </a:rPr>
              <a:t>iii.If</a:t>
            </a:r>
            <a:r>
              <a:rPr lang="en-US" sz="4500" dirty="0" smtClean="0">
                <a:solidFill>
                  <a:schemeClr val="tx1"/>
                </a:solidFill>
              </a:rPr>
              <a:t> value of </a:t>
            </a:r>
            <a:r>
              <a:rPr lang="en-US" sz="4500" dirty="0" err="1" smtClean="0">
                <a:solidFill>
                  <a:schemeClr val="tx1"/>
                </a:solidFill>
              </a:rPr>
              <a:t>ncr</a:t>
            </a:r>
            <a:r>
              <a:rPr lang="en-US" sz="4500" dirty="0" smtClean="0">
                <a:solidFill>
                  <a:schemeClr val="tx1"/>
                </a:solidFill>
              </a:rPr>
              <a:t>=value of </a:t>
            </a:r>
            <a:r>
              <a:rPr lang="en-US" sz="4500" dirty="0" err="1" smtClean="0">
                <a:solidFill>
                  <a:schemeClr val="tx1"/>
                </a:solidFill>
              </a:rPr>
              <a:t>nc</a:t>
            </a:r>
            <a:r>
              <a:rPr lang="en-US" sz="4500" baseline="-25000" dirty="0" err="1" smtClean="0">
                <a:solidFill>
                  <a:schemeClr val="tx1"/>
                </a:solidFill>
              </a:rPr>
              <a:t>n</a:t>
            </a:r>
            <a:r>
              <a:rPr lang="en-US" sz="4500" baseline="-25000" dirty="0" smtClean="0">
                <a:solidFill>
                  <a:schemeClr val="tx1"/>
                </a:solidFill>
              </a:rPr>
              <a:t>-r </a:t>
            </a:r>
            <a:r>
              <a:rPr lang="en-US" sz="4500" dirty="0" smtClean="0">
                <a:solidFill>
                  <a:schemeClr val="tx1"/>
                </a:solidFill>
              </a:rPr>
              <a:t> </a:t>
            </a:r>
          </a:p>
          <a:p>
            <a:pPr marL="514350" indent="-514350" algn="l"/>
            <a:r>
              <a:rPr lang="en-US" sz="4500" dirty="0">
                <a:solidFill>
                  <a:schemeClr val="tx1"/>
                </a:solidFill>
              </a:rPr>
              <a:t>	</a:t>
            </a:r>
            <a:r>
              <a:rPr lang="en-US" sz="4500" dirty="0" smtClean="0">
                <a:solidFill>
                  <a:schemeClr val="tx1"/>
                </a:solidFill>
              </a:rPr>
              <a:t>iv. In case ‘n’ is an odd </a:t>
            </a:r>
            <a:r>
              <a:rPr lang="en-US" sz="4500" dirty="0" err="1" smtClean="0">
                <a:solidFill>
                  <a:schemeClr val="tx1"/>
                </a:solidFill>
              </a:rPr>
              <a:t>numbe</a:t>
            </a:r>
            <a:r>
              <a:rPr lang="en-US" sz="4500" dirty="0" smtClean="0">
                <a:solidFill>
                  <a:schemeClr val="tx1"/>
                </a:solidFill>
              </a:rPr>
              <a:t>, two central values will be identical.</a:t>
            </a:r>
          </a:p>
          <a:p>
            <a:pPr marL="514350" indent="-514350" algn="l"/>
            <a:r>
              <a:rPr lang="en-US" sz="4500" dirty="0" smtClean="0">
                <a:solidFill>
                  <a:schemeClr val="tx1"/>
                </a:solidFill>
              </a:rPr>
              <a:t>8. (</a:t>
            </a:r>
            <a:r>
              <a:rPr lang="en-US" sz="4500" dirty="0" err="1" smtClean="0">
                <a:solidFill>
                  <a:schemeClr val="tx1"/>
                </a:solidFill>
              </a:rPr>
              <a:t>p+q</a:t>
            </a:r>
            <a:r>
              <a:rPr lang="en-US" sz="4500" dirty="0" smtClean="0">
                <a:solidFill>
                  <a:schemeClr val="tx1"/>
                </a:solidFill>
              </a:rPr>
              <a:t>)</a:t>
            </a:r>
            <a:r>
              <a:rPr lang="en-US" sz="4500" baseline="30000" dirty="0" smtClean="0">
                <a:solidFill>
                  <a:schemeClr val="tx1"/>
                </a:solidFill>
              </a:rPr>
              <a:t>n</a:t>
            </a:r>
            <a:r>
              <a:rPr lang="en-US" sz="4500" dirty="0" smtClean="0">
                <a:solidFill>
                  <a:schemeClr val="tx1"/>
                </a:solidFill>
              </a:rPr>
              <a:t> p= probability of success , q= probability of failure, n= number of trials, </a:t>
            </a:r>
          </a:p>
          <a:p>
            <a:pPr marL="514350" indent="-514350" algn="l"/>
            <a:r>
              <a:rPr lang="en-US" sz="4500" dirty="0">
                <a:solidFill>
                  <a:schemeClr val="tx1"/>
                </a:solidFill>
              </a:rPr>
              <a:t>	</a:t>
            </a:r>
            <a:r>
              <a:rPr lang="en-US" sz="4500" dirty="0" smtClean="0">
                <a:solidFill>
                  <a:schemeClr val="tx1"/>
                </a:solidFill>
              </a:rPr>
              <a:t>    B.D.= </a:t>
            </a:r>
            <a:r>
              <a:rPr lang="en-US" sz="4500" dirty="0" err="1" smtClean="0">
                <a:solidFill>
                  <a:schemeClr val="tx1"/>
                </a:solidFill>
              </a:rPr>
              <a:t>Nc</a:t>
            </a:r>
            <a:r>
              <a:rPr lang="en-US" sz="4500" baseline="-25000" dirty="0" err="1" smtClean="0">
                <a:solidFill>
                  <a:schemeClr val="tx1"/>
                </a:solidFill>
              </a:rPr>
              <a:t>r</a:t>
            </a:r>
            <a:r>
              <a:rPr lang="en-US" sz="4500" dirty="0" smtClean="0">
                <a:solidFill>
                  <a:schemeClr val="tx1"/>
                </a:solidFill>
              </a:rPr>
              <a:t>.</a:t>
            </a:r>
            <a:r>
              <a:rPr lang="en-US" sz="4500" baseline="30000" dirty="0" smtClean="0">
                <a:solidFill>
                  <a:schemeClr val="tx1"/>
                </a:solidFill>
              </a:rPr>
              <a:t> </a:t>
            </a:r>
            <a:r>
              <a:rPr lang="en-US" sz="4500" dirty="0" smtClean="0">
                <a:solidFill>
                  <a:schemeClr val="tx1"/>
                </a:solidFill>
              </a:rPr>
              <a:t>p</a:t>
            </a:r>
            <a:r>
              <a:rPr lang="en-US" sz="4500" baseline="30000" dirty="0" smtClean="0">
                <a:solidFill>
                  <a:schemeClr val="tx1"/>
                </a:solidFill>
              </a:rPr>
              <a:t>r</a:t>
            </a:r>
            <a:r>
              <a:rPr lang="en-US" sz="4500" baseline="-25000" dirty="0" smtClean="0">
                <a:solidFill>
                  <a:schemeClr val="tx1"/>
                </a:solidFill>
              </a:rPr>
              <a:t>.</a:t>
            </a:r>
            <a:r>
              <a:rPr lang="en-US" sz="4500" dirty="0" smtClean="0">
                <a:solidFill>
                  <a:schemeClr val="tx1"/>
                </a:solidFill>
              </a:rPr>
              <a:t> </a:t>
            </a:r>
            <a:r>
              <a:rPr lang="en-US" sz="4500" dirty="0" err="1" smtClean="0">
                <a:solidFill>
                  <a:schemeClr val="tx1"/>
                </a:solidFill>
              </a:rPr>
              <a:t>q</a:t>
            </a:r>
            <a:r>
              <a:rPr lang="en-US" sz="4500" baseline="30000" dirty="0" err="1" smtClean="0">
                <a:solidFill>
                  <a:schemeClr val="tx1"/>
                </a:solidFill>
              </a:rPr>
              <a:t>n</a:t>
            </a:r>
            <a:r>
              <a:rPr lang="en-US" sz="4500" baseline="30000" dirty="0" smtClean="0">
                <a:solidFill>
                  <a:schemeClr val="tx1"/>
                </a:solidFill>
              </a:rPr>
              <a:t>-r</a:t>
            </a:r>
          </a:p>
          <a:p>
            <a:pPr marL="514350" indent="-514350" algn="l"/>
            <a:r>
              <a:rPr lang="en-US" sz="4500" baseline="30000" dirty="0" smtClean="0">
                <a:solidFill>
                  <a:schemeClr val="tx1"/>
                </a:solidFill>
              </a:rPr>
              <a:t>	</a:t>
            </a:r>
            <a:r>
              <a:rPr lang="en-US" sz="4500" dirty="0" smtClean="0">
                <a:solidFill>
                  <a:schemeClr val="tx1"/>
                </a:solidFill>
              </a:rPr>
              <a:t>    Mean = </a:t>
            </a:r>
            <a:r>
              <a:rPr lang="en-US" sz="4500" dirty="0" err="1" smtClean="0">
                <a:solidFill>
                  <a:schemeClr val="tx1"/>
                </a:solidFill>
              </a:rPr>
              <a:t>np</a:t>
            </a:r>
            <a:endParaRPr lang="en-US" sz="4500" dirty="0" smtClean="0">
              <a:solidFill>
                <a:schemeClr val="tx1"/>
              </a:solidFill>
            </a:endParaRPr>
          </a:p>
          <a:p>
            <a:pPr marL="514350" indent="-514350" algn="l"/>
            <a:r>
              <a:rPr lang="en-US" sz="4500" dirty="0">
                <a:solidFill>
                  <a:schemeClr val="tx1"/>
                </a:solidFill>
              </a:rPr>
              <a:t>	 </a:t>
            </a:r>
            <a:r>
              <a:rPr lang="en-US" sz="4500" dirty="0" smtClean="0">
                <a:solidFill>
                  <a:schemeClr val="tx1"/>
                </a:solidFill>
              </a:rPr>
              <a:t>   Std. Deviation (</a:t>
            </a:r>
            <a:r>
              <a:rPr lang="el-GR" sz="4500" dirty="0" smtClean="0">
                <a:solidFill>
                  <a:schemeClr val="tx1"/>
                </a:solidFill>
              </a:rPr>
              <a:t>σ</a:t>
            </a:r>
            <a:r>
              <a:rPr lang="en-US" sz="4500" dirty="0" smtClean="0">
                <a:solidFill>
                  <a:schemeClr val="tx1"/>
                </a:solidFill>
              </a:rPr>
              <a:t>) = </a:t>
            </a:r>
          </a:p>
          <a:p>
            <a:pPr marL="514350" indent="-514350" algn="l"/>
            <a:r>
              <a:rPr lang="en-US" sz="4500" dirty="0">
                <a:solidFill>
                  <a:schemeClr val="tx1"/>
                </a:solidFill>
              </a:rPr>
              <a:t>	</a:t>
            </a:r>
            <a:r>
              <a:rPr lang="en-US" sz="4500" dirty="0" smtClean="0">
                <a:solidFill>
                  <a:schemeClr val="tx1"/>
                </a:solidFill>
              </a:rPr>
              <a:t>    Variance = </a:t>
            </a:r>
            <a:r>
              <a:rPr lang="en-US" sz="4500" dirty="0" err="1" smtClean="0">
                <a:solidFill>
                  <a:schemeClr val="tx1"/>
                </a:solidFill>
              </a:rPr>
              <a:t>nqp</a:t>
            </a:r>
            <a:endParaRPr lang="en-IN" sz="4000" baseline="-25000" dirty="0">
              <a:solidFill>
                <a:schemeClr val="tx1"/>
              </a:solidFill>
            </a:endParaRPr>
          </a:p>
        </p:txBody>
      </p:sp>
      <p:graphicFrame>
        <p:nvGraphicFramePr>
          <p:cNvPr id="1025" name="Object 1"/>
          <p:cNvGraphicFramePr>
            <a:graphicFrameLocks noChangeAspect="1"/>
          </p:cNvGraphicFramePr>
          <p:nvPr/>
        </p:nvGraphicFramePr>
        <p:xfrm>
          <a:off x="214282" y="2357430"/>
          <a:ext cx="6865022" cy="642942"/>
        </p:xfrm>
        <a:graphic>
          <a:graphicData uri="http://schemas.openxmlformats.org/presentationml/2006/ole">
            <p:oleObj spid="_x0000_s1025" name="Document" r:id="rId3" imgW="5728906" imgH="536448" progId="Word.Document.12">
              <p:embed/>
            </p:oleObj>
          </a:graphicData>
        </a:graphic>
      </p:graphicFrame>
      <p:graphicFrame>
        <p:nvGraphicFramePr>
          <p:cNvPr id="1026" name="Object 2"/>
          <p:cNvGraphicFramePr>
            <a:graphicFrameLocks noChangeAspect="1"/>
          </p:cNvGraphicFramePr>
          <p:nvPr/>
        </p:nvGraphicFramePr>
        <p:xfrm>
          <a:off x="-1285916" y="6143644"/>
          <a:ext cx="9182230" cy="569914"/>
        </p:xfrm>
        <a:graphic>
          <a:graphicData uri="http://schemas.openxmlformats.org/presentationml/2006/ole">
            <p:oleObj spid="_x0000_s1026" name="Document" r:id="rId4" imgW="5728906" imgH="355108" progId="Word.Document.12">
              <p:embed/>
            </p:oleObj>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txBody>
          <a:bodyPr>
            <a:normAutofit/>
          </a:bodyPr>
          <a:lstStyle/>
          <a:p>
            <a:pPr algn="l"/>
            <a:r>
              <a:rPr lang="en-US" sz="2200" b="1" dirty="0" smtClean="0"/>
              <a:t>Problem: A coin is tossed six times. Find the probability of getting five heads.</a:t>
            </a:r>
            <a:endParaRPr lang="en-IN" sz="2200" b="1" dirty="0"/>
          </a:p>
        </p:txBody>
      </p:sp>
      <p:sp>
        <p:nvSpPr>
          <p:cNvPr id="3" name="Content Placeholder 2"/>
          <p:cNvSpPr>
            <a:spLocks noGrp="1"/>
          </p:cNvSpPr>
          <p:nvPr>
            <p:ph idx="1"/>
          </p:nvPr>
        </p:nvSpPr>
        <p:spPr>
          <a:xfrm>
            <a:off x="457200" y="1071546"/>
            <a:ext cx="8229600" cy="5054617"/>
          </a:xfrm>
        </p:spPr>
        <p:txBody>
          <a:bodyPr>
            <a:normAutofit/>
          </a:bodyPr>
          <a:lstStyle/>
          <a:p>
            <a:pPr>
              <a:buNone/>
            </a:pPr>
            <a:r>
              <a:rPr lang="en-US" sz="2000" dirty="0" smtClean="0"/>
              <a:t>Solution:</a:t>
            </a:r>
            <a:br>
              <a:rPr lang="en-US" sz="2000" dirty="0" smtClean="0"/>
            </a:br>
            <a:r>
              <a:rPr lang="en-US" sz="2000" dirty="0" smtClean="0"/>
              <a:t>n = 6,	r = 5, p = ½, </a:t>
            </a:r>
            <a:br>
              <a:rPr lang="en-US" sz="2000" dirty="0" smtClean="0"/>
            </a:br>
            <a:r>
              <a:rPr lang="en-US" sz="2000" dirty="0" smtClean="0"/>
              <a:t>q = 1-p = 1 - ½ = ½ </a:t>
            </a:r>
            <a:br>
              <a:rPr lang="en-US" sz="2000" dirty="0" smtClean="0"/>
            </a:br>
            <a:r>
              <a:rPr lang="en-US" sz="2000" dirty="0" err="1" smtClean="0"/>
              <a:t>Probablity</a:t>
            </a:r>
            <a:r>
              <a:rPr lang="en-US" sz="2000" dirty="0" smtClean="0"/>
              <a:t> of getting five heads using binomial distribution :</a:t>
            </a:r>
            <a:br>
              <a:rPr lang="en-US" sz="2000" dirty="0" smtClean="0"/>
            </a:br>
            <a:r>
              <a:rPr lang="en-US" sz="2000" dirty="0" smtClean="0"/>
              <a:t/>
            </a:r>
            <a:br>
              <a:rPr lang="en-US" sz="2000" dirty="0" smtClean="0"/>
            </a:br>
            <a:endParaRPr lang="en-US" sz="2000" dirty="0" smtClean="0"/>
          </a:p>
          <a:p>
            <a:pPr>
              <a:buNone/>
            </a:pPr>
            <a:r>
              <a:rPr lang="en-US" sz="2000" dirty="0" smtClean="0"/>
              <a:t/>
            </a:r>
            <a:br>
              <a:rPr lang="en-US" sz="2000" dirty="0" smtClean="0"/>
            </a:br>
            <a:r>
              <a:rPr lang="en-US" sz="2000" dirty="0" smtClean="0"/>
              <a:t>		</a:t>
            </a:r>
            <a:endParaRPr lang="en-IN" sz="2000" dirty="0"/>
          </a:p>
        </p:txBody>
      </p:sp>
      <p:graphicFrame>
        <p:nvGraphicFramePr>
          <p:cNvPr id="19458" name="Object 2"/>
          <p:cNvGraphicFramePr>
            <a:graphicFrameLocks noChangeAspect="1"/>
          </p:cNvGraphicFramePr>
          <p:nvPr/>
        </p:nvGraphicFramePr>
        <p:xfrm>
          <a:off x="-1143040" y="2428868"/>
          <a:ext cx="8553379" cy="500066"/>
        </p:xfrm>
        <a:graphic>
          <a:graphicData uri="http://schemas.openxmlformats.org/presentationml/2006/ole">
            <p:oleObj spid="_x0000_s19458" name="Document" r:id="rId3" imgW="5728906" imgH="334198" progId="Word.Document.12">
              <p:embed/>
            </p:oleObj>
          </a:graphicData>
        </a:graphic>
      </p:graphicFrame>
      <p:graphicFrame>
        <p:nvGraphicFramePr>
          <p:cNvPr id="19459" name="Object 3"/>
          <p:cNvGraphicFramePr>
            <a:graphicFrameLocks noChangeAspect="1"/>
          </p:cNvGraphicFramePr>
          <p:nvPr/>
        </p:nvGraphicFramePr>
        <p:xfrm>
          <a:off x="-1214478" y="2857496"/>
          <a:ext cx="8158851" cy="714380"/>
        </p:xfrm>
        <a:graphic>
          <a:graphicData uri="http://schemas.openxmlformats.org/presentationml/2006/ole">
            <p:oleObj spid="_x0000_s19459" name="Document" r:id="rId4" imgW="5728906" imgH="501478" progId="Word.Document.12">
              <p:embed/>
            </p:oleObj>
          </a:graphicData>
        </a:graphic>
      </p:graphicFrame>
      <p:sp>
        <p:nvSpPr>
          <p:cNvPr id="1946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9462" name="Rectangle 6"/>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6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9465" name="Rectangle 9"/>
          <p:cNvSpPr>
            <a:spLocks noChangeArrowheads="1"/>
          </p:cNvSpPr>
          <p:nvPr/>
        </p:nvSpPr>
        <p:spPr bwMode="auto">
          <a:xfrm>
            <a:off x="0" y="8191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9466" name="Object 10"/>
          <p:cNvGraphicFramePr>
            <a:graphicFrameLocks noChangeAspect="1"/>
          </p:cNvGraphicFramePr>
          <p:nvPr/>
        </p:nvGraphicFramePr>
        <p:xfrm>
          <a:off x="3000364" y="2857496"/>
          <a:ext cx="7461009" cy="642942"/>
        </p:xfrm>
        <a:graphic>
          <a:graphicData uri="http://schemas.openxmlformats.org/presentationml/2006/ole">
            <p:oleObj spid="_x0000_s19466" name="Document" r:id="rId5" imgW="5728906" imgH="494268" progId="Word.Document.12">
              <p:embed/>
            </p:oleObj>
          </a:graphicData>
        </a:graphic>
      </p:graphicFrame>
      <p:graphicFrame>
        <p:nvGraphicFramePr>
          <p:cNvPr id="19468" name="Object 12"/>
          <p:cNvGraphicFramePr>
            <a:graphicFrameLocks noChangeAspect="1"/>
          </p:cNvGraphicFramePr>
          <p:nvPr/>
        </p:nvGraphicFramePr>
        <p:xfrm>
          <a:off x="-1428792" y="3500438"/>
          <a:ext cx="8429684" cy="738094"/>
        </p:xfrm>
        <a:graphic>
          <a:graphicData uri="http://schemas.openxmlformats.org/presentationml/2006/ole">
            <p:oleObj spid="_x0000_s19468" name="Document" r:id="rId6" imgW="5728906" imgH="501478" progId="Word.Document.12">
              <p:embed/>
            </p:oleObj>
          </a:graphicData>
        </a:graphic>
      </p:graphicFrame>
      <p:graphicFrame>
        <p:nvGraphicFramePr>
          <p:cNvPr id="19469" name="Object 13"/>
          <p:cNvGraphicFramePr>
            <a:graphicFrameLocks noChangeAspect="1"/>
          </p:cNvGraphicFramePr>
          <p:nvPr/>
        </p:nvGraphicFramePr>
        <p:xfrm>
          <a:off x="-857288" y="4143380"/>
          <a:ext cx="8238600" cy="1214446"/>
        </p:xfrm>
        <a:graphic>
          <a:graphicData uri="http://schemas.openxmlformats.org/presentationml/2006/ole">
            <p:oleObj spid="_x0000_s19469" name="Document" r:id="rId7" imgW="5728906" imgH="844329" progId="Word.Document.12">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071545"/>
          </a:xfrm>
        </p:spPr>
        <p:txBody>
          <a:bodyPr/>
          <a:lstStyle/>
          <a:p>
            <a:r>
              <a:rPr lang="en-US" dirty="0" smtClean="0"/>
              <a:t>Poisson Distribution</a:t>
            </a:r>
            <a:endParaRPr lang="en-IN" dirty="0"/>
          </a:p>
        </p:txBody>
      </p:sp>
      <p:sp>
        <p:nvSpPr>
          <p:cNvPr id="3" name="Subtitle 2"/>
          <p:cNvSpPr>
            <a:spLocks noGrp="1"/>
          </p:cNvSpPr>
          <p:nvPr>
            <p:ph type="subTitle" idx="1"/>
          </p:nvPr>
        </p:nvSpPr>
        <p:spPr>
          <a:xfrm>
            <a:off x="285720" y="857232"/>
            <a:ext cx="8715436" cy="4781568"/>
          </a:xfrm>
        </p:spPr>
        <p:txBody>
          <a:bodyPr>
            <a:normAutofit fontScale="92500" lnSpcReduction="10000"/>
          </a:bodyPr>
          <a:lstStyle/>
          <a:p>
            <a:pPr algn="l"/>
            <a:r>
              <a:rPr lang="en-US" dirty="0" smtClean="0"/>
              <a:t>	</a:t>
            </a:r>
            <a:r>
              <a:rPr lang="en-US" dirty="0" smtClean="0">
                <a:solidFill>
                  <a:schemeClr val="tx1"/>
                </a:solidFill>
              </a:rPr>
              <a:t>In case of binomial distribution, if the exact value of ‘n’ is not known and p is very small, then it is not possible to find out binomial probabilities.  Even if ‘n’ is known and it is a very large number, calculations involved will be tedious.</a:t>
            </a:r>
          </a:p>
          <a:p>
            <a:pPr algn="l"/>
            <a:r>
              <a:rPr lang="en-US" dirty="0" smtClean="0">
                <a:solidFill>
                  <a:schemeClr val="tx1"/>
                </a:solidFill>
              </a:rPr>
              <a:t>French Mathematician Simeon Denis Poisson (1781—1840), in1837 derived a limiting form of binomial distribution which is called as Poisson distribution.  </a:t>
            </a:r>
          </a:p>
          <a:p>
            <a:pPr algn="l"/>
            <a:r>
              <a:rPr lang="en-US" dirty="0" smtClean="0">
                <a:solidFill>
                  <a:schemeClr val="tx1"/>
                </a:solidFill>
              </a:rPr>
              <a:t>Poisson distribution follow most of temporal and spatial distribution. </a:t>
            </a:r>
            <a:endParaRPr lang="en-IN"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467</Words>
  <Application>Microsoft Office PowerPoint</Application>
  <PresentationFormat>On-screen Show (4:3)</PresentationFormat>
  <Paragraphs>103</Paragraphs>
  <Slides>14</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Document</vt:lpstr>
      <vt:lpstr>THEORETICAL DISTRIBUTION</vt:lpstr>
      <vt:lpstr>Introduction:</vt:lpstr>
      <vt:lpstr>Theoretical Distribution</vt:lpstr>
      <vt:lpstr>Binomial Distribution</vt:lpstr>
      <vt:lpstr>Conditions for application of B.D.</vt:lpstr>
      <vt:lpstr>Characteristics of Binomial Distribution</vt:lpstr>
      <vt:lpstr>Properties of Binomial Distribution</vt:lpstr>
      <vt:lpstr>Problem: A coin is tossed six times. Find the probability of getting five heads.</vt:lpstr>
      <vt:lpstr>Poisson Distribution</vt:lpstr>
      <vt:lpstr>Temporal Distributions</vt:lpstr>
      <vt:lpstr>Spatial Distributions</vt:lpstr>
      <vt:lpstr>Conditions under which Poisson Distribution is used</vt:lpstr>
      <vt:lpstr>Characteristics of Poisson Distribution</vt:lpstr>
      <vt:lpstr>When can the P.D be used to approximate Binomial Distribution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39</cp:revision>
  <dcterms:created xsi:type="dcterms:W3CDTF">2020-04-17T14:14:14Z</dcterms:created>
  <dcterms:modified xsi:type="dcterms:W3CDTF">2020-04-27T08:30:14Z</dcterms:modified>
</cp:coreProperties>
</file>