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0" r:id="rId14"/>
    <p:sldId id="272" r:id="rId15"/>
    <p:sldId id="273" r:id="rId16"/>
    <p:sldId id="274" r:id="rId17"/>
    <p:sldId id="275" r:id="rId18"/>
    <p:sldId id="276" r:id="rId19"/>
    <p:sldId id="277"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A27BD5-E66E-494E-939A-7EC4BDA2643A}" type="datetimeFigureOut">
              <a:rPr lang="en-US" smtClean="0"/>
              <a:t>1/5/2022</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2BF719F-8E2B-422A-98E5-C4A6262A4F8D}" type="slidenum">
              <a:rPr lang="en-IN" smtClean="0"/>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92BF719F-8E2B-422A-98E5-C4A6262A4F8D}" type="slidenum">
              <a:rPr lang="en-IN" smtClean="0"/>
              <a:t>1</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1/5/2022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1/5/2022</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1/5/2022</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1/5/2022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Module :V</a:t>
            </a:r>
            <a:endParaRPr lang="en-IN" dirty="0"/>
          </a:p>
        </p:txBody>
      </p:sp>
      <p:sp>
        <p:nvSpPr>
          <p:cNvPr id="2" name="Title 1"/>
          <p:cNvSpPr>
            <a:spLocks noGrp="1"/>
          </p:cNvSpPr>
          <p:nvPr>
            <p:ph type="ctrTitle"/>
          </p:nvPr>
        </p:nvSpPr>
        <p:spPr/>
        <p:txBody>
          <a:bodyPr/>
          <a:lstStyle/>
          <a:p>
            <a:r>
              <a:rPr lang="en-US" dirty="0" smtClean="0"/>
              <a:t>Evaluation &amp; other strategic issues</a:t>
            </a:r>
            <a:endParaRPr lang="en-IN"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Measurement of performance -</a:t>
            </a:r>
            <a:endParaRPr lang="en-IN" dirty="0"/>
          </a:p>
        </p:txBody>
      </p:sp>
      <p:sp>
        <p:nvSpPr>
          <p:cNvPr id="3" name="Content Placeholder 2"/>
          <p:cNvSpPr>
            <a:spLocks noGrp="1"/>
          </p:cNvSpPr>
          <p:nvPr>
            <p:ph sz="quarter" idx="1"/>
          </p:nvPr>
        </p:nvSpPr>
        <p:spPr/>
        <p:txBody>
          <a:bodyPr>
            <a:normAutofit fontScale="85000" lnSpcReduction="20000"/>
          </a:bodyPr>
          <a:lstStyle/>
          <a:p>
            <a:pPr>
              <a:buNone/>
            </a:pPr>
            <a:r>
              <a:rPr lang="en-IN" dirty="0" smtClean="0"/>
              <a:t>The standard performance is a bench mark with which the actual performance is to be compared. The reporting and communication system help in measuring the performance. If appropriate means are available for measuring the performance and if the standards are set in the right manner, strategy evaluation becomes easier. But various factors such as managers contribution are difficult to measure. Similarly divisional performance is sometimes difficult to measure as compared to individual performance. Thus, variable objectives must be created against which measurement of performance can be done. The measurement must be done at right time else evaluation will not meet its purpose. For measuring the performance, financial statements like - balance sheet, profit and loss account must be prepared on an annual basis.</a:t>
            </a:r>
            <a:endParaRPr lang="en-I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Analyzing Variance </a:t>
            </a:r>
            <a:endParaRPr lang="en-IN" dirty="0"/>
          </a:p>
        </p:txBody>
      </p:sp>
      <p:sp>
        <p:nvSpPr>
          <p:cNvPr id="3" name="Content Placeholder 2"/>
          <p:cNvSpPr>
            <a:spLocks noGrp="1"/>
          </p:cNvSpPr>
          <p:nvPr>
            <p:ph sz="quarter" idx="1"/>
          </p:nvPr>
        </p:nvSpPr>
        <p:spPr/>
        <p:txBody>
          <a:bodyPr>
            <a:normAutofit fontScale="92500"/>
          </a:bodyPr>
          <a:lstStyle/>
          <a:p>
            <a:pPr>
              <a:buNone/>
            </a:pPr>
            <a:r>
              <a:rPr lang="en-IN" dirty="0" smtClean="0"/>
              <a:t>While measuring the actual performance and comparing it with standard performance there may be variances which must be analyzed. The strategists must mention the degree of tolerance limits between which the variance between actual and standard performance may be accepted. The positive deviation indicates a better performance but it is quite unusual exceeding the target always. The negative deviation is an issue of concern because it indicates a shortfall in performance. Thus in this case the strategists must discover the causes of deviation and must take corrective action to overcome it.</a:t>
            </a:r>
            <a:endParaRPr lang="en-I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Taking Corrective Action -</a:t>
            </a:r>
            <a:endParaRPr lang="en-IN" dirty="0"/>
          </a:p>
        </p:txBody>
      </p:sp>
      <p:sp>
        <p:nvSpPr>
          <p:cNvPr id="3" name="Content Placeholder 2"/>
          <p:cNvSpPr>
            <a:spLocks noGrp="1"/>
          </p:cNvSpPr>
          <p:nvPr>
            <p:ph sz="quarter" idx="1"/>
          </p:nvPr>
        </p:nvSpPr>
        <p:spPr/>
        <p:txBody>
          <a:bodyPr>
            <a:normAutofit fontScale="92500" lnSpcReduction="20000"/>
          </a:bodyPr>
          <a:lstStyle/>
          <a:p>
            <a:pPr>
              <a:buNone/>
            </a:pPr>
            <a:r>
              <a:rPr lang="en-IN" dirty="0" smtClean="0"/>
              <a:t>Once the deviation in performance is identified, it is essential to plan for a corrective action. If the performance is consistently less than the desired performance, the strategists must carry a detailed analysis of the factors responsible for such performance. If the strategists discover that the organizational potential does not match with the performance requirements, then the standards must be lowered. Another rare and drastic corrective action is reformulating the strategy which requires going back to the process of strategic management, reframing of plans according to new resource allocation trend and consequent means going to the beginning point of strategic management process.</a:t>
            </a:r>
            <a:endParaRPr lang="en-IN"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endParaRPr lang="en-IN" dirty="0"/>
          </a:p>
        </p:txBody>
      </p:sp>
      <p:sp>
        <p:nvSpPr>
          <p:cNvPr id="3" name="Title 2"/>
          <p:cNvSpPr>
            <a:spLocks noGrp="1"/>
          </p:cNvSpPr>
          <p:nvPr>
            <p:ph type="ctrTitle"/>
          </p:nvPr>
        </p:nvSpPr>
        <p:spPr/>
        <p:txBody>
          <a:bodyPr/>
          <a:lstStyle/>
          <a:p>
            <a:r>
              <a:rPr lang="en-IN" dirty="0" smtClean="0"/>
              <a:t>strategic information system</a:t>
            </a:r>
            <a:endParaRPr lang="en-IN"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sz="quarter" idx="1"/>
          </p:nvPr>
        </p:nvSpPr>
        <p:spPr/>
        <p:txBody>
          <a:bodyPr/>
          <a:lstStyle/>
          <a:p>
            <a:endParaRPr lang="en-IN"/>
          </a:p>
        </p:txBody>
      </p:sp>
      <p:sp>
        <p:nvSpPr>
          <p:cNvPr id="132098" name="AutoShape 2" descr="strategic information system"/>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pic>
        <p:nvPicPr>
          <p:cNvPr id="141314" name="Picture 2" descr="C:\Users\M.COM\Desktop\strategic management\download (1).jpg"/>
          <p:cNvPicPr>
            <a:picLocks noChangeAspect="1" noChangeArrowheads="1"/>
          </p:cNvPicPr>
          <p:nvPr/>
        </p:nvPicPr>
        <p:blipFill>
          <a:blip r:embed="rId2"/>
          <a:srcRect/>
          <a:stretch>
            <a:fillRect/>
          </a:stretch>
        </p:blipFill>
        <p:spPr bwMode="auto">
          <a:xfrm>
            <a:off x="381000" y="304800"/>
            <a:ext cx="8382000" cy="632460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sz="quarter" idx="1"/>
          </p:nvPr>
        </p:nvSpPr>
        <p:spPr/>
        <p:txBody>
          <a:bodyPr/>
          <a:lstStyle/>
          <a:p>
            <a:endParaRPr lang="en-IN"/>
          </a:p>
        </p:txBody>
      </p:sp>
      <p:sp>
        <p:nvSpPr>
          <p:cNvPr id="1026" name="AutoShape 2" descr="strategic information system"/>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pic>
        <p:nvPicPr>
          <p:cNvPr id="1028" name="Picture 4" descr="strategic information system"/>
          <p:cNvPicPr>
            <a:picLocks noChangeAspect="1" noChangeArrowheads="1"/>
          </p:cNvPicPr>
          <p:nvPr/>
        </p:nvPicPr>
        <p:blipFill>
          <a:blip r:embed="rId2"/>
          <a:srcRect/>
          <a:stretch>
            <a:fillRect/>
          </a:stretch>
        </p:blipFill>
        <p:spPr bwMode="auto">
          <a:xfrm>
            <a:off x="304800" y="304800"/>
            <a:ext cx="8382000" cy="6553200"/>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sz="quarter" idx="1"/>
          </p:nvPr>
        </p:nvSpPr>
        <p:spPr/>
        <p:txBody>
          <a:bodyPr/>
          <a:lstStyle/>
          <a:p>
            <a:endParaRPr lang="en-IN" dirty="0"/>
          </a:p>
        </p:txBody>
      </p:sp>
      <p:sp>
        <p:nvSpPr>
          <p:cNvPr id="30722" name="AutoShape 2" descr="strategic information system"/>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30724" name="AutoShape 4" descr="Entry 7: Strategic Information Systems &amp; Value Chain Analysi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pic>
        <p:nvPicPr>
          <p:cNvPr id="30725" name="Picture 5" descr="C:\Users\M.COM\Desktop\strategic management\download.jpg"/>
          <p:cNvPicPr>
            <a:picLocks noChangeAspect="1" noChangeArrowheads="1"/>
          </p:cNvPicPr>
          <p:nvPr/>
        </p:nvPicPr>
        <p:blipFill>
          <a:blip r:embed="rId2"/>
          <a:srcRect/>
          <a:stretch>
            <a:fillRect/>
          </a:stretch>
        </p:blipFill>
        <p:spPr bwMode="auto">
          <a:xfrm>
            <a:off x="457200" y="0"/>
            <a:ext cx="8458200" cy="662940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IN" dirty="0"/>
          </a:p>
        </p:txBody>
      </p:sp>
      <p:sp>
        <p:nvSpPr>
          <p:cNvPr id="3" name="Content Placeholder 2"/>
          <p:cNvSpPr>
            <a:spLocks noGrp="1"/>
          </p:cNvSpPr>
          <p:nvPr>
            <p:ph sz="quarter" idx="1"/>
          </p:nvPr>
        </p:nvSpPr>
        <p:spPr/>
        <p:txBody>
          <a:bodyPr>
            <a:normAutofit/>
          </a:bodyPr>
          <a:lstStyle/>
          <a:p>
            <a:pPr algn="ctr">
              <a:buNone/>
            </a:pPr>
            <a:r>
              <a:rPr lang="en-IN" sz="4400" dirty="0" smtClean="0">
                <a:solidFill>
                  <a:srgbClr val="7030A0"/>
                </a:solidFill>
              </a:rPr>
              <a:t>strategic issues in small business </a:t>
            </a:r>
            <a:endParaRPr lang="en-IN" sz="4400" dirty="0" smtClean="0">
              <a:solidFill>
                <a:srgbClr val="7030A0"/>
              </a:solidFill>
            </a:endParaRPr>
          </a:p>
          <a:p>
            <a:pPr algn="ctr">
              <a:buNone/>
            </a:pPr>
            <a:r>
              <a:rPr lang="en-IN" sz="4400" dirty="0" smtClean="0">
                <a:solidFill>
                  <a:srgbClr val="7030A0"/>
                </a:solidFill>
              </a:rPr>
              <a:t>And</a:t>
            </a:r>
          </a:p>
          <a:p>
            <a:pPr algn="ctr">
              <a:buNone/>
            </a:pPr>
            <a:r>
              <a:rPr lang="en-IN" sz="4400" dirty="0" smtClean="0">
                <a:solidFill>
                  <a:srgbClr val="7030A0"/>
                </a:solidFill>
              </a:rPr>
              <a:t> </a:t>
            </a:r>
            <a:r>
              <a:rPr lang="en-IN" sz="4400" dirty="0" smtClean="0">
                <a:solidFill>
                  <a:srgbClr val="7030A0"/>
                </a:solidFill>
              </a:rPr>
              <a:t>non profit organization</a:t>
            </a:r>
            <a:endParaRPr lang="en-IN" sz="4400" dirty="0">
              <a:solidFill>
                <a:srgbClr val="7030A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What is a Strategic Issue?</a:t>
            </a:r>
            <a:endParaRPr lang="en-IN" dirty="0"/>
          </a:p>
        </p:txBody>
      </p:sp>
      <p:sp>
        <p:nvSpPr>
          <p:cNvPr id="3" name="Content Placeholder 2"/>
          <p:cNvSpPr>
            <a:spLocks noGrp="1"/>
          </p:cNvSpPr>
          <p:nvPr>
            <p:ph sz="quarter" idx="1"/>
          </p:nvPr>
        </p:nvSpPr>
        <p:spPr/>
        <p:txBody>
          <a:bodyPr/>
          <a:lstStyle/>
          <a:p>
            <a:r>
              <a:rPr lang="en-IN" dirty="0" smtClean="0"/>
              <a:t>A Strategic Issue is, first of all, an issue - </a:t>
            </a:r>
            <a:r>
              <a:rPr lang="en-IN" b="1" dirty="0" smtClean="0"/>
              <a:t>an unresolved question needing a decision or waiting for some clarifying future event</a:t>
            </a:r>
            <a:r>
              <a:rPr lang="en-IN" dirty="0" smtClean="0"/>
              <a:t>. Secondly, it is strategic and has major impact on the course and direction of the business.</a:t>
            </a:r>
            <a:endParaRPr lang="en-IN"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Non-for-Profit</a:t>
            </a:r>
            <a:endParaRPr lang="en-IN" dirty="0"/>
          </a:p>
        </p:txBody>
      </p:sp>
      <p:sp>
        <p:nvSpPr>
          <p:cNvPr id="3" name="Content Placeholder 2"/>
          <p:cNvSpPr>
            <a:spLocks noGrp="1"/>
          </p:cNvSpPr>
          <p:nvPr>
            <p:ph sz="quarter" idx="1"/>
          </p:nvPr>
        </p:nvSpPr>
        <p:spPr/>
        <p:txBody>
          <a:bodyPr/>
          <a:lstStyle/>
          <a:p>
            <a:r>
              <a:rPr lang="en-IN" b="1" smtClean="0"/>
              <a:t>Non-for-Profit</a:t>
            </a:r>
            <a:r>
              <a:rPr lang="en-IN" dirty="0" smtClean="0"/>
              <a:t> (NFP): An organization that provides some service or good with no intention of earning a profit. NFP includes Private </a:t>
            </a:r>
            <a:r>
              <a:rPr lang="en-IN" dirty="0" err="1" smtClean="0"/>
              <a:t>nonprofit</a:t>
            </a:r>
            <a:r>
              <a:rPr lang="en-IN" dirty="0" smtClean="0"/>
              <a:t> corporations (such as hospitals, institutes, private colleges, and organized charities) as well as Public governmental units/agencies (such as welfare departments, prisons, and state universities)</a:t>
            </a:r>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meaning</a:t>
            </a:r>
            <a:endParaRPr lang="en-IN" dirty="0"/>
          </a:p>
        </p:txBody>
      </p:sp>
      <p:sp>
        <p:nvSpPr>
          <p:cNvPr id="3" name="Content Placeholder 2"/>
          <p:cNvSpPr>
            <a:spLocks noGrp="1"/>
          </p:cNvSpPr>
          <p:nvPr>
            <p:ph sz="quarter" idx="1"/>
          </p:nvPr>
        </p:nvSpPr>
        <p:spPr/>
        <p:txBody>
          <a:bodyPr/>
          <a:lstStyle/>
          <a:p>
            <a:pPr>
              <a:buNone/>
            </a:pPr>
            <a:r>
              <a:rPr lang="en-IN" dirty="0" smtClean="0"/>
              <a:t>Strategic Evaluation is defined as </a:t>
            </a:r>
            <a:r>
              <a:rPr lang="en-IN" b="1" dirty="0" smtClean="0"/>
              <a:t>the process of determining the effectiveness of a given strategy in achieving the organizational objectives and taking corrective action wherever required</a:t>
            </a:r>
            <a:r>
              <a:rPr lang="en-IN" dirty="0" smtClean="0"/>
              <a:t>.  Strategy evaluation is the final step of strategy management process.</a:t>
            </a:r>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2400" dirty="0" smtClean="0"/>
              <a:t>Typically, the strategy evaluation process involves answering questions such as:</a:t>
            </a:r>
            <a:endParaRPr lang="en-IN" sz="2400" dirty="0"/>
          </a:p>
        </p:txBody>
      </p:sp>
      <p:sp>
        <p:nvSpPr>
          <p:cNvPr id="3" name="Content Placeholder 2"/>
          <p:cNvSpPr>
            <a:spLocks noGrp="1"/>
          </p:cNvSpPr>
          <p:nvPr>
            <p:ph sz="quarter" idx="1"/>
          </p:nvPr>
        </p:nvSpPr>
        <p:spPr/>
        <p:txBody>
          <a:bodyPr>
            <a:normAutofit lnSpcReduction="10000"/>
          </a:bodyPr>
          <a:lstStyle/>
          <a:p>
            <a:r>
              <a:rPr lang="en-IN" dirty="0" smtClean="0"/>
              <a:t>How much progress have we made towards our Vision?</a:t>
            </a:r>
          </a:p>
          <a:p>
            <a:r>
              <a:rPr lang="en-IN" dirty="0" smtClean="0"/>
              <a:t>Are our Strategic Focus Areas still relevant?</a:t>
            </a:r>
          </a:p>
          <a:p>
            <a:r>
              <a:rPr lang="en-IN" dirty="0" smtClean="0"/>
              <a:t>Which of our Objectives have we completed?</a:t>
            </a:r>
          </a:p>
          <a:p>
            <a:r>
              <a:rPr lang="en-IN" dirty="0" smtClean="0"/>
              <a:t>Which Objectives are no longer needed?</a:t>
            </a:r>
          </a:p>
          <a:p>
            <a:r>
              <a:rPr lang="en-IN" dirty="0" smtClean="0"/>
              <a:t>Do we have sufficient Projects to deliver incomplete Objectives?</a:t>
            </a:r>
          </a:p>
          <a:p>
            <a:r>
              <a:rPr lang="en-IN" dirty="0" smtClean="0"/>
              <a:t>Are our KPIs still effective for measuring progress towards our Objectives?</a:t>
            </a:r>
          </a:p>
          <a:p>
            <a:r>
              <a:rPr lang="en-IN" dirty="0" smtClean="0"/>
              <a:t>Where we fell short of our targets, why did this happen?</a:t>
            </a:r>
          </a:p>
          <a:p>
            <a:endParaRPr lang="en-IN" dirty="0"/>
          </a:p>
        </p:txBody>
      </p:sp>
      <p:sp>
        <p:nvSpPr>
          <p:cNvPr id="1026" name="AutoShape 2" descr="Strategic evaluation"/>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1028" name="AutoShape 4" descr="Strategic evaluation"/>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1030" name="AutoShape 6" descr="Strategic evaluation"/>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sz="quarter" idx="1"/>
          </p:nvPr>
        </p:nvSpPr>
        <p:spPr/>
        <p:txBody>
          <a:bodyPr/>
          <a:lstStyle/>
          <a:p>
            <a:endParaRPr lang="en-IN"/>
          </a:p>
        </p:txBody>
      </p:sp>
      <p:sp>
        <p:nvSpPr>
          <p:cNvPr id="126978" name="AutoShape 2" descr="the-strategic-management-process-cascade-strategy"/>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126980" name="AutoShape 4" descr="Strategy Evaluation &amp; Control, Nature, Importanc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126982" name="AutoShape 6" descr="Strategy Evaluation &amp; Control, Nature, Importanc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126984" name="AutoShape 8" descr="Strategic evaluation"/>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pic>
        <p:nvPicPr>
          <p:cNvPr id="126986" name="Picture 10" descr="Strategy Evaluation &amp;amp; Control, Nature, Importance"/>
          <p:cNvPicPr>
            <a:picLocks noChangeAspect="1" noChangeArrowheads="1"/>
          </p:cNvPicPr>
          <p:nvPr/>
        </p:nvPicPr>
        <p:blipFill>
          <a:blip r:embed="rId2"/>
          <a:srcRect/>
          <a:stretch>
            <a:fillRect/>
          </a:stretch>
        </p:blipFill>
        <p:spPr bwMode="auto">
          <a:xfrm>
            <a:off x="304800" y="0"/>
            <a:ext cx="8458200" cy="6343651"/>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sz="quarter" idx="1"/>
          </p:nvPr>
        </p:nvSpPr>
        <p:spPr/>
        <p:txBody>
          <a:bodyPr/>
          <a:lstStyle/>
          <a:p>
            <a:endParaRPr lang="en-IN"/>
          </a:p>
        </p:txBody>
      </p:sp>
      <p:pic>
        <p:nvPicPr>
          <p:cNvPr id="129026" name="Picture 2" descr="Strategy Evaluation &amp;amp; Control, Nature, Importance"/>
          <p:cNvPicPr>
            <a:picLocks noChangeAspect="1" noChangeArrowheads="1"/>
          </p:cNvPicPr>
          <p:nvPr/>
        </p:nvPicPr>
        <p:blipFill>
          <a:blip r:embed="rId2"/>
          <a:srcRect/>
          <a:stretch>
            <a:fillRect/>
          </a:stretch>
        </p:blipFill>
        <p:spPr bwMode="auto">
          <a:xfrm>
            <a:off x="0" y="228601"/>
            <a:ext cx="8915400" cy="60960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sz="quarter" idx="1"/>
          </p:nvPr>
        </p:nvSpPr>
        <p:spPr/>
        <p:txBody>
          <a:bodyPr/>
          <a:lstStyle/>
          <a:p>
            <a:endParaRPr lang="en-IN"/>
          </a:p>
        </p:txBody>
      </p:sp>
      <p:sp>
        <p:nvSpPr>
          <p:cNvPr id="130050" name="AutoShape 2" descr="Strategic evaluation &amp; control"/>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130052" name="AutoShape 4" descr="Strategic evaluation &amp;amp; control"/>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130054" name="AutoShape 6" descr="Strategic evaluation &amp;amp; control"/>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130056" name="AutoShape 8" descr="Strategic evaluation &amp;amp; control"/>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130058" name="AutoShape 10" descr="Strategic evaluation"/>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130060" name="AutoShape 12" descr="Strategic evaluation"/>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pic>
        <p:nvPicPr>
          <p:cNvPr id="130061" name="Picture 13" descr="C:\Users\M.COM\Desktop\strategic management\download.jpg"/>
          <p:cNvPicPr>
            <a:picLocks noChangeAspect="1" noChangeArrowheads="1"/>
          </p:cNvPicPr>
          <p:nvPr/>
        </p:nvPicPr>
        <p:blipFill>
          <a:blip r:embed="rId2"/>
          <a:srcRect/>
          <a:stretch>
            <a:fillRect/>
          </a:stretch>
        </p:blipFill>
        <p:spPr bwMode="auto">
          <a:xfrm>
            <a:off x="0" y="304800"/>
            <a:ext cx="8915399" cy="63246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sz="quarter" idx="1"/>
          </p:nvPr>
        </p:nvSpPr>
        <p:spPr/>
        <p:txBody>
          <a:bodyPr/>
          <a:lstStyle/>
          <a:p>
            <a:endParaRPr lang="en-IN"/>
          </a:p>
        </p:txBody>
      </p:sp>
      <p:pic>
        <p:nvPicPr>
          <p:cNvPr id="131074" name="Picture 2" descr="Strategic Management: Chapter 7 Basic Strategy Evaluation and Control Page  1 Strategy Evaluation and Control Chapter ppt download"/>
          <p:cNvPicPr>
            <a:picLocks noChangeAspect="1" noChangeArrowheads="1"/>
          </p:cNvPicPr>
          <p:nvPr/>
        </p:nvPicPr>
        <p:blipFill>
          <a:blip r:embed="rId2"/>
          <a:srcRect/>
          <a:stretch>
            <a:fillRect/>
          </a:stretch>
        </p:blipFill>
        <p:spPr bwMode="auto">
          <a:xfrm>
            <a:off x="228600" y="228601"/>
            <a:ext cx="8305800" cy="64770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'Strategy evaluation' is the </a:t>
            </a:r>
            <a:r>
              <a:rPr lang="en-IN" b="1" dirty="0" smtClean="0"/>
              <a:t>process through which the strategists know the extent to which a strategy is able to achieve its objectives</a:t>
            </a:r>
            <a:r>
              <a:rPr lang="en-IN" dirty="0" smtClean="0"/>
              <a:t>.</a:t>
            </a:r>
            <a:br>
              <a:rPr lang="en-IN" dirty="0" smtClean="0"/>
            </a:br>
            <a:endParaRPr lang="en-IN" dirty="0"/>
          </a:p>
        </p:txBody>
      </p:sp>
      <p:sp>
        <p:nvSpPr>
          <p:cNvPr id="3" name="Content Placeholder 2"/>
          <p:cNvSpPr>
            <a:spLocks noGrp="1"/>
          </p:cNvSpPr>
          <p:nvPr>
            <p:ph sz="quarter" idx="1"/>
          </p:nvPr>
        </p:nvSpPr>
        <p:spPr/>
        <p:txBody>
          <a:bodyPr/>
          <a:lstStyle/>
          <a:p>
            <a:r>
              <a:rPr lang="en-IN" b="1" dirty="0" smtClean="0"/>
              <a:t>The process of strategy evaluation consists of following steps:</a:t>
            </a:r>
            <a:endParaRPr lang="en-IN" dirty="0" smtClean="0"/>
          </a:p>
          <a:p>
            <a:r>
              <a:rPr lang="en-IN" dirty="0" smtClean="0"/>
              <a:t>Fixing Benchmark of Performance: ...</a:t>
            </a:r>
          </a:p>
          <a:p>
            <a:r>
              <a:rPr lang="en-IN" dirty="0" smtClean="0"/>
              <a:t>Measurement of Performance: ...</a:t>
            </a:r>
          </a:p>
          <a:p>
            <a:r>
              <a:rPr lang="en-IN" dirty="0" smtClean="0"/>
              <a:t>Analyzing Variance: ...</a:t>
            </a:r>
          </a:p>
          <a:p>
            <a:r>
              <a:rPr lang="en-IN" dirty="0" smtClean="0"/>
              <a:t>Taking Corrective Action:</a:t>
            </a:r>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Fixing benchmark of performance </a:t>
            </a:r>
            <a:endParaRPr lang="en-IN" dirty="0"/>
          </a:p>
        </p:txBody>
      </p:sp>
      <p:sp>
        <p:nvSpPr>
          <p:cNvPr id="3" name="Content Placeholder 2"/>
          <p:cNvSpPr>
            <a:spLocks noGrp="1"/>
          </p:cNvSpPr>
          <p:nvPr>
            <p:ph sz="quarter" idx="1"/>
          </p:nvPr>
        </p:nvSpPr>
        <p:spPr/>
        <p:txBody>
          <a:bodyPr>
            <a:normAutofit fontScale="77500" lnSpcReduction="20000"/>
          </a:bodyPr>
          <a:lstStyle/>
          <a:p>
            <a:r>
              <a:rPr lang="en-IN" dirty="0" smtClean="0"/>
              <a:t>While fixing the benchmark, strategists encounter questions such as - what benchmarks to set, how to set them and how to express them. In order to determine the benchmark performance to be set, it is essential to discover the special requirements for performing the main task. The performance indicator that best identify and express the special requirements might then be determined to be used for evaluation. The organization can use both quantitative and qualitative criteria for comprehensive assessment of performance. Quantitative criteria includes determination of net profit, ROI, earning per share, cost of production, rate of employee turnover etc. Among the Qualitative factors are subjective evaluation of factors such as - skills and competencies, risk taking potential, flexibility etc.</a:t>
            </a:r>
          </a:p>
          <a:p>
            <a:pPr>
              <a:buNone/>
            </a:pPr>
            <a:r>
              <a:rPr lang="en-IN" dirty="0" smtClean="0"/>
              <a:t/>
            </a:r>
            <a:br>
              <a:rPr lang="en-IN" dirty="0" smtClean="0"/>
            </a:br>
            <a:endParaRPr lang="en-IN"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38</TotalTime>
  <Words>652</Words>
  <Application>Microsoft Office PowerPoint</Application>
  <PresentationFormat>On-screen Show (4:3)</PresentationFormat>
  <Paragraphs>37</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Equity</vt:lpstr>
      <vt:lpstr>Evaluation &amp; other strategic issues</vt:lpstr>
      <vt:lpstr>meaning</vt:lpstr>
      <vt:lpstr>Typically, the strategy evaluation process involves answering questions such as:</vt:lpstr>
      <vt:lpstr>Slide 4</vt:lpstr>
      <vt:lpstr>Slide 5</vt:lpstr>
      <vt:lpstr>Slide 6</vt:lpstr>
      <vt:lpstr>Slide 7</vt:lpstr>
      <vt:lpstr>'Strategy evaluation' is the process through which the strategists know the extent to which a strategy is able to achieve its objectives. </vt:lpstr>
      <vt:lpstr>Fixing benchmark of performance </vt:lpstr>
      <vt:lpstr>Measurement of performance -</vt:lpstr>
      <vt:lpstr>Analyzing Variance </vt:lpstr>
      <vt:lpstr>Taking Corrective Action -</vt:lpstr>
      <vt:lpstr>strategic information system</vt:lpstr>
      <vt:lpstr>Slide 14</vt:lpstr>
      <vt:lpstr>Slide 15</vt:lpstr>
      <vt:lpstr>Slide 16</vt:lpstr>
      <vt:lpstr>.</vt:lpstr>
      <vt:lpstr>What is a Strategic Issue?</vt:lpstr>
      <vt:lpstr>Non-for-Profit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Evaluation &amp; other strategic issues</dc:title>
  <dc:creator>M.COM</dc:creator>
  <cp:lastModifiedBy>M.COM</cp:lastModifiedBy>
  <cp:revision>10</cp:revision>
  <dcterms:created xsi:type="dcterms:W3CDTF">2006-08-16T00:00:00Z</dcterms:created>
  <dcterms:modified xsi:type="dcterms:W3CDTF">2022-01-05T04:29:12Z</dcterms:modified>
</cp:coreProperties>
</file>