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0" d="100"/>
          <a:sy n="80" d="100"/>
        </p:scale>
        <p:origin x="-108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12/07/2023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thecorporategovernanceinstitute.com/insights/guides/how-corporate-governance-can-prevent-fraud-and-corrup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Corporate </a:t>
            </a:r>
            <a:r>
              <a:rPr lang="en-US" dirty="0" err="1" smtClean="0"/>
              <a:t>governace</a:t>
            </a:r>
            <a:r>
              <a:rPr lang="en-US" dirty="0" smtClean="0"/>
              <a:t> </a:t>
            </a:r>
            <a:endParaRPr lang="en-US" dirty="0"/>
          </a:p>
        </p:txBody>
      </p:sp>
      <p:sp>
        <p:nvSpPr>
          <p:cNvPr id="3" name="Subtitle 2"/>
          <p:cNvSpPr>
            <a:spLocks noGrp="1"/>
          </p:cNvSpPr>
          <p:nvPr>
            <p:ph type="subTitle" idx="1"/>
          </p:nvPr>
        </p:nvSpPr>
        <p:spPr/>
        <p:txBody>
          <a:bodyPr/>
          <a:lstStyle/>
          <a:p>
            <a:r>
              <a:rPr lang="en-US" dirty="0" smtClean="0"/>
              <a:t>Module 4</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corporate Governance in Companies Act, 2013</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One </a:t>
            </a:r>
            <a:r>
              <a:rPr lang="en-US" dirty="0" smtClean="0"/>
              <a:t>of the important areas of corporate governance introduced in Companies Act, 2013 has been introduction of : a. Independent Director Under the Companies Act, 2013 the strength of number of Independent directors for the prescribed companies under Section 149(4) read with Rule 4 of Companies (Appointment and Qualifications of Directors) Rules, 2014 is as follows:</a:t>
            </a:r>
            <a:br>
              <a:rPr lang="en-US" dirty="0" smtClean="0"/>
            </a:br>
            <a:r>
              <a:rPr lang="en-US" dirty="0" smtClean="0"/>
              <a:t/>
            </a:r>
            <a:br>
              <a:rPr lang="en-US" dirty="0" smtClean="0"/>
            </a:b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b. Woman Director Section 149 (1) of the Companies Act, 2013 prescribes the following classes of companies to have at least one woman director. </a:t>
            </a:r>
            <a:r>
              <a:rPr lang="en-US" dirty="0" err="1" smtClean="0"/>
              <a:t>i</a:t>
            </a:r>
            <a:r>
              <a:rPr lang="en-US" dirty="0" smtClean="0"/>
              <a:t>. All listed companies ii. Non-listed public companies having paid up share capital of Rs.100 </a:t>
            </a:r>
            <a:r>
              <a:rPr lang="en-US" dirty="0" err="1" smtClean="0"/>
              <a:t>crores</a:t>
            </a:r>
            <a:r>
              <a:rPr lang="en-US" dirty="0" smtClean="0"/>
              <a:t> or more or having turnover of Rs.300 </a:t>
            </a:r>
            <a:r>
              <a:rPr lang="en-US" dirty="0" err="1" smtClean="0"/>
              <a:t>crores</a:t>
            </a:r>
            <a:r>
              <a:rPr lang="en-US" dirty="0" smtClean="0"/>
              <a:t> or more c. Audit Committees The Companies Act,2013 has increased the ambit of companies to constitute audit committees. The constitution of audit committee has also seen change as compared to clause 49 with minimum three independent directors. The Chairperson should be able to read and understand the financial statement. It shall be applicable to all the listed companies or non-listed public companies having paid up share capital of Rs.10 </a:t>
            </a:r>
            <a:r>
              <a:rPr lang="en-US" dirty="0" err="1" smtClean="0"/>
              <a:t>crores</a:t>
            </a:r>
            <a:r>
              <a:rPr lang="en-US" dirty="0" smtClean="0"/>
              <a:t> or more, Turnover of Rs.100 </a:t>
            </a:r>
            <a:r>
              <a:rPr lang="en-US" dirty="0" err="1" smtClean="0"/>
              <a:t>crores</a:t>
            </a:r>
            <a:r>
              <a:rPr lang="en-US" dirty="0" smtClean="0"/>
              <a:t> or more, aggregate outstanding loan of Rs. 50 </a:t>
            </a:r>
            <a:r>
              <a:rPr lang="en-US" dirty="0" err="1" smtClean="0"/>
              <a:t>crores</a:t>
            </a:r>
            <a:r>
              <a:rPr lang="en-US" dirty="0" smtClean="0"/>
              <a:t> or more.</a:t>
            </a:r>
            <a:br>
              <a:rPr lang="en-US" dirty="0" smtClean="0"/>
            </a:br>
            <a:r>
              <a:rPr lang="en-US" dirty="0" smtClean="0"/>
              <a:t/>
            </a:r>
            <a:br>
              <a:rPr lang="en-US" dirty="0" smtClean="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smtClean="0"/>
              <a:t>d. Composition of Nomination &amp; Remuneration Committee&amp; Stakeholder relationship Committee Section 178(1) of the Companies Act prescribes appointment of Nomination and Remuneration committee. The duty of the Committee shall be to identify the persons who are qualified to become directors and who can be appointed in the senior management and carry out the evaluation of directors. Section 178(5) prescribed appointment of stakeholder relationship Committee to resolve grievances of security holders of company e. Internal Audit Companies Act, 2013 has mandated the internal audit for certain classes of companies under Section 138. These companies includes all the listed companies, All listed companies having paid up share capital of Rs. 50 </a:t>
            </a:r>
            <a:r>
              <a:rPr lang="en-US" dirty="0" err="1" smtClean="0"/>
              <a:t>crores</a:t>
            </a:r>
            <a:r>
              <a:rPr lang="en-US" dirty="0" smtClean="0"/>
              <a:t> or more, all the non-listed companies having paid up share capital of Rs.50 </a:t>
            </a:r>
            <a:r>
              <a:rPr lang="en-US" dirty="0" err="1" smtClean="0"/>
              <a:t>crores</a:t>
            </a:r>
            <a:r>
              <a:rPr lang="en-US" dirty="0" smtClean="0"/>
              <a:t> or more, turnover of Rs.200 </a:t>
            </a:r>
            <a:r>
              <a:rPr lang="en-US" dirty="0" err="1" smtClean="0"/>
              <a:t>crores</a:t>
            </a:r>
            <a:r>
              <a:rPr lang="en-US" dirty="0" smtClean="0"/>
              <a:t> or more in the preceding financial year, outstanding loans or borrowings from the banks or public financial institutions of Rs.100 </a:t>
            </a:r>
            <a:r>
              <a:rPr lang="en-US" dirty="0" err="1" smtClean="0"/>
              <a:t>crores</a:t>
            </a:r>
            <a:r>
              <a:rPr lang="en-US" dirty="0" smtClean="0"/>
              <a:t> or more.</a:t>
            </a:r>
            <a:br>
              <a:rPr lang="en-US" dirty="0" smtClean="0"/>
            </a:br>
            <a:r>
              <a:rPr lang="en-US" dirty="0" smtClean="0"/>
              <a:t/>
            </a:r>
            <a:br>
              <a:rPr lang="en-US" dirty="0" smtClean="0"/>
            </a:b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e. Internal Audit Companies Act, 2013 has mandated the internal audit for certain classes of companies under Section 138. These companies includes all the listed companies, All listed companies having paid up share capital of Rs. 50 </a:t>
            </a:r>
            <a:r>
              <a:rPr lang="en-US" dirty="0" err="1" smtClean="0"/>
              <a:t>crores</a:t>
            </a:r>
            <a:r>
              <a:rPr lang="en-US" dirty="0" smtClean="0"/>
              <a:t> or more, all the non-listed companies having paid up share capital of Rs.50 </a:t>
            </a:r>
            <a:r>
              <a:rPr lang="en-US" dirty="0" err="1" smtClean="0"/>
              <a:t>crores</a:t>
            </a:r>
            <a:r>
              <a:rPr lang="en-US" dirty="0" smtClean="0"/>
              <a:t> or more, turnover of Rs.200 </a:t>
            </a:r>
            <a:r>
              <a:rPr lang="en-US" dirty="0" err="1" smtClean="0"/>
              <a:t>crores</a:t>
            </a:r>
            <a:r>
              <a:rPr lang="en-US" dirty="0" smtClean="0"/>
              <a:t> or more in the preceding financial year, outstanding loans or borrowings from the banks or public financial institutions of Rs.100 </a:t>
            </a:r>
            <a:r>
              <a:rPr lang="en-US" dirty="0" err="1" smtClean="0"/>
              <a:t>crores</a:t>
            </a:r>
            <a:r>
              <a:rPr lang="en-US" dirty="0" smtClean="0"/>
              <a:t> or more.</a:t>
            </a:r>
            <a:br>
              <a:rPr lang="en-US" dirty="0" smtClean="0"/>
            </a:br>
            <a:r>
              <a:rPr lang="en-US" dirty="0" smtClean="0"/>
              <a:t/>
            </a:r>
            <a:br>
              <a:rPr lang="en-US" dirty="0" smtClean="0"/>
            </a:b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f. Serious Fraud Investigation Office (SFIO) Section 211 (1) of the Companies Act, 2013 shall establish an office called the Serious Fraud Investigation office to investigate fraud relating to Company. SFIO can investigate into the affairs of the company or on receipt of report of Registrar or inspector or in the public interest or request from any Department of Central Government or State Government</a:t>
            </a:r>
            <a:r>
              <a:rPr lang="en-US" dirty="0" smtClean="0"/>
              <a:t>.</a:t>
            </a:r>
          </a:p>
          <a:p>
            <a:r>
              <a:rPr lang="en-US" dirty="0" smtClean="0"/>
              <a:t> </a:t>
            </a:r>
            <a:r>
              <a:rPr lang="en-US" dirty="0" smtClean="0"/>
              <a:t>g. Corporate Social Responsibility Section 135(1) of Companies Act, 2013 prescribes that every company shall constitute Corporate Social Responsibility Committee constituting of three or more directors with at least one independent director. These companies includes companies having net worth of Rs. 500 </a:t>
            </a:r>
            <a:r>
              <a:rPr lang="en-US" dirty="0" err="1" smtClean="0"/>
              <a:t>crores</a:t>
            </a:r>
            <a:r>
              <a:rPr lang="en-US" dirty="0" smtClean="0"/>
              <a:t> or more, turnover of Rs.1000 </a:t>
            </a:r>
            <a:r>
              <a:rPr lang="en-US" dirty="0" err="1" smtClean="0"/>
              <a:t>crore</a:t>
            </a:r>
            <a:r>
              <a:rPr lang="en-US" dirty="0" smtClean="0"/>
              <a:t> or more, or net profit of Rs.5 </a:t>
            </a:r>
            <a:r>
              <a:rPr lang="en-US" dirty="0" err="1" smtClean="0"/>
              <a:t>crores</a:t>
            </a:r>
            <a:r>
              <a:rPr lang="en-US" dirty="0" smtClean="0"/>
              <a:t> or more during any financial year.</a:t>
            </a:r>
            <a:br>
              <a:rPr lang="en-US" dirty="0" smtClean="0"/>
            </a:br>
            <a:r>
              <a:rPr lang="en-US" dirty="0" smtClean="0"/>
              <a:t/>
            </a:r>
            <a:br>
              <a:rPr lang="en-US" dirty="0" smtClean="0"/>
            </a:b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Meaning </a:t>
            </a:r>
            <a:endParaRPr lang="en-US" dirty="0"/>
          </a:p>
        </p:txBody>
      </p:sp>
      <p:sp>
        <p:nvSpPr>
          <p:cNvPr id="3" name="Content Placeholder 2"/>
          <p:cNvSpPr>
            <a:spLocks noGrp="1"/>
          </p:cNvSpPr>
          <p:nvPr>
            <p:ph idx="1"/>
          </p:nvPr>
        </p:nvSpPr>
        <p:spPr/>
        <p:txBody>
          <a:bodyPr/>
          <a:lstStyle/>
          <a:p>
            <a:r>
              <a:rPr lang="en-US" dirty="0" smtClean="0"/>
              <a:t>Corporate governance is the system of rules, practices and processes by which a company is directed and controlled. Corporate Governance refers to the way in which companies are governed and to what purpose. It identifies who has power and accountability, and who makes decisions.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descr="CORPORATE GOVERNANCE. Concept and Objectives  Corporate Governance may be  defined as a set of systems, processes and principles which ensure that a  company. - ppt download"/>
          <p:cNvPicPr>
            <a:picLocks noChangeAspect="1" noChangeArrowheads="1"/>
          </p:cNvPicPr>
          <p:nvPr/>
        </p:nvPicPr>
        <p:blipFill>
          <a:blip r:embed="rId2"/>
          <a:srcRect/>
          <a:stretch>
            <a:fillRect/>
          </a:stretch>
        </p:blipFill>
        <p:spPr bwMode="auto">
          <a:xfrm>
            <a:off x="152400" y="0"/>
            <a:ext cx="8991600" cy="6857999"/>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Significance of corporate governance</a:t>
            </a:r>
            <a:endParaRPr lang="en-US" dirty="0"/>
          </a:p>
        </p:txBody>
      </p:sp>
      <p:sp>
        <p:nvSpPr>
          <p:cNvPr id="3" name="Content Placeholder 2"/>
          <p:cNvSpPr>
            <a:spLocks noGrp="1"/>
          </p:cNvSpPr>
          <p:nvPr>
            <p:ph idx="1"/>
          </p:nvPr>
        </p:nvSpPr>
        <p:spPr/>
        <p:txBody>
          <a:bodyPr/>
          <a:lstStyle/>
          <a:p>
            <a:pPr>
              <a:buNone/>
            </a:pPr>
            <a:endParaRPr lang="en-US" dirty="0" smtClean="0"/>
          </a:p>
          <a:p>
            <a:endParaRPr lang="en-US" dirty="0"/>
          </a:p>
        </p:txBody>
      </p:sp>
      <p:sp>
        <p:nvSpPr>
          <p:cNvPr id="16386" name="AutoShape 2" descr="Why is Corporate Governance Importa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88" name="AutoShape 4" descr="Why is Corporate Governance Importa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90" name="AutoShape 6" descr="Why is Corporate Governance Importan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6391" name="Picture 7" descr="F:\1557394541882.png"/>
          <p:cNvPicPr>
            <a:picLocks noChangeAspect="1" noChangeArrowheads="1"/>
          </p:cNvPicPr>
          <p:nvPr/>
        </p:nvPicPr>
        <p:blipFill>
          <a:blip r:embed="rId2"/>
          <a:srcRect/>
          <a:stretch>
            <a:fillRect/>
          </a:stretch>
        </p:blipFill>
        <p:spPr bwMode="auto">
          <a:xfrm>
            <a:off x="990600" y="990599"/>
            <a:ext cx="7467600" cy="4876801"/>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7410" name="Picture 2" descr="Principles of corporate Governance - YouTube"/>
          <p:cNvPicPr>
            <a:picLocks noChangeAspect="1" noChangeArrowheads="1"/>
          </p:cNvPicPr>
          <p:nvPr/>
        </p:nvPicPr>
        <p:blipFill>
          <a:blip r:embed="rId2"/>
          <a:srcRect/>
          <a:stretch>
            <a:fillRect/>
          </a:stretch>
        </p:blipFill>
        <p:spPr bwMode="auto">
          <a:xfrm>
            <a:off x="533400" y="457200"/>
            <a:ext cx="8153400" cy="5715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issues and technique corporate governance</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Selection procedure and term of Board: ...</a:t>
            </a:r>
          </a:p>
          <a:p>
            <a:r>
              <a:rPr lang="en-US" b="1" dirty="0" smtClean="0"/>
              <a:t>Performance Evaluation of Directors: ...</a:t>
            </a:r>
          </a:p>
          <a:p>
            <a:r>
              <a:rPr lang="en-US" b="1" dirty="0" smtClean="0"/>
              <a:t>Missing Independence of Directors: ...</a:t>
            </a:r>
          </a:p>
          <a:p>
            <a:r>
              <a:rPr lang="en-US" b="1" dirty="0" smtClean="0"/>
              <a:t>Removal of Independent Directors: ...</a:t>
            </a:r>
          </a:p>
          <a:p>
            <a:r>
              <a:rPr lang="en-US" b="1" dirty="0" smtClean="0"/>
              <a:t>Liability toward Stakeholders: ...</a:t>
            </a:r>
          </a:p>
          <a:p>
            <a:r>
              <a:rPr lang="en-US" b="1" dirty="0" smtClean="0"/>
              <a:t>Founder/Promoter's extensive Role: ...</a:t>
            </a:r>
          </a:p>
          <a:p>
            <a:r>
              <a:rPr lang="en-US" b="1" dirty="0" smtClean="0"/>
              <a:t>Transparency and Data Protection:</a:t>
            </a:r>
          </a:p>
          <a:p>
            <a:r>
              <a:rPr lang="en-US" b="1" dirty="0" smtClean="0"/>
              <a:t>Business Structure and internal conflicts</a:t>
            </a:r>
            <a:r>
              <a:rPr lang="en-US" b="1" dirty="0" smtClean="0"/>
              <a:t>:</a:t>
            </a:r>
          </a:p>
          <a:p>
            <a:r>
              <a:rPr lang="en-US" b="1" dirty="0" smtClean="0"/>
              <a:t>Environment of mistrust:</a:t>
            </a: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indian</a:t>
            </a:r>
            <a:r>
              <a:rPr lang="en-US" dirty="0" smtClean="0"/>
              <a:t> model of corporate governance</a:t>
            </a:r>
            <a:endParaRPr lang="en-US" dirty="0"/>
          </a:p>
        </p:txBody>
      </p:sp>
      <p:sp>
        <p:nvSpPr>
          <p:cNvPr id="3" name="Content Placeholder 2"/>
          <p:cNvSpPr>
            <a:spLocks noGrp="1"/>
          </p:cNvSpPr>
          <p:nvPr>
            <p:ph idx="1"/>
          </p:nvPr>
        </p:nvSpPr>
        <p:spPr/>
        <p:txBody>
          <a:bodyPr/>
          <a:lstStyle/>
          <a:p>
            <a:endParaRPr lang="en-US"/>
          </a:p>
        </p:txBody>
      </p:sp>
      <p:pic>
        <p:nvPicPr>
          <p:cNvPr id="18434" name="Picture 2" descr="11-Indian Model of Corporate Governance - YouTube"/>
          <p:cNvPicPr>
            <a:picLocks noChangeAspect="1" noChangeArrowheads="1"/>
          </p:cNvPicPr>
          <p:nvPr/>
        </p:nvPicPr>
        <p:blipFill>
          <a:blip r:embed="rId2"/>
          <a:srcRect/>
          <a:stretch>
            <a:fillRect/>
          </a:stretch>
        </p:blipFill>
        <p:spPr bwMode="auto">
          <a:xfrm>
            <a:off x="0" y="-1"/>
            <a:ext cx="9144001" cy="6858001"/>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Corporate governance future scenario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Increasing focus on sustainability and social responsibility </a:t>
            </a:r>
          </a:p>
          <a:p>
            <a:r>
              <a:rPr lang="en-US" dirty="0" smtClean="0"/>
              <a:t>As companies continue to become increasingly aware of their impact on the environment and society, corporate </a:t>
            </a:r>
            <a:r>
              <a:rPr lang="en-US" u="sng" dirty="0" smtClean="0">
                <a:hlinkClick r:id="rId2"/>
              </a:rPr>
              <a:t>governance</a:t>
            </a:r>
            <a:r>
              <a:rPr lang="en-US" dirty="0" smtClean="0"/>
              <a:t> is placing an ever-increasing emphasis on sustainability and social responsibility.</a:t>
            </a:r>
          </a:p>
          <a:p>
            <a:r>
              <a:rPr lang="en-US" dirty="0" smtClean="0"/>
              <a:t>Companies are now expected to consider how their decisions will affect their bottom line, environmental footprint, and the communities they operate in. This trend will only increase as governments worldwide crack down on unsustainable practices and pressure companies to become more responsible corporate citizens.</a:t>
            </a:r>
          </a:p>
          <a:p>
            <a:r>
              <a:rPr lang="en-US" dirty="0" smtClean="0"/>
              <a:t>For example, many companies are now implementing programs to reduce their carbon emissions or have adopted a “triple bottom line” approach that considers social, environmental, and economic criteria when making decisions.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incorporate governance as per new companies act 2013</a:t>
            </a:r>
            <a:endParaRPr lang="en-US" dirty="0"/>
          </a:p>
        </p:txBody>
      </p:sp>
      <p:sp>
        <p:nvSpPr>
          <p:cNvPr id="3" name="Content Placeholder 2"/>
          <p:cNvSpPr>
            <a:spLocks noGrp="1"/>
          </p:cNvSpPr>
          <p:nvPr>
            <p:ph idx="1"/>
          </p:nvPr>
        </p:nvSpPr>
        <p:spPr/>
        <p:txBody>
          <a:bodyPr/>
          <a:lstStyle/>
          <a:p>
            <a:r>
              <a:rPr lang="en-US" dirty="0" smtClean="0"/>
              <a:t>The Companies Act,2013 has increased the ambit of companies to constitute audit committees. The constitution of audit committee has also seen change as compared to clause 49 with minimum three independent directors. The Chairperson should be able to read and understand the financial statement.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555</Words>
  <Application>Microsoft Office PowerPoint</Application>
  <PresentationFormat>On-screen Show (4:3)</PresentationFormat>
  <Paragraphs>31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Corporate governace </vt:lpstr>
      <vt:lpstr>Meaning </vt:lpstr>
      <vt:lpstr>Definition </vt:lpstr>
      <vt:lpstr>Significance of corporate governance</vt:lpstr>
      <vt:lpstr>Slide 5</vt:lpstr>
      <vt:lpstr>issues and technique corporate governance</vt:lpstr>
      <vt:lpstr>indian model of corporate governance</vt:lpstr>
      <vt:lpstr>Corporate governance future scenario </vt:lpstr>
      <vt:lpstr>Changes incorporate governance as per new companies act 2013</vt:lpstr>
      <vt:lpstr>corporate Governance in Companies Act, 2013</vt:lpstr>
      <vt:lpstr>Slide 11</vt:lpstr>
      <vt:lpstr>Slide 12</vt:lpstr>
      <vt:lpstr>Slide 13</vt:lpstr>
      <vt:lpstr>Slide 14</vt:lpstr>
      <vt:lpstr>Slide 15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Corporate governace </dc:title>
  <dc:creator>Acer</dc:creator>
  <cp:lastModifiedBy>Acer</cp:lastModifiedBy>
  <cp:revision>17</cp:revision>
  <dcterms:created xsi:type="dcterms:W3CDTF">2006-08-16T00:00:00Z</dcterms:created>
  <dcterms:modified xsi:type="dcterms:W3CDTF">2023-07-12T05:47:29Z</dcterms:modified>
</cp:coreProperties>
</file>