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8"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086"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sc.hbs.edu/strategy/business-strategy/Pages/the-five-forces.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bcg.com/capabilities/corporate-finance-strategy/business-strateg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smallbusiness.chron.com/product-mix-639.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n.wikipedia.org/wiki/Strategy"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 :3</a:t>
            </a:r>
            <a:endParaRPr lang="en-IN" dirty="0"/>
          </a:p>
        </p:txBody>
      </p:sp>
      <p:sp>
        <p:nvSpPr>
          <p:cNvPr id="3" name="Subtitle 2"/>
          <p:cNvSpPr>
            <a:spLocks noGrp="1"/>
          </p:cNvSpPr>
          <p:nvPr>
            <p:ph type="subTitle" idx="1"/>
          </p:nvPr>
        </p:nvSpPr>
        <p:spPr/>
        <p:txBody>
          <a:bodyPr/>
          <a:lstStyle/>
          <a:p>
            <a:r>
              <a:rPr lang="en-US" dirty="0" smtClean="0"/>
              <a:t>Strategic analysis &amp; strategic Planning </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 </a:t>
            </a:r>
            <a:r>
              <a:rPr lang="en-IN" b="1" u="sng" dirty="0" smtClean="0"/>
              <a:t>Porter’s five force analysis:</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t>Michael E. Porter of Harvard Business School </a:t>
            </a:r>
            <a:r>
              <a:rPr lang="en-IN" u="sng" dirty="0" smtClean="0">
                <a:hlinkClick r:id="rId2"/>
              </a:rPr>
              <a:t>established Porter's five forces</a:t>
            </a:r>
            <a:r>
              <a:rPr lang="en-IN" dirty="0" smtClean="0"/>
              <a:t> of competitive position analysis in 1979 as a basic framework for examining and evaluating a business organization's competitive strength and position.</a:t>
            </a:r>
          </a:p>
          <a:p>
            <a:r>
              <a:rPr lang="en-IN" dirty="0" smtClean="0"/>
              <a:t> </a:t>
            </a:r>
          </a:p>
          <a:p>
            <a:r>
              <a:rPr lang="en-IN" dirty="0" smtClean="0"/>
              <a:t>Porter's five forces assists a firm in figuring out who has the most power in a business issue. This is valuable for determining the strength of an organization's present competitive position as well as the strength of a position that an organisation might want to pursue.</a:t>
            </a:r>
          </a:p>
          <a:p>
            <a:r>
              <a:rPr lang="en-IN" dirty="0" smtClean="0"/>
              <a:t> </a:t>
            </a:r>
          </a:p>
          <a:p>
            <a:r>
              <a:rPr lang="en-IN" dirty="0" smtClean="0"/>
              <a:t>Strategic analysts often use Porter’s five forces to understand whether new products or services are potentially profitable. By understanding where power lies, the theory can also be used to identify areas of strength, to improve weaknesses and to avoid mistakes. </a:t>
            </a:r>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five forces are:</a:t>
            </a:r>
            <a:endParaRPr lang="en-IN" dirty="0"/>
          </a:p>
        </p:txBody>
      </p:sp>
      <p:sp>
        <p:nvSpPr>
          <p:cNvPr id="3" name="Content Placeholder 2"/>
          <p:cNvSpPr>
            <a:spLocks noGrp="1"/>
          </p:cNvSpPr>
          <p:nvPr>
            <p:ph idx="1"/>
          </p:nvPr>
        </p:nvSpPr>
        <p:spPr/>
        <p:txBody>
          <a:bodyPr/>
          <a:lstStyle/>
          <a:p>
            <a:endParaRPr lang="en-IN"/>
          </a:p>
        </p:txBody>
      </p:sp>
      <p:pic>
        <p:nvPicPr>
          <p:cNvPr id="17411" name="Picture 3" descr="C:\Users\M.COM\Desktop\strategic management\5forces.png"/>
          <p:cNvPicPr>
            <a:picLocks noChangeAspect="1" noChangeArrowheads="1"/>
          </p:cNvPicPr>
          <p:nvPr/>
        </p:nvPicPr>
        <p:blipFill>
          <a:blip r:embed="rId2"/>
          <a:srcRect/>
          <a:stretch>
            <a:fillRect/>
          </a:stretch>
        </p:blipFill>
        <p:spPr bwMode="auto">
          <a:xfrm>
            <a:off x="457200" y="1338263"/>
            <a:ext cx="8229600" cy="5062537"/>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five forces are:</a:t>
            </a:r>
            <a:endParaRPr lang="en-IN" dirty="0"/>
          </a:p>
        </p:txBody>
      </p:sp>
      <p:graphicFrame>
        <p:nvGraphicFramePr>
          <p:cNvPr id="7" name="Content Placeholder 6"/>
          <p:cNvGraphicFramePr>
            <a:graphicFrameLocks noGrp="1"/>
          </p:cNvGraphicFramePr>
          <p:nvPr>
            <p:ph idx="1"/>
          </p:nvPr>
        </p:nvGraphicFramePr>
        <p:xfrm>
          <a:off x="457200" y="1600200"/>
          <a:ext cx="8229600" cy="4754880"/>
        </p:xfrm>
        <a:graphic>
          <a:graphicData uri="http://schemas.openxmlformats.org/drawingml/2006/table">
            <a:tbl>
              <a:tblPr firstRow="1" bandRow="1">
                <a:tableStyleId>{00A15C55-8517-42AA-B614-E9B94910E393}</a:tableStyleId>
              </a:tblPr>
              <a:tblGrid>
                <a:gridCol w="2743200"/>
                <a:gridCol w="2743200"/>
                <a:gridCol w="2743200"/>
              </a:tblGrid>
              <a:tr h="370840">
                <a:tc>
                  <a:txBody>
                    <a:bodyPr/>
                    <a:lstStyle/>
                    <a:p>
                      <a:pPr rtl="0"/>
                      <a:r>
                        <a:rPr lang="en-IN" sz="1800" u="sng" kern="1200" dirty="0" smtClean="0"/>
                        <a:t>Bargaining Power of Buyers</a:t>
                      </a:r>
                      <a:r>
                        <a:rPr lang="en-IN" sz="1800" kern="1200" dirty="0" smtClean="0"/>
                        <a:t>: This includes an evaluation of how easy it is for buyers to drive prices down. This is driven by the number of buyers in the market, the importance of each individual buyer to the organization and the cost to the buyer of switching from one supplier to another.</a:t>
                      </a:r>
                    </a:p>
                    <a:p>
                      <a:r>
                        <a:rPr lang="en-IN" sz="1800" kern="1200" dirty="0" smtClean="0"/>
                        <a:t> </a:t>
                      </a:r>
                    </a:p>
                    <a:p>
                      <a:endParaRPr lang="en-IN" dirty="0"/>
                    </a:p>
                  </a:txBody>
                  <a:tcPr/>
                </a:tc>
                <a:tc>
                  <a:txBody>
                    <a:bodyPr/>
                    <a:lstStyle/>
                    <a:p>
                      <a:r>
                        <a:rPr lang="en-IN" sz="1800" u="sng" kern="1200" dirty="0" smtClean="0"/>
                        <a:t>Bargaining Power of Suppliers:</a:t>
                      </a:r>
                      <a:r>
                        <a:rPr lang="en-IN" sz="1800" kern="1200" dirty="0" smtClean="0"/>
                        <a:t> This includes an evaluation of how easy it is for suppliers to drive up prices. This is driven by the number of suppliers of each essential input, the uniqueness of their product or service, the relative size and strength of the supplier and the cost of switching from one supplier to another.</a:t>
                      </a:r>
                      <a:endParaRPr lang="en-IN" dirty="0"/>
                    </a:p>
                  </a:txBody>
                  <a:tcPr/>
                </a:tc>
                <a:tc>
                  <a:txBody>
                    <a:bodyPr/>
                    <a:lstStyle/>
                    <a:p>
                      <a:endParaRPr lang="en-US"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IN" sz="1800" u="sng" kern="1200" dirty="0" smtClean="0"/>
                        <a:t>Rivalry Among Existing Firms: </a:t>
                      </a:r>
                      <a:r>
                        <a:rPr lang="en-IN" sz="1800" kern="1200" dirty="0" smtClean="0"/>
                        <a:t>This includes an evaluation of the competitiveness of the various firms existing in a particular market. This is dependent on the pace of industry growth, concentration and balance of competition, differentiation of products by the various firms, switching costs, economies of scale, fixed variable costs, exit barriers, etc.</a:t>
                      </a:r>
                    </a:p>
                    <a:p>
                      <a:endParaRPr lang="en-IN"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nvPr>
        </p:nvGraphicFramePr>
        <p:xfrm>
          <a:off x="457200" y="1600200"/>
          <a:ext cx="8229600" cy="2560320"/>
        </p:xfrm>
        <a:graphic>
          <a:graphicData uri="http://schemas.openxmlformats.org/drawingml/2006/table">
            <a:tbl>
              <a:tblPr firstRow="1" bandRow="1">
                <a:tableStyleId>{00A15C55-8517-42AA-B614-E9B94910E393}</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u="sng" kern="1200" dirty="0" smtClean="0"/>
                        <a:t>Threats of New Entrants</a:t>
                      </a:r>
                      <a:r>
                        <a:rPr lang="en-IN" sz="1800" kern="1200" dirty="0" smtClean="0"/>
                        <a:t>: Markets that are profitable attract new entrants, eroding profitability. Profitability will decrease to a competitive rate unless incumbents have strong and long-lasting barriers to entry, such as patents, economies of scale, capital requirements, or government laws. </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u="sng" kern="1200" dirty="0" smtClean="0"/>
                        <a:t>Threats of Substitutes:</a:t>
                      </a:r>
                      <a:r>
                        <a:rPr lang="en-IN" sz="1800" kern="1200" dirty="0" smtClean="0"/>
                        <a:t> Where close substitute products exist in a market, it increases the likelihood of customers switching to alternatives in response to price increases. This reduces both the power of suppliers and the attractiveness of the market. </a:t>
                      </a:r>
                    </a:p>
                    <a:p>
                      <a:endParaRPr lang="en-IN"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4. </a:t>
            </a:r>
            <a:r>
              <a:rPr lang="en-IN" b="1" u="sng" dirty="0" smtClean="0"/>
              <a:t>Value Chain Analysis:</a:t>
            </a:r>
            <a:r>
              <a:rPr lang="en-IN" b="1" dirty="0" smtClean="0"/>
              <a:t> </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The term value chain refers to the various business activities and processes involved in creating a product or performing a service. Taking inventory of the operations that make up a company's value chain will give the company a better understanding of what goes into each transaction. Thereby, positioning it to share more value with customers while capturing a larger share by optimising the value provided at each step in the chain.</a:t>
            </a:r>
          </a:p>
          <a:p>
            <a:pPr>
              <a:buNone/>
            </a:pPr>
            <a:r>
              <a:rPr lang="en-IN" dirty="0" smtClean="0"/>
              <a:t> </a:t>
            </a:r>
          </a:p>
          <a:p>
            <a:r>
              <a:rPr lang="en-IN" dirty="0" smtClean="0"/>
              <a:t>Value chain analysis enables a firm to evaluate each of the activities in a company’s value chain in order to find opportunities for improvement. In order to conduct value chain analysis, the first step is to separate a company’s operations into primary and secondary activities:</a:t>
            </a:r>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sp>
        <p:nvSpPr>
          <p:cNvPr id="19458" name="AutoShape 2" descr="Value Chain Analysis: The Ultimate Guide - SM Insigh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9460" name="AutoShape 4" descr="Value Chain Analysis: The Ultimate Guide - SM Insigh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9461" name="Picture 5" descr="C:\Users\M.COM\Desktop\strategic management\value-chain.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b="1" dirty="0" smtClean="0"/>
              <a:t>Primary Activities: </a:t>
            </a:r>
            <a:r>
              <a:rPr lang="en-IN" dirty="0" smtClean="0"/>
              <a:t>In general, the primary activities include the following activities:</a:t>
            </a:r>
          </a:p>
          <a:p>
            <a:pPr lvl="1"/>
            <a:r>
              <a:rPr lang="en-IN" dirty="0" smtClean="0"/>
              <a:t>Inbound logistics: Activities related to receiving, warehousing, and inventory management of source materials and components </a:t>
            </a:r>
          </a:p>
          <a:p>
            <a:pPr lvl="1"/>
            <a:r>
              <a:rPr lang="en-IN" dirty="0" smtClean="0"/>
              <a:t>Operations: Activities related to turning raw materials and components into a finished product</a:t>
            </a:r>
          </a:p>
          <a:p>
            <a:pPr lvl="1"/>
            <a:r>
              <a:rPr lang="en-IN" dirty="0" smtClean="0"/>
              <a:t>Outbound logistics: Activities related to distribution, including packaging, sorting, and shipping</a:t>
            </a:r>
          </a:p>
          <a:p>
            <a:pPr lvl="1"/>
            <a:r>
              <a:rPr lang="en-IN" dirty="0" smtClean="0"/>
              <a:t>Marketing and sales: Activities related to the marketing and sale of a product or service, including promotion, advertising, and pricing strategy</a:t>
            </a:r>
          </a:p>
          <a:p>
            <a:pPr lvl="1"/>
            <a:r>
              <a:rPr lang="en-IN" dirty="0" smtClean="0"/>
              <a:t>After-sales services: Activities that take place after a sale has been finalized, including installation, training, quality assurance, repair, and customer service.</a:t>
            </a:r>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47500" lnSpcReduction="20000"/>
          </a:bodyPr>
          <a:lstStyle/>
          <a:p>
            <a:r>
              <a:rPr lang="en-IN" b="1" dirty="0" smtClean="0"/>
              <a:t>Secondary activities:</a:t>
            </a:r>
            <a:r>
              <a:rPr lang="en-IN" dirty="0" smtClean="0"/>
              <a:t> For a firm, the secondary activities include the following activities:</a:t>
            </a:r>
          </a:p>
          <a:p>
            <a:pPr lvl="1"/>
            <a:r>
              <a:rPr lang="en-IN" dirty="0" smtClean="0"/>
              <a:t>Procurement: Activities related to the sourcing of raw materials, components, equipment, and services </a:t>
            </a:r>
          </a:p>
          <a:p>
            <a:pPr lvl="1"/>
            <a:r>
              <a:rPr lang="en-IN" dirty="0" smtClean="0"/>
              <a:t>Technological development: Activities related to research and development, including product design, market research, and process development</a:t>
            </a:r>
          </a:p>
          <a:p>
            <a:pPr lvl="1"/>
            <a:r>
              <a:rPr lang="en-IN" dirty="0" smtClean="0"/>
              <a:t>Human resources management: Activities related to the recruitment, hiring, training, development, retention, and compensation of employees.</a:t>
            </a:r>
          </a:p>
          <a:p>
            <a:pPr lvl="1"/>
            <a:r>
              <a:rPr lang="en-IN" dirty="0" smtClean="0"/>
              <a:t>Infrastructure: Activities related to the company’s overhead and management, including financing and planning</a:t>
            </a:r>
          </a:p>
          <a:p>
            <a:r>
              <a:rPr lang="en-IN" dirty="0" smtClean="0"/>
              <a:t> </a:t>
            </a:r>
          </a:p>
          <a:p>
            <a:r>
              <a:rPr lang="en-IN" dirty="0" smtClean="0"/>
              <a:t>Usually,  increasing the performance of one of the four secondary activities can benefit at least one of the primary activities.</a:t>
            </a:r>
          </a:p>
          <a:p>
            <a:r>
              <a:rPr lang="en-IN" dirty="0" smtClean="0"/>
              <a:t> </a:t>
            </a:r>
          </a:p>
          <a:p>
            <a:r>
              <a:rPr lang="en-IN" dirty="0" smtClean="0"/>
              <a:t>Once the primary and secondary activities involved in the creation of the product/ service are analysed, the next steps are to determine the value that each activity adds to the process along with the costs involved and to analyse the costs and value in order to achieve competitive advantage in either the cost reduction or the product differentiation metrics. </a:t>
            </a:r>
          </a:p>
          <a:p>
            <a:r>
              <a:rPr lang="en-IN" dirty="0" smtClean="0"/>
              <a:t> </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BGC matrix</a:t>
            </a:r>
          </a:p>
        </p:txBody>
      </p:sp>
      <p:sp>
        <p:nvSpPr>
          <p:cNvPr id="3" name="Content Placeholder 2"/>
          <p:cNvSpPr>
            <a:spLocks noGrp="1"/>
          </p:cNvSpPr>
          <p:nvPr>
            <p:ph idx="1"/>
          </p:nvPr>
        </p:nvSpPr>
        <p:spPr/>
        <p:txBody>
          <a:bodyPr/>
          <a:lstStyle/>
          <a:p>
            <a:endParaRPr lang="en-IN" dirty="0"/>
          </a:p>
        </p:txBody>
      </p:sp>
      <p:pic>
        <p:nvPicPr>
          <p:cNvPr id="29698" name="Picture 2" descr="BCG Growth Share Matrix"/>
          <p:cNvPicPr>
            <a:picLocks noChangeAspect="1" noChangeArrowheads="1"/>
          </p:cNvPicPr>
          <p:nvPr/>
        </p:nvPicPr>
        <p:blipFill>
          <a:blip r:embed="rId2"/>
          <a:srcRect/>
          <a:stretch>
            <a:fillRect/>
          </a:stretch>
        </p:blipFill>
        <p:spPr bwMode="auto">
          <a:xfrm>
            <a:off x="0" y="1524000"/>
            <a:ext cx="8763000" cy="51054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IN" dirty="0"/>
          </a:p>
        </p:txBody>
      </p:sp>
      <p:sp>
        <p:nvSpPr>
          <p:cNvPr id="3" name="Content Placeholder 2"/>
          <p:cNvSpPr>
            <a:spLocks noGrp="1"/>
          </p:cNvSpPr>
          <p:nvPr>
            <p:ph idx="1"/>
          </p:nvPr>
        </p:nvSpPr>
        <p:spPr/>
        <p:txBody>
          <a:bodyPr/>
          <a:lstStyle/>
          <a:p>
            <a:pPr>
              <a:buNone/>
            </a:pPr>
            <a:r>
              <a:rPr lang="en-IN" b="1" dirty="0" smtClean="0"/>
              <a:t>The growth share matrix was created in 1968 by BCG’s founder, Bruce Henderson. It was published in one of BCG’s short, provocative essays, called </a:t>
            </a:r>
            <a:r>
              <a:rPr lang="en-IN" b="1" i="1" dirty="0" smtClean="0"/>
              <a:t>Perspectives</a:t>
            </a:r>
            <a:r>
              <a:rPr lang="en-IN" b="1" dirty="0" smtClean="0"/>
              <a:t>. At the height of its success, the growth share matrix was used by about half of all Fortune 500 companies; today, it is still central in business school teachings on </a:t>
            </a:r>
            <a:r>
              <a:rPr lang="en-IN" b="1" dirty="0" smtClean="0">
                <a:hlinkClick r:id="rId2"/>
              </a:rPr>
              <a:t>business strategy</a:t>
            </a:r>
            <a:r>
              <a:rPr lang="en-IN" b="1" dirty="0" smtClean="0"/>
              <a:t>.</a:t>
            </a:r>
            <a:endParaRPr lang="en-IN"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strategic analysis and choice</a:t>
            </a:r>
            <a:endParaRPr lang="en-IN" dirty="0"/>
          </a:p>
        </p:txBody>
      </p:sp>
      <p:sp>
        <p:nvSpPr>
          <p:cNvPr id="3" name="Content Placeholder 2"/>
          <p:cNvSpPr>
            <a:spLocks noGrp="1"/>
          </p:cNvSpPr>
          <p:nvPr>
            <p:ph idx="1"/>
          </p:nvPr>
        </p:nvSpPr>
        <p:spPr/>
        <p:txBody>
          <a:bodyPr>
            <a:normAutofit lnSpcReduction="10000"/>
          </a:bodyPr>
          <a:lstStyle/>
          <a:p>
            <a:pPr>
              <a:buNone/>
            </a:pPr>
            <a:r>
              <a:rPr lang="en-IN" dirty="0" smtClean="0"/>
              <a:t>   Strategic choice is one of the critical aspects in the organization. Once the strategy is selected firm makes all the arrangement to implement it. The resources are gathered for its implementation. But if the strategy itself is defective then organization has to pay for it hence strategy choice becomes one of the important decision areas. When the right strategy is chosen its give many benefits to the organization like:</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62500" lnSpcReduction="20000"/>
          </a:bodyPr>
          <a:lstStyle/>
          <a:p>
            <a:pPr fontAlgn="base"/>
            <a:r>
              <a:rPr lang="en-IN" dirty="0" smtClean="0"/>
              <a:t>The matrix reveals two factors that companies should consider when deciding where to invest—company competitiveness, and market attractiveness—with relative market share and growth rate as the underlying drivers of these factors.</a:t>
            </a:r>
          </a:p>
          <a:p>
            <a:pPr fontAlgn="base"/>
            <a:r>
              <a:rPr lang="en-IN" dirty="0" smtClean="0"/>
              <a:t>Each of the four quadrants represents a specific combination of relative market share, and growth:</a:t>
            </a:r>
          </a:p>
          <a:p>
            <a:pPr fontAlgn="base"/>
            <a:r>
              <a:rPr lang="en-IN" b="1" dirty="0" smtClean="0"/>
              <a:t>Low Growth, High Share.</a:t>
            </a:r>
            <a:r>
              <a:rPr lang="en-IN" dirty="0" smtClean="0"/>
              <a:t> Companies should milk these “cash cows” for cash to reinvest.</a:t>
            </a:r>
          </a:p>
          <a:p>
            <a:pPr fontAlgn="base"/>
            <a:r>
              <a:rPr lang="en-IN" b="1" dirty="0" smtClean="0"/>
              <a:t>High Growth, High Share.</a:t>
            </a:r>
            <a:r>
              <a:rPr lang="en-IN" dirty="0" smtClean="0"/>
              <a:t> Companies should significantly invest in these “stars” as they have high future potential.</a:t>
            </a:r>
          </a:p>
          <a:p>
            <a:pPr fontAlgn="base"/>
            <a:r>
              <a:rPr lang="en-IN" b="1" dirty="0" smtClean="0"/>
              <a:t>High Growth, Low Share.</a:t>
            </a:r>
            <a:r>
              <a:rPr lang="en-IN" dirty="0" smtClean="0"/>
              <a:t> Companies should invest in or discard these “question marks,” depending on their chances of becoming stars.</a:t>
            </a:r>
          </a:p>
          <a:p>
            <a:pPr fontAlgn="base"/>
            <a:r>
              <a:rPr lang="en-IN" b="1" dirty="0" smtClean="0"/>
              <a:t>Low Share, Low Growth.</a:t>
            </a:r>
            <a:r>
              <a:rPr lang="en-IN" dirty="0" smtClean="0"/>
              <a:t> Companies should liquidate, divest, or reposition these “pets.”</a:t>
            </a:r>
          </a:p>
          <a:p>
            <a:pPr fontAlgn="base"/>
            <a:r>
              <a:rPr lang="en-IN" dirty="0" smtClean="0"/>
              <a:t>As can be seen, product value depends entirely on whether or no</a:t>
            </a:r>
          </a:p>
          <a:p>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a:t>
            </a:r>
            <a:endParaRPr lang="en-IN" dirty="0"/>
          </a:p>
        </p:txBody>
      </p:sp>
      <p:sp>
        <p:nvSpPr>
          <p:cNvPr id="3" name="Content Placeholder 2"/>
          <p:cNvSpPr>
            <a:spLocks noGrp="1"/>
          </p:cNvSpPr>
          <p:nvPr>
            <p:ph idx="1"/>
          </p:nvPr>
        </p:nvSpPr>
        <p:spPr/>
        <p:txBody>
          <a:bodyPr>
            <a:normAutofit fontScale="92500" lnSpcReduction="10000"/>
          </a:bodyPr>
          <a:lstStyle/>
          <a:p>
            <a:r>
              <a:rPr lang="en-IN" b="1" dirty="0" smtClean="0"/>
              <a:t>Stars-</a:t>
            </a:r>
            <a:r>
              <a:rPr lang="en-IN" dirty="0" smtClean="0"/>
              <a:t> Stars represent business units having large market share in a fast growing industry. They may generate cash but because of fast growing market, stars require huge investments to maintain their lead. Net cash flow is usually modest. SBU’s located in this cell are attractive as they are located in a robust industry and these business units are highly competitive in the industry. If successful, a star will become a cash cow when the industry matures.</a:t>
            </a:r>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Cash Cows-</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Cash Cows represents business units having a large market share in a mature, slow growing industry. Cash cows require little investment and generate cash that can be utilized for investment in other business units. These SBU’s are the corporation’s key source of cash, and are specifically the core business. They are the base of an organization. These businesses usually follow stability strategies. When cash cows loose their appeal and move towards deterioration, then a retrenchment policy may be pursued.</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Question Marks-</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 Question marks represent business units having low relative market share and located in a high growth industry. They require huge amount of cash to maintain or gain market share. They require attention to determine if the venture can be viable. Question marks are generally new goods and services which have a good commercial prospective. There is no specific strategy which can be adopted. If the firm thinks it has dominant market share, then it can adopt expansion strategy, else retrenchment strategy can be adopted. Most businesses start as question marks as the company tries to enter a high growth market in which there is already a market-share. If ignored, then question marks may become dogs, while if huge investment is made, then they have potential of becoming stars.</a:t>
            </a:r>
          </a:p>
          <a:p>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Question Marks</a:t>
            </a:r>
            <a:endParaRPr lang="en-IN" dirty="0"/>
          </a:p>
        </p:txBody>
      </p:sp>
      <p:sp>
        <p:nvSpPr>
          <p:cNvPr id="3" name="Content Placeholder 2"/>
          <p:cNvSpPr>
            <a:spLocks noGrp="1"/>
          </p:cNvSpPr>
          <p:nvPr>
            <p:ph idx="1"/>
          </p:nvPr>
        </p:nvSpPr>
        <p:spPr/>
        <p:txBody>
          <a:bodyPr>
            <a:normAutofit fontScale="85000" lnSpcReduction="20000"/>
          </a:bodyPr>
          <a:lstStyle/>
          <a:p>
            <a:pPr>
              <a:buNone/>
            </a:pPr>
            <a:r>
              <a:rPr lang="en-IN" dirty="0" smtClean="0"/>
              <a:t>Dogs represent businesses having weak market shares in low-growth markets. They neither generate cash nor require huge amount of cash. Due to low market share, these business units face cost disadvantages. Generally retrenchment strategies are adopted because these firms can gain market share only at the expense of competitor’s/rival firms. These business firms have weak market share because of high costs, poor quality, ineffective marketing, etc. Unless a dog has some other strategic aim, it should be liquidated if there is fewer prospects for it to gain market share. </a:t>
            </a:r>
            <a:r>
              <a:rPr lang="en-IN" smtClean="0"/>
              <a:t>Number of dogs should be avoided and minimized in an organization.</a:t>
            </a:r>
            <a:endParaRPr lang="en-IN"/>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Portfolio analysis</a:t>
            </a:r>
            <a:br>
              <a:rPr lang="en-US" dirty="0" smtClean="0"/>
            </a:br>
            <a:endParaRPr lang="en-IN" dirty="0"/>
          </a:p>
        </p:txBody>
      </p:sp>
      <p:sp>
        <p:nvSpPr>
          <p:cNvPr id="3" name="Content Placeholder 2"/>
          <p:cNvSpPr>
            <a:spLocks noGrp="1"/>
          </p:cNvSpPr>
          <p:nvPr>
            <p:ph idx="1"/>
          </p:nvPr>
        </p:nvSpPr>
        <p:spPr/>
        <p:txBody>
          <a:bodyPr>
            <a:normAutofit lnSpcReduction="10000"/>
          </a:bodyPr>
          <a:lstStyle/>
          <a:p>
            <a:r>
              <a:rPr lang="en-IN" b="1" dirty="0" smtClean="0"/>
              <a:t>Portfolio analysis in strategic management </a:t>
            </a:r>
            <a:r>
              <a:rPr lang="en-IN" dirty="0" smtClean="0"/>
              <a:t>involves analyzing every aspect of </a:t>
            </a:r>
            <a:r>
              <a:rPr lang="en-IN" dirty="0" smtClean="0">
                <a:hlinkClick r:id="rId2"/>
              </a:rPr>
              <a:t>product mix</a:t>
            </a:r>
            <a:r>
              <a:rPr lang="en-IN" dirty="0" smtClean="0"/>
              <a:t> to identify and evaluate all products or service groups offered by the company on the market, to prepare the detailed strategies for each part of the product mix to improve the growth rate.</a:t>
            </a:r>
          </a:p>
          <a:p>
            <a:pPr>
              <a:buNone/>
            </a:pPr>
            <a:r>
              <a:rPr lang="en-IN" dirty="0" smtClean="0"/>
              <a:t/>
            </a:r>
            <a:br>
              <a:rPr lang="en-IN" dirty="0" smtClean="0"/>
            </a:b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Reasons For Portfolio Analysis</a:t>
            </a:r>
            <a:br>
              <a:rPr lang="en-IN" dirty="0" smtClean="0"/>
            </a:br>
            <a:endParaRPr lang="en-IN" dirty="0"/>
          </a:p>
        </p:txBody>
      </p:sp>
      <p:sp>
        <p:nvSpPr>
          <p:cNvPr id="3" name="Content Placeholder 2"/>
          <p:cNvSpPr>
            <a:spLocks noGrp="1"/>
          </p:cNvSpPr>
          <p:nvPr>
            <p:ph idx="1"/>
          </p:nvPr>
        </p:nvSpPr>
        <p:spPr/>
        <p:txBody>
          <a:bodyPr>
            <a:normAutofit fontScale="55000" lnSpcReduction="20000"/>
          </a:bodyPr>
          <a:lstStyle/>
          <a:p>
            <a:r>
              <a:rPr lang="en-IN" b="1" dirty="0" smtClean="0"/>
              <a:t>1. Analysis</a:t>
            </a:r>
          </a:p>
          <a:p>
            <a:r>
              <a:rPr lang="en-IN" dirty="0" smtClean="0"/>
              <a:t>The organization’s first reason to conduct a portfolio analysis in strategic management is to determine every product mix’s current position and determine which SBUs (strategic business unit) need more or less investment. Management needs to create the organization’s entire portfolio to analyze the present opportunities and threats to the market and the product.</a:t>
            </a:r>
          </a:p>
          <a:p>
            <a:r>
              <a:rPr lang="en-IN" b="1" dirty="0" smtClean="0"/>
              <a:t>2. Formulate Growth Strategy</a:t>
            </a:r>
          </a:p>
          <a:p>
            <a:r>
              <a:rPr lang="en-IN" dirty="0" smtClean="0"/>
              <a:t>Another aspect that management wants to formulate from the portfolio analysis in strategic management is the growth</a:t>
            </a:r>
            <a:r>
              <a:rPr lang="en-IN" dirty="0" smtClean="0">
                <a:hlinkClick r:id="rId2"/>
              </a:rPr>
              <a:t> strategy</a:t>
            </a:r>
            <a:r>
              <a:rPr lang="en-IN" dirty="0" smtClean="0"/>
              <a:t>. According to other products and markets, they develop a different strategy according to their potential threats and opportunities. Portfolio analysis in strategic management helps in laying down the strategy of expansion as well</a:t>
            </a:r>
          </a:p>
          <a:p>
            <a:r>
              <a:rPr lang="en-IN" b="1" dirty="0" smtClean="0"/>
              <a:t>3. To Take Decisions Regarding Product Retention</a:t>
            </a:r>
          </a:p>
          <a:p>
            <a:r>
              <a:rPr lang="en-IN" dirty="0" smtClean="0"/>
              <a:t>Another reason for corporate portfolio analysis in strategic management is to determine the life of the product i:e, to determine which product should be retained longer and which product should be removed from the product line.</a:t>
            </a:r>
          </a:p>
          <a:p>
            <a:r>
              <a:rPr lang="en-IN" dirty="0" smtClean="0"/>
              <a:t>These are the three primary and basic reasons for the portfolio analysis in strategic management.</a:t>
            </a:r>
          </a:p>
          <a:p>
            <a:pPr>
              <a:buNone/>
            </a:pP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Situational analysis</a:t>
            </a:r>
            <a:br>
              <a:rPr lang="en-US" dirty="0" smtClean="0"/>
            </a:b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A situation analysis is a detailed examination of a company’s market presence based on internal and external factors. It examines a business’s current and potential customers and how they respond to the company’s products and services. A situation analysis also explores a firm’s capabilities and how the current business climate impacts the company. </a:t>
            </a:r>
          </a:p>
          <a:p>
            <a:r>
              <a:rPr lang="en-IN" dirty="0" smtClean="0"/>
              <a:t>An analysis can forecast what results a company can expect—based on the decisions made—so it can adjust its strategies to meet its goals. A situational analysis can reveal many important details about a business such as:</a:t>
            </a:r>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Importance </a:t>
            </a:r>
            <a:r>
              <a:rPr lang="en-IN" dirty="0" smtClean="0"/>
              <a:t>of situation analysis,</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Helps define the nature and scope of a problem</a:t>
            </a:r>
          </a:p>
          <a:p>
            <a:r>
              <a:rPr lang="en-IN" dirty="0" smtClean="0"/>
              <a:t>Helps identify the current strategies and activities in place to overcome the problem</a:t>
            </a:r>
          </a:p>
          <a:p>
            <a:r>
              <a:rPr lang="en-IN" dirty="0" smtClean="0"/>
              <a:t>Helps understand the opinions and experiences of stakeholders</a:t>
            </a:r>
          </a:p>
          <a:p>
            <a:r>
              <a:rPr lang="en-IN" dirty="0" smtClean="0"/>
              <a:t>Helps give a comprehensive view of the current situation of the organization</a:t>
            </a:r>
          </a:p>
          <a:p>
            <a:r>
              <a:rPr lang="en-IN" dirty="0" smtClean="0"/>
              <a:t>Helps detect the gaps between the current state and desired state  </a:t>
            </a:r>
          </a:p>
          <a:p>
            <a:r>
              <a:rPr lang="en-IN" dirty="0" smtClean="0"/>
              <a:t>Provides information necessary to create a plan to get to reach the goals</a:t>
            </a:r>
          </a:p>
          <a:p>
            <a:r>
              <a:rPr lang="en-IN" dirty="0" smtClean="0"/>
              <a:t>Helps identify the best courses of action to take during the project</a:t>
            </a:r>
          </a:p>
          <a:p>
            <a:r>
              <a:rPr lang="en-IN" dirty="0" smtClean="0"/>
              <a:t>Helps make sure that efforts and actions are not repeated and wasted unnecessarily</a:t>
            </a:r>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Michael porters Five force model</a:t>
            </a:r>
            <a:r>
              <a:rPr lang="en-IN" dirty="0" smtClean="0"/>
              <a:t/>
            </a:r>
            <a:br>
              <a:rPr lang="en-IN" dirty="0" smtClean="0"/>
            </a:br>
            <a:endParaRPr lang="en-IN" dirty="0"/>
          </a:p>
        </p:txBody>
      </p:sp>
      <p:sp>
        <p:nvSpPr>
          <p:cNvPr id="3" name="Content Placeholder 2"/>
          <p:cNvSpPr>
            <a:spLocks noGrp="1"/>
          </p:cNvSpPr>
          <p:nvPr>
            <p:ph idx="1"/>
          </p:nvPr>
        </p:nvSpPr>
        <p:spPr/>
        <p:txBody>
          <a:bodyPr/>
          <a:lstStyle/>
          <a:p>
            <a:endParaRPr lang="en-IN" dirty="0"/>
          </a:p>
        </p:txBody>
      </p:sp>
      <p:sp>
        <p:nvSpPr>
          <p:cNvPr id="1026" name="AutoShape 2" descr="Porter's five forces analysis - Wikipe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028" name="Picture 4" descr="C:\Users\M.COM\Desktop\strategic management\download.png"/>
          <p:cNvPicPr>
            <a:picLocks noChangeAspect="1" noChangeArrowheads="1"/>
          </p:cNvPicPr>
          <p:nvPr/>
        </p:nvPicPr>
        <p:blipFill>
          <a:blip r:embed="rId2"/>
          <a:srcRect/>
          <a:stretch>
            <a:fillRect/>
          </a:stretch>
        </p:blipFill>
        <p:spPr bwMode="auto">
          <a:xfrm>
            <a:off x="304800" y="1447800"/>
            <a:ext cx="8382000" cy="510539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https://i1.wp.com/indiafreenotes.com/wp-content/uploads/2020/05/topic-2-1.jpg?resize=421%2C292&amp;ssl=1"/>
          <p:cNvPicPr>
            <a:picLocks noChangeAspect="1" noChangeArrowheads="1"/>
          </p:cNvPicPr>
          <p:nvPr/>
        </p:nvPicPr>
        <p:blipFill>
          <a:blip r:embed="rId2"/>
          <a:srcRect/>
          <a:stretch>
            <a:fillRect/>
          </a:stretch>
        </p:blipFill>
        <p:spPr bwMode="auto">
          <a:xfrm>
            <a:off x="228600" y="228600"/>
            <a:ext cx="8915400" cy="617220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Steps in strategic analysis and choice</a:t>
            </a:r>
            <a:endParaRPr lang="en-IN" dirty="0"/>
          </a:p>
        </p:txBody>
      </p:sp>
      <p:sp>
        <p:nvSpPr>
          <p:cNvPr id="3" name="Content Placeholder 2"/>
          <p:cNvSpPr>
            <a:spLocks noGrp="1"/>
          </p:cNvSpPr>
          <p:nvPr>
            <p:ph idx="1"/>
          </p:nvPr>
        </p:nvSpPr>
        <p:spPr/>
        <p:txBody>
          <a:bodyPr/>
          <a:lstStyle/>
          <a:p>
            <a:r>
              <a:rPr lang="en-IN" dirty="0" smtClean="0"/>
              <a:t>Focusing on strategic alternatives</a:t>
            </a:r>
          </a:p>
          <a:p>
            <a:r>
              <a:rPr lang="en-IN" dirty="0" smtClean="0"/>
              <a:t>Analyzing Strategic  Alternatives</a:t>
            </a:r>
          </a:p>
          <a:p>
            <a:r>
              <a:rPr lang="en-IN" dirty="0" smtClean="0"/>
              <a:t>Evaluating the Strategic  Alternatives</a:t>
            </a:r>
          </a:p>
          <a:p>
            <a:r>
              <a:rPr lang="en-US" dirty="0" smtClean="0"/>
              <a:t>Choosing the most appropriate </a:t>
            </a:r>
            <a:r>
              <a:rPr lang="en-IN" dirty="0" smtClean="0"/>
              <a:t>Strategic  Alternatives</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TOOLS  AND TECHNIQUES FOR STRATEGIC ANALYSIS</a:t>
            </a:r>
            <a:endParaRPr lang="en-IN" dirty="0"/>
          </a:p>
        </p:txBody>
      </p:sp>
      <p:sp>
        <p:nvSpPr>
          <p:cNvPr id="3" name="Content Placeholder 2"/>
          <p:cNvSpPr>
            <a:spLocks noGrp="1"/>
          </p:cNvSpPr>
          <p:nvPr>
            <p:ph idx="1"/>
          </p:nvPr>
        </p:nvSpPr>
        <p:spPr/>
        <p:txBody>
          <a:bodyPr>
            <a:normAutofit lnSpcReduction="10000"/>
          </a:bodyPr>
          <a:lstStyle/>
          <a:p>
            <a:r>
              <a:rPr lang="en-US" dirty="0" smtClean="0"/>
              <a:t>SWOT ANALYSIS</a:t>
            </a:r>
          </a:p>
          <a:p>
            <a:r>
              <a:rPr lang="en-IN" dirty="0" smtClean="0"/>
              <a:t>PEST/ PESTEL Analysis</a:t>
            </a:r>
          </a:p>
          <a:p>
            <a:r>
              <a:rPr lang="en-IN" dirty="0" smtClean="0"/>
              <a:t>Porter’s five force analysis</a:t>
            </a:r>
          </a:p>
          <a:p>
            <a:r>
              <a:rPr lang="en-IN" dirty="0" smtClean="0"/>
              <a:t>Value Chain Analysis</a:t>
            </a:r>
          </a:p>
          <a:p>
            <a:r>
              <a:rPr lang="en-US" dirty="0" smtClean="0"/>
              <a:t>BGC matrix</a:t>
            </a:r>
          </a:p>
          <a:p>
            <a:r>
              <a:rPr lang="en-US" dirty="0" smtClean="0"/>
              <a:t>Portfolio analysis</a:t>
            </a:r>
          </a:p>
          <a:p>
            <a:r>
              <a:rPr lang="en-US" dirty="0" smtClean="0"/>
              <a:t>Situational analysis</a:t>
            </a:r>
          </a:p>
          <a:p>
            <a:r>
              <a:rPr lang="en-US" dirty="0" smtClean="0"/>
              <a:t>Michael porters Five force model</a:t>
            </a:r>
            <a:endParaRPr lang="en-IN" dirty="0" smtClean="0"/>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SWOT ANALYSIS</a:t>
            </a:r>
            <a:br>
              <a:rPr lang="en-US" dirty="0" smtClean="0"/>
            </a:b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SWOT Analysis is a widely used tool that helps in understanding the strengths, weaknesses, opportunities and threats involved in a business activity. It is one of the simple yet effective analysis tools.</a:t>
            </a:r>
          </a:p>
          <a:p>
            <a:r>
              <a:rPr lang="en-IN" dirty="0" smtClean="0"/>
              <a:t>It begins by establishing the project or business activity goal and then identifying the internal and external elements that are critical to accomplishing that goal. The organization’s strengths and weaknesses are usually internal and the opportunities and threats are external.</a:t>
            </a:r>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Autofit/>
          </a:bodyPr>
          <a:lstStyle/>
          <a:p>
            <a:endParaRPr lang="en-IN" dirty="0"/>
          </a:p>
        </p:txBody>
      </p:sp>
      <p:graphicFrame>
        <p:nvGraphicFramePr>
          <p:cNvPr id="4" name="Content Placeholder 3"/>
          <p:cNvGraphicFramePr>
            <a:graphicFrameLocks noGrp="1"/>
          </p:cNvGraphicFramePr>
          <p:nvPr>
            <p:ph idx="1"/>
          </p:nvPr>
        </p:nvGraphicFramePr>
        <p:xfrm>
          <a:off x="304800" y="0"/>
          <a:ext cx="8382000" cy="6766560"/>
        </p:xfrm>
        <a:graphic>
          <a:graphicData uri="http://schemas.openxmlformats.org/drawingml/2006/table">
            <a:tbl>
              <a:tblPr firstRow="1" bandRow="1">
                <a:tableStyleId>{5C22544A-7EE6-4342-B048-85BDC9FD1C3A}</a:tableStyleId>
              </a:tblPr>
              <a:tblGrid>
                <a:gridCol w="4191000"/>
                <a:gridCol w="4191000"/>
              </a:tblGrid>
              <a:tr h="3276600">
                <a:tc>
                  <a:txBody>
                    <a:bodyPr/>
                    <a:lstStyle/>
                    <a:p>
                      <a:pPr rtl="0"/>
                      <a:r>
                        <a:rPr lang="en-IN" sz="1800" b="1" i="0" kern="1200" dirty="0" smtClean="0">
                          <a:solidFill>
                            <a:schemeClr val="lt1"/>
                          </a:solidFill>
                          <a:latin typeface="+mn-lt"/>
                          <a:ea typeface="+mn-ea"/>
                          <a:cs typeface="+mn-cs"/>
                        </a:rPr>
                        <a:t>Strengths: </a:t>
                      </a:r>
                      <a:r>
                        <a:rPr lang="en-IN" sz="1800" b="0" i="0" kern="1200" dirty="0" smtClean="0">
                          <a:solidFill>
                            <a:schemeClr val="lt1"/>
                          </a:solidFill>
                          <a:latin typeface="+mn-lt"/>
                          <a:ea typeface="+mn-ea"/>
                          <a:cs typeface="+mn-cs"/>
                        </a:rPr>
                        <a:t>Strengths take into consideration the following type of aspects:</a:t>
                      </a:r>
                    </a:p>
                    <a:p>
                      <a:pPr lvl="1" rtl="0"/>
                      <a:r>
                        <a:rPr lang="en-IN" sz="1800" b="0" i="0" kern="1200" dirty="0" smtClean="0">
                          <a:solidFill>
                            <a:schemeClr val="lt1"/>
                          </a:solidFill>
                          <a:latin typeface="+mn-lt"/>
                          <a:ea typeface="+mn-ea"/>
                          <a:cs typeface="+mn-cs"/>
                        </a:rPr>
                        <a:t>What does your organisation do better than others?</a:t>
                      </a:r>
                    </a:p>
                    <a:p>
                      <a:pPr lvl="1" rtl="0"/>
                      <a:r>
                        <a:rPr lang="en-IN" sz="1800" b="0" i="0" kern="1200" dirty="0" smtClean="0">
                          <a:solidFill>
                            <a:schemeClr val="lt1"/>
                          </a:solidFill>
                          <a:latin typeface="+mn-lt"/>
                          <a:ea typeface="+mn-ea"/>
                          <a:cs typeface="+mn-cs"/>
                        </a:rPr>
                        <a:t> What are your unique selling points? </a:t>
                      </a:r>
                    </a:p>
                    <a:p>
                      <a:pPr lvl="1" rtl="0"/>
                      <a:r>
                        <a:rPr lang="en-IN" sz="1800" b="0" i="0" kern="1200" dirty="0" smtClean="0">
                          <a:solidFill>
                            <a:schemeClr val="lt1"/>
                          </a:solidFill>
                          <a:latin typeface="+mn-lt"/>
                          <a:ea typeface="+mn-ea"/>
                          <a:cs typeface="+mn-cs"/>
                        </a:rPr>
                        <a:t>What do your competitors and customers in your market perceive as your strengths? </a:t>
                      </a:r>
                    </a:p>
                    <a:p>
                      <a:pPr lvl="1" rtl="0"/>
                      <a:r>
                        <a:rPr lang="en-IN" sz="1800" b="0" i="0" kern="1200" dirty="0" smtClean="0">
                          <a:solidFill>
                            <a:schemeClr val="lt1"/>
                          </a:solidFill>
                          <a:latin typeface="+mn-lt"/>
                          <a:ea typeface="+mn-ea"/>
                          <a:cs typeface="+mn-cs"/>
                        </a:rPr>
                        <a:t> What is your organisation's competitive edge?</a:t>
                      </a:r>
                    </a:p>
                    <a:p>
                      <a:endParaRPr lang="en-IN" dirty="0"/>
                    </a:p>
                  </a:txBody>
                  <a:tcPr/>
                </a:tc>
                <a:tc>
                  <a:txBody>
                    <a:bodyPr/>
                    <a:lstStyle/>
                    <a:p>
                      <a:pPr rtl="0"/>
                      <a:r>
                        <a:rPr lang="en-IN" sz="1800" b="1" i="0" kern="1200" dirty="0" smtClean="0">
                          <a:solidFill>
                            <a:schemeClr val="lt1"/>
                          </a:solidFill>
                          <a:latin typeface="+mn-lt"/>
                          <a:ea typeface="+mn-ea"/>
                          <a:cs typeface="+mn-cs"/>
                        </a:rPr>
                        <a:t>Weaknesses: </a:t>
                      </a:r>
                      <a:r>
                        <a:rPr lang="en-IN" sz="1800" b="0" i="0" kern="1200" dirty="0" smtClean="0">
                          <a:solidFill>
                            <a:schemeClr val="lt1"/>
                          </a:solidFill>
                          <a:latin typeface="+mn-lt"/>
                          <a:ea typeface="+mn-ea"/>
                          <a:cs typeface="+mn-cs"/>
                        </a:rPr>
                        <a:t>Weaknesses take into consideration the following type of aspects:</a:t>
                      </a:r>
                    </a:p>
                    <a:p>
                      <a:pPr lvl="1" rtl="0"/>
                      <a:r>
                        <a:rPr lang="en-IN" sz="1800" b="0" i="0" kern="1200" dirty="0" smtClean="0">
                          <a:solidFill>
                            <a:schemeClr val="lt1"/>
                          </a:solidFill>
                          <a:latin typeface="+mn-lt"/>
                          <a:ea typeface="+mn-ea"/>
                          <a:cs typeface="+mn-cs"/>
                        </a:rPr>
                        <a:t> What do other organisations do better than you? </a:t>
                      </a:r>
                    </a:p>
                    <a:p>
                      <a:pPr lvl="1" rtl="0"/>
                      <a:r>
                        <a:rPr lang="en-IN" sz="1800" b="0" i="0" kern="1200" dirty="0" smtClean="0">
                          <a:solidFill>
                            <a:schemeClr val="lt1"/>
                          </a:solidFill>
                          <a:latin typeface="+mn-lt"/>
                          <a:ea typeface="+mn-ea"/>
                          <a:cs typeface="+mn-cs"/>
                        </a:rPr>
                        <a:t>What elements of your business add little or no value? </a:t>
                      </a:r>
                    </a:p>
                    <a:p>
                      <a:pPr lvl="1" rtl="0"/>
                      <a:r>
                        <a:rPr lang="en-IN" sz="1800" b="0" i="0" kern="1200" dirty="0" smtClean="0">
                          <a:solidFill>
                            <a:schemeClr val="lt1"/>
                          </a:solidFill>
                          <a:latin typeface="+mn-lt"/>
                          <a:ea typeface="+mn-ea"/>
                          <a:cs typeface="+mn-cs"/>
                        </a:rPr>
                        <a:t>What do competitors and customers in your market perceive as your weakness? </a:t>
                      </a:r>
                    </a:p>
                    <a:p>
                      <a:r>
                        <a:rPr lang="en-IN" sz="1800" b="0" i="0" kern="1200" dirty="0" smtClean="0">
                          <a:solidFill>
                            <a:schemeClr val="lt1"/>
                          </a:solidFill>
                          <a:latin typeface="+mn-lt"/>
                          <a:ea typeface="+mn-ea"/>
                          <a:cs typeface="+mn-cs"/>
                        </a:rPr>
                        <a:t> </a:t>
                      </a:r>
                    </a:p>
                    <a:p>
                      <a:endParaRPr lang="en-IN" dirty="0"/>
                    </a:p>
                  </a:txBody>
                  <a:tcPr/>
                </a:tc>
              </a:tr>
              <a:tr h="3276600">
                <a:tc>
                  <a:txBody>
                    <a:bodyPr/>
                    <a:lstStyle/>
                    <a:p>
                      <a:pPr rtl="0"/>
                      <a:r>
                        <a:rPr lang="en-IN" sz="1800" b="1" i="0" kern="1200" dirty="0" smtClean="0">
                          <a:solidFill>
                            <a:schemeClr val="dk1"/>
                          </a:solidFill>
                          <a:latin typeface="+mn-lt"/>
                          <a:ea typeface="+mn-ea"/>
                          <a:cs typeface="+mn-cs"/>
                        </a:rPr>
                        <a:t>Opportunities: </a:t>
                      </a:r>
                      <a:r>
                        <a:rPr lang="en-IN" sz="1800" b="0" i="0" kern="1200" dirty="0" smtClean="0">
                          <a:solidFill>
                            <a:schemeClr val="dk1"/>
                          </a:solidFill>
                          <a:latin typeface="+mn-lt"/>
                          <a:ea typeface="+mn-ea"/>
                          <a:cs typeface="+mn-cs"/>
                        </a:rPr>
                        <a:t>Opportunities take into consideration the following type of aspects:</a:t>
                      </a:r>
                    </a:p>
                    <a:p>
                      <a:pPr lvl="1" rtl="0"/>
                      <a:r>
                        <a:rPr lang="en-IN" sz="1800" b="0" i="0" kern="1200" dirty="0" smtClean="0">
                          <a:solidFill>
                            <a:schemeClr val="dk1"/>
                          </a:solidFill>
                          <a:latin typeface="+mn-lt"/>
                          <a:ea typeface="+mn-ea"/>
                          <a:cs typeface="+mn-cs"/>
                        </a:rPr>
                        <a:t>What political, economic, social-cultural, or technology (PEST) changes are taking place that could be favourable to you? </a:t>
                      </a:r>
                    </a:p>
                    <a:p>
                      <a:pPr lvl="1" rtl="0"/>
                      <a:r>
                        <a:rPr lang="en-IN" sz="1800" b="0" i="0" kern="1200" dirty="0" smtClean="0">
                          <a:solidFill>
                            <a:schemeClr val="dk1"/>
                          </a:solidFill>
                          <a:latin typeface="+mn-lt"/>
                          <a:ea typeface="+mn-ea"/>
                          <a:cs typeface="+mn-cs"/>
                        </a:rPr>
                        <a:t>Where are there currently gaps in the market or unfulfilled demand? </a:t>
                      </a:r>
                    </a:p>
                    <a:p>
                      <a:pPr lvl="1" rtl="0"/>
                      <a:r>
                        <a:rPr lang="en-IN" sz="1800" b="0" i="0" kern="1200" dirty="0" smtClean="0">
                          <a:solidFill>
                            <a:schemeClr val="dk1"/>
                          </a:solidFill>
                          <a:latin typeface="+mn-lt"/>
                          <a:ea typeface="+mn-ea"/>
                          <a:cs typeface="+mn-cs"/>
                        </a:rPr>
                        <a:t>What new innovation could your organisation bring to the market? </a:t>
                      </a:r>
                    </a:p>
                    <a:p>
                      <a:endParaRPr lang="en-IN" dirty="0"/>
                    </a:p>
                  </a:txBody>
                  <a:tcPr/>
                </a:tc>
                <a:tc>
                  <a:txBody>
                    <a:bodyPr/>
                    <a:lstStyle/>
                    <a:p>
                      <a:pPr rtl="0"/>
                      <a:r>
                        <a:rPr lang="en-IN" sz="1800" b="1" i="0" kern="1200" dirty="0" smtClean="0">
                          <a:solidFill>
                            <a:schemeClr val="dk1"/>
                          </a:solidFill>
                          <a:latin typeface="+mn-lt"/>
                          <a:ea typeface="+mn-ea"/>
                          <a:cs typeface="+mn-cs"/>
                        </a:rPr>
                        <a:t>Threats: </a:t>
                      </a:r>
                      <a:r>
                        <a:rPr lang="en-IN" sz="1800" b="0" i="0" kern="1200" dirty="0" smtClean="0">
                          <a:solidFill>
                            <a:schemeClr val="dk1"/>
                          </a:solidFill>
                          <a:latin typeface="+mn-lt"/>
                          <a:ea typeface="+mn-ea"/>
                          <a:cs typeface="+mn-cs"/>
                        </a:rPr>
                        <a:t>Threats take into consideration the following type of aspects:</a:t>
                      </a:r>
                    </a:p>
                    <a:p>
                      <a:pPr lvl="1" rtl="0"/>
                      <a:r>
                        <a:rPr lang="en-IN" sz="1800" b="0" i="0" kern="1200" dirty="0" smtClean="0">
                          <a:solidFill>
                            <a:schemeClr val="dk1"/>
                          </a:solidFill>
                          <a:latin typeface="+mn-lt"/>
                          <a:ea typeface="+mn-ea"/>
                          <a:cs typeface="+mn-cs"/>
                        </a:rPr>
                        <a:t>What political, economic, social-cultural, or technology (PEST) changes are taking place that could be unfavourable to you? </a:t>
                      </a:r>
                    </a:p>
                    <a:p>
                      <a:pPr lvl="1" rtl="0"/>
                      <a:r>
                        <a:rPr lang="en-IN" sz="1800" b="0" i="0" kern="1200" dirty="0" smtClean="0">
                          <a:solidFill>
                            <a:schemeClr val="dk1"/>
                          </a:solidFill>
                          <a:latin typeface="+mn-lt"/>
                          <a:ea typeface="+mn-ea"/>
                          <a:cs typeface="+mn-cs"/>
                        </a:rPr>
                        <a:t>What restraints do you face? </a:t>
                      </a:r>
                    </a:p>
                    <a:p>
                      <a:pPr lvl="1" rtl="0"/>
                      <a:r>
                        <a:rPr lang="en-IN" sz="1800" b="0" i="0" kern="1200" dirty="0" smtClean="0">
                          <a:solidFill>
                            <a:schemeClr val="dk1"/>
                          </a:solidFill>
                          <a:latin typeface="+mn-lt"/>
                          <a:ea typeface="+mn-ea"/>
                          <a:cs typeface="+mn-cs"/>
                        </a:rPr>
                        <a:t>What is your competition doing that could negatively impact you?</a:t>
                      </a:r>
                    </a:p>
                    <a:p>
                      <a:pPr rtl="0"/>
                      <a:r>
                        <a:rPr lang="en-IN" sz="1800" b="0" i="0" kern="1200" dirty="0" smtClean="0">
                          <a:solidFill>
                            <a:schemeClr val="dk1"/>
                          </a:solidFill>
                          <a:latin typeface="+mn-lt"/>
                          <a:ea typeface="+mn-ea"/>
                          <a:cs typeface="+mn-cs"/>
                        </a:rPr>
                        <a:t> </a:t>
                      </a:r>
                    </a:p>
                    <a:p>
                      <a:endParaRPr lang="en-IN"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u="sng" dirty="0" smtClean="0"/>
              <a:t>PEST/ PESTEL Analysis:</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The PEST analysis is an evaluation of an organization's external macro-environment. It is a useful tool for comprehending an organization's political, economic, socio-cultural, and technological context. </a:t>
            </a:r>
          </a:p>
          <a:p>
            <a:r>
              <a:rPr lang="en-IN" dirty="0" smtClean="0"/>
              <a:t> </a:t>
            </a:r>
          </a:p>
          <a:p>
            <a:r>
              <a:rPr lang="en-IN" dirty="0" smtClean="0"/>
              <a:t>The PESTEL analysis includes the environmental and legal factors as well. It can be used to assess market growth or decrease, as well as a company's position, potential, and direction. The PESTEL analysis takes into consideration the following factors:</a:t>
            </a:r>
          </a:p>
          <a:p>
            <a:pPr>
              <a:buNone/>
            </a:pP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28600" y="106806"/>
          <a:ext cx="8915400" cy="6751194"/>
        </p:xfrm>
        <a:graphic>
          <a:graphicData uri="http://schemas.openxmlformats.org/drawingml/2006/table">
            <a:tbl>
              <a:tblPr firstRow="1" bandRow="1">
                <a:tableStyleId>{5C22544A-7EE6-4342-B048-85BDC9FD1C3A}</a:tableStyleId>
              </a:tblPr>
              <a:tblGrid>
                <a:gridCol w="4457700"/>
                <a:gridCol w="4457700"/>
              </a:tblGrid>
              <a:tr h="21397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i="0" kern="1200" dirty="0" smtClean="0">
                          <a:solidFill>
                            <a:schemeClr val="lt1"/>
                          </a:solidFill>
                          <a:latin typeface="+mn-lt"/>
                          <a:ea typeface="+mn-ea"/>
                          <a:cs typeface="+mn-cs"/>
                        </a:rPr>
                        <a:t>Political factors: </a:t>
                      </a:r>
                      <a:r>
                        <a:rPr lang="en-IN" sz="1800" b="0" i="0" kern="1200" dirty="0" smtClean="0">
                          <a:solidFill>
                            <a:schemeClr val="lt1"/>
                          </a:solidFill>
                          <a:latin typeface="+mn-lt"/>
                          <a:ea typeface="+mn-ea"/>
                          <a:cs typeface="+mn-cs"/>
                        </a:rPr>
                        <a:t>This includes government policy, political stability, corruption, foreign trade policy, tax policy, labour law, trade restrictions, etc.</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i="0" kern="1200" dirty="0" smtClean="0">
                          <a:solidFill>
                            <a:schemeClr val="lt1"/>
                          </a:solidFill>
                          <a:latin typeface="+mn-lt"/>
                          <a:ea typeface="+mn-ea"/>
                          <a:cs typeface="+mn-cs"/>
                        </a:rPr>
                        <a:t>Economic factors: </a:t>
                      </a:r>
                      <a:r>
                        <a:rPr lang="en-IN" sz="1800" b="0" i="0" kern="1200" dirty="0" smtClean="0">
                          <a:solidFill>
                            <a:schemeClr val="lt1"/>
                          </a:solidFill>
                          <a:latin typeface="+mn-lt"/>
                          <a:ea typeface="+mn-ea"/>
                          <a:cs typeface="+mn-cs"/>
                        </a:rPr>
                        <a:t>These include economic growth, exchange rates, interest rates, inflation rates, disposable income, unemployment rates, etc.</a:t>
                      </a:r>
                    </a:p>
                    <a:p>
                      <a:endParaRPr lang="en-IN" dirty="0"/>
                    </a:p>
                  </a:txBody>
                  <a:tcPr/>
                </a:tc>
              </a:tr>
              <a:tr h="23057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i="0" kern="1200" dirty="0" smtClean="0">
                          <a:solidFill>
                            <a:schemeClr val="dk1"/>
                          </a:solidFill>
                          <a:latin typeface="+mn-lt"/>
                          <a:ea typeface="+mn-ea"/>
                          <a:cs typeface="+mn-cs"/>
                        </a:rPr>
                        <a:t>Social factors: </a:t>
                      </a:r>
                      <a:r>
                        <a:rPr lang="en-IN" sz="1800" b="0" i="0" kern="1200" dirty="0" smtClean="0">
                          <a:solidFill>
                            <a:schemeClr val="dk1"/>
                          </a:solidFill>
                          <a:latin typeface="+mn-lt"/>
                          <a:ea typeface="+mn-ea"/>
                          <a:cs typeface="+mn-cs"/>
                        </a:rPr>
                        <a:t>These include population growth rate, age distribution, career attitudes, safety emphasis, health consciousness, lifestyle attitudes, cultural barriers, etc.</a:t>
                      </a:r>
                    </a:p>
                    <a:p>
                      <a:endParaRPr lang="en-IN" dirty="0"/>
                    </a:p>
                  </a:txBody>
                  <a:tcPr/>
                </a:tc>
                <a:tc>
                  <a:txBody>
                    <a:bodyPr/>
                    <a:lstStyle/>
                    <a:p>
                      <a:pPr rtl="0"/>
                      <a:r>
                        <a:rPr lang="en-IN" sz="1800" b="1" i="0" kern="1200" dirty="0" smtClean="0">
                          <a:solidFill>
                            <a:schemeClr val="dk1"/>
                          </a:solidFill>
                          <a:latin typeface="+mn-lt"/>
                          <a:ea typeface="+mn-ea"/>
                          <a:cs typeface="+mn-cs"/>
                        </a:rPr>
                        <a:t>Technology factors:</a:t>
                      </a:r>
                      <a:r>
                        <a:rPr lang="en-IN" sz="1800" b="0" i="0" kern="1200" dirty="0" smtClean="0">
                          <a:solidFill>
                            <a:schemeClr val="dk1"/>
                          </a:solidFill>
                          <a:latin typeface="+mn-lt"/>
                          <a:ea typeface="+mn-ea"/>
                          <a:cs typeface="+mn-cs"/>
                        </a:rPr>
                        <a:t> These include technology initiatives, level  of innovation, automation, R&amp;D activity, technological change, technological awareness, etc.</a:t>
                      </a:r>
                    </a:p>
                    <a:p>
                      <a:r>
                        <a:rPr lang="en-IN" sz="1800" b="0" i="0" kern="1200" dirty="0" smtClean="0">
                          <a:solidFill>
                            <a:schemeClr val="dk1"/>
                          </a:solidFill>
                          <a:latin typeface="+mn-lt"/>
                          <a:ea typeface="+mn-ea"/>
                          <a:cs typeface="+mn-cs"/>
                        </a:rPr>
                        <a:t> </a:t>
                      </a:r>
                    </a:p>
                    <a:p>
                      <a:endParaRPr lang="en-IN" dirty="0"/>
                    </a:p>
                  </a:txBody>
                  <a:tcPr/>
                </a:tc>
              </a:tr>
              <a:tr h="23057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i="0" kern="1200" dirty="0" smtClean="0">
                          <a:solidFill>
                            <a:schemeClr val="dk1"/>
                          </a:solidFill>
                          <a:latin typeface="+mn-lt"/>
                          <a:ea typeface="+mn-ea"/>
                          <a:cs typeface="+mn-cs"/>
                        </a:rPr>
                        <a:t>Environmental factors: </a:t>
                      </a:r>
                      <a:r>
                        <a:rPr lang="en-IN" sz="1800" b="0" i="0" kern="1200" dirty="0" smtClean="0">
                          <a:solidFill>
                            <a:schemeClr val="dk1"/>
                          </a:solidFill>
                          <a:latin typeface="+mn-lt"/>
                          <a:ea typeface="+mn-ea"/>
                          <a:cs typeface="+mn-cs"/>
                        </a:rPr>
                        <a:t>These include weather, climate, environmental policies, climate change, pressure from NGOs, etc.</a:t>
                      </a:r>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i="0" kern="1200" dirty="0" smtClean="0">
                          <a:solidFill>
                            <a:schemeClr val="dk1"/>
                          </a:solidFill>
                          <a:latin typeface="+mn-lt"/>
                          <a:ea typeface="+mn-ea"/>
                          <a:cs typeface="+mn-cs"/>
                        </a:rPr>
                        <a:t>Legal factors: </a:t>
                      </a:r>
                      <a:r>
                        <a:rPr lang="en-IN" sz="1800" b="0" i="0" kern="1200" dirty="0" smtClean="0">
                          <a:solidFill>
                            <a:schemeClr val="dk1"/>
                          </a:solidFill>
                          <a:latin typeface="+mn-lt"/>
                          <a:ea typeface="+mn-ea"/>
                          <a:cs typeface="+mn-cs"/>
                        </a:rPr>
                        <a:t>These include laws such as discrimination laws, antitrust laws, employment laws, consumer protection laws, copyright and patent laws, health and safety laws, etc.</a:t>
                      </a:r>
                    </a:p>
                    <a:p>
                      <a:endParaRPr lang="en-IN" dirty="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5848614</TotalTime>
  <Words>916</Words>
  <Application>Microsoft Office PowerPoint</Application>
  <PresentationFormat>On-screen Show (4:3)</PresentationFormat>
  <Paragraphs>128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Module :3</vt:lpstr>
      <vt:lpstr>strategic analysis and choice</vt:lpstr>
      <vt:lpstr>Slide 3</vt:lpstr>
      <vt:lpstr>Steps in strategic analysis and choice</vt:lpstr>
      <vt:lpstr>TOOLS  AND TECHNIQUES FOR STRATEGIC ANALYSIS</vt:lpstr>
      <vt:lpstr>SWOT ANALYSIS </vt:lpstr>
      <vt:lpstr>Slide 7</vt:lpstr>
      <vt:lpstr>PEST/ PESTEL Analysis: </vt:lpstr>
      <vt:lpstr>Slide 9</vt:lpstr>
      <vt:lpstr> Porter’s five force analysis: </vt:lpstr>
      <vt:lpstr>The five forces are:</vt:lpstr>
      <vt:lpstr>The five forces are:</vt:lpstr>
      <vt:lpstr>Slide 13</vt:lpstr>
      <vt:lpstr>4. Value Chain Analysis:  </vt:lpstr>
      <vt:lpstr>Slide 15</vt:lpstr>
      <vt:lpstr>Slide 16</vt:lpstr>
      <vt:lpstr>Slide 17</vt:lpstr>
      <vt:lpstr>BGC matrix</vt:lpstr>
      <vt:lpstr>Introduction</vt:lpstr>
      <vt:lpstr>Slide 20</vt:lpstr>
      <vt:lpstr>STAR</vt:lpstr>
      <vt:lpstr>Cash Cows-</vt:lpstr>
      <vt:lpstr>Question Marks-</vt:lpstr>
      <vt:lpstr>Question Marks</vt:lpstr>
      <vt:lpstr>Portfolio analysis </vt:lpstr>
      <vt:lpstr>Reasons For Portfolio Analysis </vt:lpstr>
      <vt:lpstr>Situational analysis </vt:lpstr>
      <vt:lpstr>Importance of situation analysis,</vt:lpstr>
      <vt:lpstr>Michael porters Five force model </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dc:title>
  <dc:creator>M.COM</dc:creator>
  <cp:lastModifiedBy>M.COM</cp:lastModifiedBy>
  <cp:revision>22</cp:revision>
  <dcterms:created xsi:type="dcterms:W3CDTF">2006-08-16T00:00:00Z</dcterms:created>
  <dcterms:modified xsi:type="dcterms:W3CDTF">2021-11-27T06:45:19Z</dcterms:modified>
</cp:coreProperties>
</file>