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F2517-ED8F-445C-B79A-2AACF9B0844A}" type="datetimeFigureOut">
              <a:rPr lang="en-US" smtClean="0"/>
              <a:t>28/09/2016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A8B05-6601-476A-9AAF-1CBBEE2574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Roles and Types of Managers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08950" cy="709613"/>
          </a:xfrm>
          <a:ln/>
        </p:spPr>
        <p:txBody>
          <a:bodyPr/>
          <a:lstStyle/>
          <a:p>
            <a:r>
              <a:rPr lang="en-US" sz="2800"/>
              <a:t>Management Skills and Functions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marL="457200" indent="-457200"/>
            <a:r>
              <a:rPr lang="en-US" dirty="0"/>
              <a:t>Differences among management levels in skill needed and the functions performed:</a:t>
            </a:r>
          </a:p>
        </p:txBody>
      </p:sp>
      <p:pic>
        <p:nvPicPr>
          <p:cNvPr id="18023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09800"/>
            <a:ext cx="8229600" cy="2228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029200" y="4591050"/>
            <a:ext cx="2743200" cy="2266950"/>
            <a:chOff x="1020" y="924"/>
            <a:chExt cx="3720" cy="2868"/>
          </a:xfrm>
        </p:grpSpPr>
        <p:pic>
          <p:nvPicPr>
            <p:cNvPr id="180232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20" y="924"/>
              <a:ext cx="3720" cy="28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  <p:pic>
          <p:nvPicPr>
            <p:cNvPr id="180233" name="Picture 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16" y="960"/>
              <a:ext cx="728" cy="2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  <p:pic>
          <p:nvPicPr>
            <p:cNvPr id="180234" name="Picture 10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954" y="2222"/>
              <a:ext cx="728" cy="2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  <p:pic>
          <p:nvPicPr>
            <p:cNvPr id="180235" name="Picture 1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504" y="3450"/>
              <a:ext cx="728" cy="2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  <p:pic>
          <p:nvPicPr>
            <p:cNvPr id="180236" name="Picture 1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056" y="2208"/>
              <a:ext cx="728" cy="2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8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Management Roles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/>
            <a:r>
              <a:rPr lang="en-US"/>
              <a:t>Role</a:t>
            </a:r>
          </a:p>
          <a:p>
            <a:pPr marL="914400" lvl="1" indent="-342900"/>
            <a:r>
              <a:rPr lang="en-US"/>
              <a:t>A set of expectations of how one will behave in a given situation.</a:t>
            </a:r>
          </a:p>
          <a:p>
            <a:pPr marL="457200" indent="-457200"/>
            <a:r>
              <a:rPr lang="en-US"/>
              <a:t>Management Role Categories (Mintzberg)</a:t>
            </a:r>
          </a:p>
          <a:p>
            <a:pPr marL="914400" lvl="1" indent="-342900"/>
            <a:r>
              <a:rPr lang="en-US"/>
              <a:t>Interpersonal</a:t>
            </a:r>
          </a:p>
          <a:p>
            <a:pPr marL="1485900" lvl="2" indent="-457200"/>
            <a:r>
              <a:rPr lang="en-US"/>
              <a:t>Figurehead, leader, and liaison</a:t>
            </a:r>
          </a:p>
          <a:p>
            <a:pPr marL="914400" lvl="1" indent="-342900"/>
            <a:r>
              <a:rPr lang="en-US"/>
              <a:t>Informational</a:t>
            </a:r>
          </a:p>
          <a:p>
            <a:pPr marL="1485900" lvl="2" indent="-457200"/>
            <a:r>
              <a:rPr lang="en-US"/>
              <a:t>Monitor, disseminator, and spokesperson</a:t>
            </a:r>
          </a:p>
          <a:p>
            <a:pPr marL="914400" lvl="1" indent="-342900"/>
            <a:r>
              <a:rPr lang="en-US"/>
              <a:t>Decisional</a:t>
            </a:r>
          </a:p>
          <a:p>
            <a:pPr marL="1485900" lvl="2" indent="-457200"/>
            <a:r>
              <a:rPr lang="en-US"/>
              <a:t>Entrepreneur, disturbance handler, resource allocator, and negotiator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381000"/>
            <a:ext cx="8108950" cy="709613"/>
          </a:xfrm>
          <a:ln/>
        </p:spPr>
        <p:txBody>
          <a:bodyPr/>
          <a:lstStyle/>
          <a:p>
            <a:r>
              <a:rPr lang="en-US" sz="2800"/>
              <a:t>Ten Roles Managers Play</a:t>
            </a:r>
          </a:p>
        </p:txBody>
      </p:sp>
      <p:pic>
        <p:nvPicPr>
          <p:cNvPr id="17510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447800"/>
            <a:ext cx="7010400" cy="3829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838200" y="5410200"/>
            <a:ext cx="7467600" cy="58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 b="1"/>
              <a:t>Managers play various roles as necessary while performing their management functions so as to achieve organizational objectives.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7598AC-55F9-471E-AAE2-B09874866667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915400" cy="6400800"/>
          </a:xfrm>
        </p:spPr>
        <p:txBody>
          <a:bodyPr/>
          <a:lstStyle/>
          <a:p>
            <a:pPr marL="350838" indent="-3508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dirty="0" smtClean="0"/>
              <a:t> A. Interpersonal Roles </a:t>
            </a:r>
            <a:r>
              <a:rPr lang="en-US" sz="2500" dirty="0" smtClean="0"/>
              <a:t>arise directly from the formal authority the manager has and involve interpersonal relationships.</a:t>
            </a:r>
            <a:endParaRPr lang="en-US" sz="2500" b="1" i="1" dirty="0" smtClean="0"/>
          </a:p>
          <a:p>
            <a:pPr marL="350838" indent="-3508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i="1" dirty="0" smtClean="0"/>
              <a:t>	1. Figurehead role</a:t>
            </a:r>
            <a:endParaRPr lang="en-US" sz="2500" dirty="0" smtClean="0"/>
          </a:p>
          <a:p>
            <a:pPr marL="350838" indent="-3508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dirty="0" smtClean="0"/>
              <a:t>	The manager performs ceremonial and symbolic duties by virtue of his position. They include: receiving dignitaries, attending parties, visiting the sick employees, etc.</a:t>
            </a:r>
            <a:endParaRPr lang="en-US" sz="2500" b="1" i="1" dirty="0" smtClean="0"/>
          </a:p>
          <a:p>
            <a:pPr marL="350838" indent="-3508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i="1" dirty="0" smtClean="0"/>
              <a:t>	</a:t>
            </a:r>
            <a:endParaRPr lang="en-US" sz="2500" b="1" i="1" dirty="0" smtClean="0"/>
          </a:p>
          <a:p>
            <a:pPr marL="350838" indent="-3508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i="1" dirty="0" smtClean="0"/>
              <a:t>	2</a:t>
            </a:r>
            <a:r>
              <a:rPr lang="en-US" sz="2500" b="1" i="1" dirty="0" smtClean="0"/>
              <a:t>. Leadership role</a:t>
            </a:r>
            <a:endParaRPr lang="en-US" sz="2500" dirty="0" smtClean="0"/>
          </a:p>
          <a:p>
            <a:pPr marL="350838" indent="-3508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dirty="0" smtClean="0"/>
              <a:t>	This role is particularly performed by heads of units or departments. As heads managers are responsible for the work of people in that unit. As a leader he gives directions, appraises performance, correct mistakes, disciplines staff, motivates subordinates, determines rewards and punishments, etc.</a:t>
            </a:r>
            <a:endParaRPr lang="en-US" sz="2500" b="1" i="1" dirty="0" smtClean="0"/>
          </a:p>
          <a:p>
            <a:pPr marL="350838" indent="-3508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i="1" dirty="0" smtClean="0"/>
              <a:t>	</a:t>
            </a:r>
            <a:endParaRPr lang="en-US" sz="2500" b="1" i="1" dirty="0" smtClean="0"/>
          </a:p>
          <a:p>
            <a:pPr marL="350838" indent="-3508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i="1" dirty="0"/>
              <a:t>	</a:t>
            </a:r>
            <a:r>
              <a:rPr lang="en-US" sz="2500" b="1" i="1" dirty="0" smtClean="0"/>
              <a:t>3</a:t>
            </a:r>
            <a:r>
              <a:rPr lang="en-US" sz="2500" b="1" i="1" dirty="0" smtClean="0"/>
              <a:t>. Liaison role</a:t>
            </a:r>
            <a:endParaRPr lang="en-US" sz="2500" dirty="0" smtClean="0"/>
          </a:p>
          <a:p>
            <a:pPr marL="350838" indent="-350838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dirty="0" smtClean="0"/>
              <a:t>	The manager ensures contacts with other units and outside agencies on behalf of own unit. He works more as a public relations officer.</a:t>
            </a:r>
            <a:endParaRPr lang="en-US" sz="25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026016-7DF2-4FD6-8FE9-FA9193F3E239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8600"/>
            <a:ext cx="9144000" cy="6324600"/>
          </a:xfrm>
        </p:spPr>
        <p:txBody>
          <a:bodyPr/>
          <a:lstStyle/>
          <a:p>
            <a:pPr marL="350838" indent="-35083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/>
              <a:t>   B. Informational Roles. </a:t>
            </a:r>
            <a:r>
              <a:rPr lang="en-US" sz="2400" dirty="0" smtClean="0"/>
              <a:t>Due to his status and contacts the manager gets to know a lot of information which may not be available to his subordinates. This information he uses in a variety of ways for the effective functioning of his unit.</a:t>
            </a:r>
            <a:endParaRPr lang="en-US" sz="2400" b="1" i="1" dirty="0" smtClean="0"/>
          </a:p>
          <a:p>
            <a:pPr marL="350838" indent="-35083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i="1" dirty="0" smtClean="0"/>
              <a:t>	4. Monitor</a:t>
            </a:r>
            <a:endParaRPr lang="en-US" sz="2400" dirty="0" smtClean="0"/>
          </a:p>
          <a:p>
            <a:pPr marL="350838" indent="-35083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As a monitor of information, the manager scans his environment for information. As a monitor of information he is continuously keeping his ears open for all sources. Typically, this is done by reading papers and talking with others.</a:t>
            </a:r>
            <a:endParaRPr lang="en-US" sz="2400" b="1" i="1" dirty="0" smtClean="0"/>
          </a:p>
          <a:p>
            <a:pPr marL="350838" indent="-35083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i="1" dirty="0" smtClean="0"/>
              <a:t>	5. Disseminator</a:t>
            </a:r>
            <a:endParaRPr lang="en-US" sz="2400" dirty="0" smtClean="0"/>
          </a:p>
          <a:p>
            <a:pPr marL="350838" indent="-35083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After having acquired information, the manager also passes this information relatively to his subordinates, superiors and colleagues.</a:t>
            </a:r>
            <a:endParaRPr lang="en-US" sz="2400" b="1" i="1" dirty="0" smtClean="0"/>
          </a:p>
          <a:p>
            <a:pPr marL="350838" indent="-35083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i="1" dirty="0" smtClean="0"/>
              <a:t>	6. Spokesman role</a:t>
            </a:r>
            <a:endParaRPr lang="en-US" sz="2400" dirty="0" smtClean="0"/>
          </a:p>
          <a:p>
            <a:pPr marL="350838" indent="-350838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	The manager represents his unit and its problems in different forums. As a spokesman, the manager presents the problem of his unit to others, and presents information to others who control his unit and so on.</a:t>
            </a:r>
            <a:endParaRPr lang="en-US" sz="2400" b="1" dirty="0" smtClean="0"/>
          </a:p>
          <a:p>
            <a:pPr marL="350838" indent="-350838" eaLnBrk="1" hangingPunct="1"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FFF7F-270A-4BB0-BD61-17C79DEE1CDE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6868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smtClean="0"/>
              <a:t>C.	Decisional Roles.</a:t>
            </a:r>
            <a:r>
              <a:rPr lang="en-US" sz="2200" smtClean="0"/>
              <a:t> By virtue of the position and authority vested in him, a manager is continuously making decisions dealing with the unit's strategy, allocation of resources, solving problems, etc.</a:t>
            </a:r>
            <a:endParaRPr lang="en-US" sz="2200" b="1" i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i="1" smtClean="0"/>
              <a:t>	7. Entrepreneurial role</a:t>
            </a:r>
            <a:endParaRPr lang="en-US" sz="22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smtClean="0"/>
              <a:t>	The manager seeks to respond to the changing conditions of environment. He is constantly looking for new ideas and initiating development projects.</a:t>
            </a:r>
            <a:endParaRPr lang="en-US" sz="2200" b="1" i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i="1" smtClean="0"/>
              <a:t>	8. Disturbance handler</a:t>
            </a:r>
            <a:endParaRPr lang="en-US" sz="22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smtClean="0"/>
              <a:t>	He responds to pressures and crisis situations.</a:t>
            </a:r>
            <a:endParaRPr lang="en-US" sz="2200" b="1" i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i="1" smtClean="0"/>
              <a:t>	9. Resource allocater</a:t>
            </a:r>
            <a:endParaRPr lang="en-US" sz="22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smtClean="0"/>
              <a:t>	This role involves the allocation of resources: human, physical, financial and other forms of resources to get things done. Allocation of his own time and powers are important  dimension</a:t>
            </a:r>
            <a:endParaRPr lang="en-US" sz="2200" b="1" i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i="1" smtClean="0"/>
              <a:t>	10. Negotiator</a:t>
            </a:r>
            <a:endParaRPr lang="en-US" sz="22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smtClean="0"/>
              <a:t>	The manager is carrying on negotiations with external as well as internal agents. The negotiator role is very important as the manager's capability to negotiate determines the unit's performance.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108950" cy="769938"/>
          </a:xfrm>
          <a:ln/>
        </p:spPr>
        <p:txBody>
          <a:bodyPr/>
          <a:lstStyle/>
          <a:p>
            <a:r>
              <a:rPr lang="en-US"/>
              <a:t>Differences Among Managers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066800"/>
            <a:ext cx="8229600" cy="5410200"/>
          </a:xfrm>
        </p:spPr>
        <p:txBody>
          <a:bodyPr/>
          <a:lstStyle/>
          <a:p>
            <a:pPr marL="457200" indent="-457200">
              <a:spcBef>
                <a:spcPct val="35000"/>
              </a:spcBef>
            </a:pPr>
            <a:r>
              <a:rPr lang="en-US" sz="2400" dirty="0"/>
              <a:t>The Three Levels of Management</a:t>
            </a:r>
          </a:p>
          <a:p>
            <a:pPr marL="1028700" lvl="1" indent="-457200">
              <a:spcBef>
                <a:spcPct val="35000"/>
              </a:spcBef>
            </a:pPr>
            <a:r>
              <a:rPr lang="en-US" sz="2000" dirty="0"/>
              <a:t>Top managers</a:t>
            </a:r>
          </a:p>
          <a:p>
            <a:pPr marL="1600200" lvl="2" indent="-457200">
              <a:spcBef>
                <a:spcPct val="35000"/>
              </a:spcBef>
            </a:pPr>
            <a:r>
              <a:rPr lang="en-US" sz="2000" dirty="0"/>
              <a:t>CEO, president, or vice president</a:t>
            </a:r>
          </a:p>
          <a:p>
            <a:pPr marL="1028700" lvl="1" indent="-457200">
              <a:spcBef>
                <a:spcPct val="35000"/>
              </a:spcBef>
            </a:pPr>
            <a:r>
              <a:rPr lang="en-US" sz="2000" dirty="0"/>
              <a:t>Middle </a:t>
            </a:r>
            <a:r>
              <a:rPr lang="en-US" sz="2000" dirty="0" smtClean="0"/>
              <a:t>managers (Functional Level)</a:t>
            </a:r>
            <a:endParaRPr lang="en-US" sz="2000" dirty="0"/>
          </a:p>
          <a:p>
            <a:pPr marL="1600200" lvl="2" indent="-457200">
              <a:spcBef>
                <a:spcPct val="35000"/>
              </a:spcBef>
            </a:pPr>
            <a:r>
              <a:rPr lang="en-US" sz="2000" dirty="0"/>
              <a:t>Sales manager, branch manager, or department head</a:t>
            </a:r>
          </a:p>
          <a:p>
            <a:pPr marL="1028700" lvl="1" indent="-457200">
              <a:spcBef>
                <a:spcPct val="35000"/>
              </a:spcBef>
            </a:pPr>
            <a:r>
              <a:rPr lang="en-US" sz="2000" dirty="0"/>
              <a:t>First-line managers</a:t>
            </a:r>
          </a:p>
          <a:p>
            <a:pPr marL="1600200" lvl="2" indent="-457200">
              <a:spcBef>
                <a:spcPct val="35000"/>
              </a:spcBef>
            </a:pPr>
            <a:r>
              <a:rPr lang="en-US" sz="2000" dirty="0"/>
              <a:t>Crew leader, supervisor, head nurse, or office manager</a:t>
            </a:r>
          </a:p>
          <a:p>
            <a:pPr marL="1028700" lvl="1" indent="-457200">
              <a:spcBef>
                <a:spcPct val="35000"/>
              </a:spcBef>
            </a:pPr>
            <a:r>
              <a:rPr lang="en-US" sz="2200" dirty="0">
                <a:solidFill>
                  <a:srgbClr val="FF9900"/>
                </a:solidFill>
              </a:rPr>
              <a:t>Individual Contributors (ICs)</a:t>
            </a:r>
          </a:p>
          <a:p>
            <a:pPr marL="1600200" lvl="2" indent="-457200">
              <a:spcBef>
                <a:spcPct val="35000"/>
              </a:spcBef>
            </a:pPr>
            <a:r>
              <a:rPr lang="en-US" sz="2000" dirty="0"/>
              <a:t>Non-management operative employees</a:t>
            </a:r>
          </a:p>
          <a:p>
            <a:pPr marL="1887538" lvl="3">
              <a:spcBef>
                <a:spcPct val="35000"/>
              </a:spcBef>
            </a:pPr>
            <a:r>
              <a:rPr lang="en-US" dirty="0"/>
              <a:t>Workers in the organization who are supervised by first-line managers.</a:t>
            </a:r>
          </a:p>
          <a:p>
            <a:pPr marL="1600200" lvl="2" indent="-457200">
              <a:spcBef>
                <a:spcPct val="35000"/>
              </a:spcBef>
            </a:pPr>
            <a:r>
              <a:rPr lang="en-US" sz="2000" dirty="0">
                <a:solidFill>
                  <a:srgbClr val="FF9900"/>
                </a:solidFill>
              </a:rPr>
              <a:t>Professionals/Specialists/Technicians (Knowledge Workers)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381000"/>
            <a:ext cx="8108950" cy="709613"/>
          </a:xfrm>
          <a:ln/>
        </p:spPr>
        <p:txBody>
          <a:bodyPr/>
          <a:lstStyle/>
          <a:p>
            <a:r>
              <a:rPr lang="en-US" sz="2800"/>
              <a:t>Management Levels and Functional Areas</a:t>
            </a:r>
          </a:p>
        </p:txBody>
      </p:sp>
      <p:pic>
        <p:nvPicPr>
          <p:cNvPr id="17818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1924050"/>
            <a:ext cx="8001000" cy="4171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1066800" y="5943600"/>
            <a:ext cx="6858000" cy="376238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/>
              <a:t>INDIVIDUAL CONTRIBUTORS OFTEN REPORT ANYWHERE</a:t>
            </a:r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609600" y="1295400"/>
            <a:ext cx="2209800" cy="10795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/>
              <a:t>SOME ORGANIZATIONS “FLIP” THIS CHART UPSIDE DOWN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Types of Managers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lnSpc>
                <a:spcPct val="90000"/>
              </a:lnSpc>
            </a:pPr>
            <a:r>
              <a:rPr lang="en-US" sz="2400"/>
              <a:t>General Managers</a:t>
            </a:r>
          </a:p>
          <a:p>
            <a:pPr marL="914400" lvl="1" indent="-342900">
              <a:lnSpc>
                <a:spcPct val="90000"/>
              </a:lnSpc>
            </a:pPr>
            <a:r>
              <a:rPr lang="en-US" sz="2000"/>
              <a:t>Supervise the activities of several departments.</a:t>
            </a:r>
          </a:p>
          <a:p>
            <a:pPr marL="457200" indent="-457200">
              <a:lnSpc>
                <a:spcPct val="90000"/>
              </a:lnSpc>
            </a:pPr>
            <a:r>
              <a:rPr lang="en-US" sz="2400"/>
              <a:t>Functional Managers</a:t>
            </a:r>
          </a:p>
          <a:p>
            <a:pPr marL="914400" lvl="1" indent="-342900">
              <a:lnSpc>
                <a:spcPct val="90000"/>
              </a:lnSpc>
            </a:pPr>
            <a:r>
              <a:rPr lang="en-US" sz="2000"/>
              <a:t>Supervise the activities of related tasks.</a:t>
            </a:r>
          </a:p>
          <a:p>
            <a:pPr marL="914400" lvl="1" indent="-342900">
              <a:lnSpc>
                <a:spcPct val="90000"/>
              </a:lnSpc>
            </a:pPr>
            <a:r>
              <a:rPr lang="en-US" sz="2000"/>
              <a:t>Common functional areas:</a:t>
            </a:r>
          </a:p>
          <a:p>
            <a:pPr marL="1485900" lvl="2" indent="-457200">
              <a:lnSpc>
                <a:spcPct val="80000"/>
              </a:lnSpc>
            </a:pPr>
            <a:r>
              <a:rPr lang="en-US" sz="2700"/>
              <a:t>Marketing</a:t>
            </a:r>
            <a:r>
              <a:rPr lang="en-US" sz="2700">
                <a:solidFill>
                  <a:srgbClr val="FF9900"/>
                </a:solidFill>
              </a:rPr>
              <a:t>/Sales/Product Development</a:t>
            </a:r>
            <a:endParaRPr lang="en-US" sz="2700"/>
          </a:p>
          <a:p>
            <a:pPr marL="1485900" lvl="2" indent="-457200">
              <a:lnSpc>
                <a:spcPct val="80000"/>
              </a:lnSpc>
            </a:pPr>
            <a:r>
              <a:rPr lang="en-US" sz="2700"/>
              <a:t>Operations/Production</a:t>
            </a:r>
            <a:r>
              <a:rPr lang="en-US" sz="2700">
                <a:solidFill>
                  <a:srgbClr val="FF9900"/>
                </a:solidFill>
              </a:rPr>
              <a:t>/Services Delivery</a:t>
            </a:r>
            <a:endParaRPr lang="en-US" sz="2700"/>
          </a:p>
          <a:p>
            <a:pPr marL="1485900" lvl="2" indent="-457200">
              <a:lnSpc>
                <a:spcPct val="80000"/>
              </a:lnSpc>
            </a:pPr>
            <a:r>
              <a:rPr lang="en-US" sz="2700"/>
              <a:t>Finance/Accounting	</a:t>
            </a:r>
          </a:p>
          <a:p>
            <a:pPr marL="1485900" lvl="2" indent="-457200">
              <a:lnSpc>
                <a:spcPct val="80000"/>
              </a:lnSpc>
            </a:pPr>
            <a:r>
              <a:rPr lang="en-US" sz="2700"/>
              <a:t>Human Resources/personnel management</a:t>
            </a:r>
          </a:p>
          <a:p>
            <a:pPr marL="1485900" lvl="2" indent="-457200">
              <a:lnSpc>
                <a:spcPct val="80000"/>
              </a:lnSpc>
            </a:pPr>
            <a:r>
              <a:rPr lang="en-US" sz="2700">
                <a:solidFill>
                  <a:srgbClr val="FF9900"/>
                </a:solidFill>
              </a:rPr>
              <a:t>Infrastructure (IT, Real Estate, Legal)</a:t>
            </a:r>
          </a:p>
          <a:p>
            <a:pPr marL="457200" indent="-457200">
              <a:lnSpc>
                <a:spcPct val="90000"/>
              </a:lnSpc>
            </a:pPr>
            <a:r>
              <a:rPr lang="en-US" sz="2400"/>
              <a:t>Project Managers</a:t>
            </a:r>
          </a:p>
          <a:p>
            <a:pPr marL="914400" lvl="1" indent="-342900">
              <a:lnSpc>
                <a:spcPct val="90000"/>
              </a:lnSpc>
            </a:pPr>
            <a:r>
              <a:rPr lang="en-US" sz="2000"/>
              <a:t>Coordinate employees across several functional departments to accomplish a specific task.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280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Roles and Types of Managers</vt:lpstr>
      <vt:lpstr>Management Roles</vt:lpstr>
      <vt:lpstr>Ten Roles Managers Play</vt:lpstr>
      <vt:lpstr>Slide 4</vt:lpstr>
      <vt:lpstr>Slide 5</vt:lpstr>
      <vt:lpstr>Slide 6</vt:lpstr>
      <vt:lpstr>Differences Among Managers</vt:lpstr>
      <vt:lpstr>Management Levels and Functional Areas</vt:lpstr>
      <vt:lpstr>Types of Managers</vt:lpstr>
      <vt:lpstr>Management Skills and Functions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Roles and Types of Managers</dc:title>
  <dc:creator>user</dc:creator>
  <cp:lastModifiedBy>user</cp:lastModifiedBy>
  <cp:revision>1</cp:revision>
  <dcterms:created xsi:type="dcterms:W3CDTF">2016-09-28T04:54:16Z</dcterms:created>
  <dcterms:modified xsi:type="dcterms:W3CDTF">2016-09-28T05:02:00Z</dcterms:modified>
</cp:coreProperties>
</file>