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7" r:id="rId7"/>
    <p:sldId id="268" r:id="rId8"/>
    <p:sldId id="262" r:id="rId9"/>
    <p:sldId id="264" r:id="rId10"/>
    <p:sldId id="265" r:id="rId11"/>
    <p:sldId id="266" r:id="rId12"/>
    <p:sldId id="263"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DED85E-752B-4E25-A5B7-44E409A835B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C8D071-7BFB-4844-AA75-B2950CF04972}" type="datetimeFigureOut">
              <a:rPr lang="en-US" smtClean="0"/>
              <a:pPr/>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41DED85E-752B-4E25-A5B7-44E409A835BA}"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C8D071-7BFB-4844-AA75-B2950CF04972}" type="datetimeFigureOut">
              <a:rPr lang="en-US" smtClean="0"/>
              <a:pPr/>
              <a:t>11/2/2016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1DED85E-752B-4E25-A5B7-44E409A835BA}"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Recruitment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between internal and external sources  </a:t>
            </a:r>
            <a:endParaRPr lang="en-US" dirty="0"/>
          </a:p>
        </p:txBody>
      </p:sp>
      <p:sp>
        <p:nvSpPr>
          <p:cNvPr id="3" name="Content Placeholder 2"/>
          <p:cNvSpPr>
            <a:spLocks noGrp="1"/>
          </p:cNvSpPr>
          <p:nvPr>
            <p:ph idx="1"/>
          </p:nvPr>
        </p:nvSpPr>
        <p:spPr/>
        <p:txBody>
          <a:bodyPr/>
          <a:lstStyle/>
          <a:p>
            <a:r>
              <a:rPr lang="en-US" dirty="0" smtClean="0"/>
              <a:t>Choice</a:t>
            </a:r>
          </a:p>
          <a:p>
            <a:r>
              <a:rPr lang="en-US" dirty="0" smtClean="0"/>
              <a:t>Cost involved</a:t>
            </a:r>
          </a:p>
          <a:p>
            <a:r>
              <a:rPr lang="en-US" dirty="0" smtClean="0"/>
              <a:t>Time involved</a:t>
            </a:r>
          </a:p>
          <a:p>
            <a:r>
              <a:rPr lang="en-US" dirty="0" smtClean="0"/>
              <a:t>Selection formalities</a:t>
            </a:r>
          </a:p>
          <a:p>
            <a:r>
              <a:rPr lang="en-US" dirty="0" smtClean="0"/>
              <a:t>Orientation</a:t>
            </a:r>
          </a:p>
          <a:p>
            <a:r>
              <a:rPr lang="en-US" dirty="0" smtClean="0"/>
              <a:t>Talent scope </a:t>
            </a:r>
          </a:p>
          <a:p>
            <a:r>
              <a:rPr lang="en-US" dirty="0" smtClean="0"/>
              <a:t>Suitability for new types of jobs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a:t>
            </a:r>
            <a:endParaRPr lang="en-US" dirty="0"/>
          </a:p>
        </p:txBody>
      </p:sp>
      <p:sp>
        <p:nvSpPr>
          <p:cNvPr id="3" name="Content Placeholder 2"/>
          <p:cNvSpPr>
            <a:spLocks noGrp="1"/>
          </p:cNvSpPr>
          <p:nvPr>
            <p:ph idx="1"/>
          </p:nvPr>
        </p:nvSpPr>
        <p:spPr/>
        <p:txBody>
          <a:bodyPr/>
          <a:lstStyle/>
          <a:p>
            <a:pPr>
              <a:buNone/>
            </a:pPr>
            <a:r>
              <a:rPr lang="en-US" dirty="0" smtClean="0"/>
              <a:t>Selection might be defined as careful screening of recruited candidates (prospective candidates) through testing and interviewing them; with view to discovering “best fit” from among them for assignment to various jobs in the organisation.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selection</a:t>
            </a:r>
            <a:endParaRPr lang="en-US" dirty="0"/>
          </a:p>
        </p:txBody>
      </p:sp>
      <p:sp>
        <p:nvSpPr>
          <p:cNvPr id="3" name="Content Placeholder 2"/>
          <p:cNvSpPr>
            <a:spLocks noGrp="1"/>
          </p:cNvSpPr>
          <p:nvPr>
            <p:ph idx="1"/>
          </p:nvPr>
        </p:nvSpPr>
        <p:spPr/>
        <p:txBody>
          <a:bodyPr/>
          <a:lstStyle/>
          <a:p>
            <a:pPr>
              <a:buNone/>
            </a:pPr>
            <a:r>
              <a:rPr lang="en-US" dirty="0" smtClean="0"/>
              <a:t>Reduce labour turnover</a:t>
            </a:r>
          </a:p>
          <a:p>
            <a:pPr>
              <a:buNone/>
            </a:pPr>
            <a:r>
              <a:rPr lang="en-US" dirty="0" smtClean="0"/>
              <a:t>Lesser need of training</a:t>
            </a:r>
          </a:p>
          <a:p>
            <a:pPr>
              <a:buNone/>
            </a:pPr>
            <a:r>
              <a:rPr lang="en-US" dirty="0" smtClean="0"/>
              <a:t>Self motivation and high morale</a:t>
            </a:r>
          </a:p>
          <a:p>
            <a:pPr>
              <a:buNone/>
            </a:pPr>
            <a:r>
              <a:rPr lang="en-US" dirty="0" smtClean="0"/>
              <a:t>More and better production – leading to profit-maximisation</a:t>
            </a:r>
          </a:p>
          <a:p>
            <a:pPr>
              <a:buNone/>
            </a:pPr>
            <a:r>
              <a:rPr lang="en-US" dirty="0" smtClean="0"/>
              <a:t>Good human relation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Outline of the basic selection procedure</a:t>
            </a:r>
            <a:endParaRPr lang="en-US" dirty="0"/>
          </a:p>
        </p:txBody>
      </p:sp>
      <p:sp>
        <p:nvSpPr>
          <p:cNvPr id="3" name="Content Placeholder 2"/>
          <p:cNvSpPr>
            <a:spLocks noGrp="1"/>
          </p:cNvSpPr>
          <p:nvPr>
            <p:ph idx="1"/>
          </p:nvPr>
        </p:nvSpPr>
        <p:spPr/>
        <p:txBody>
          <a:bodyPr>
            <a:normAutofit lnSpcReduction="10000"/>
          </a:bodyPr>
          <a:lstStyle/>
          <a:p>
            <a:r>
              <a:rPr lang="en-US" dirty="0" smtClean="0"/>
              <a:t>Requisition</a:t>
            </a:r>
          </a:p>
          <a:p>
            <a:r>
              <a:rPr lang="en-US" dirty="0" smtClean="0"/>
              <a:t>Recruitment </a:t>
            </a:r>
          </a:p>
          <a:p>
            <a:r>
              <a:rPr lang="en-US" dirty="0" smtClean="0"/>
              <a:t>Application blank/ preliminary interview</a:t>
            </a:r>
          </a:p>
          <a:p>
            <a:r>
              <a:rPr lang="en-US" dirty="0" smtClean="0"/>
              <a:t>Scrutiny of applications</a:t>
            </a:r>
          </a:p>
          <a:p>
            <a:r>
              <a:rPr lang="en-US" dirty="0" smtClean="0"/>
              <a:t>Tests</a:t>
            </a:r>
          </a:p>
          <a:p>
            <a:r>
              <a:rPr lang="en-US" dirty="0" smtClean="0"/>
              <a:t>Interview</a:t>
            </a:r>
          </a:p>
          <a:p>
            <a:r>
              <a:rPr lang="en-US" dirty="0" smtClean="0"/>
              <a:t>Medical examination</a:t>
            </a:r>
          </a:p>
          <a:p>
            <a:r>
              <a:rPr lang="en-US" dirty="0" smtClean="0"/>
              <a:t>Reference</a:t>
            </a:r>
          </a:p>
          <a:p>
            <a:r>
              <a:rPr lang="en-US" dirty="0" smtClean="0"/>
              <a:t>Final selection/issuance of appointment letters</a:t>
            </a:r>
          </a:p>
          <a:p>
            <a:r>
              <a:rPr lang="en-US" dirty="0" smtClean="0"/>
              <a:t>placement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Requisition </a:t>
            </a:r>
            <a:endParaRPr lang="en-US" dirty="0"/>
          </a:p>
        </p:txBody>
      </p:sp>
      <p:sp>
        <p:nvSpPr>
          <p:cNvPr id="3" name="Content Placeholder 2"/>
          <p:cNvSpPr>
            <a:spLocks noGrp="1"/>
          </p:cNvSpPr>
          <p:nvPr>
            <p:ph idx="1"/>
          </p:nvPr>
        </p:nvSpPr>
        <p:spPr/>
        <p:txBody>
          <a:bodyPr/>
          <a:lstStyle/>
          <a:p>
            <a:r>
              <a:rPr lang="en-US" dirty="0" smtClean="0"/>
              <a:t>The number of personnel required</a:t>
            </a:r>
          </a:p>
          <a:p>
            <a:r>
              <a:rPr lang="en-US" dirty="0" smtClean="0"/>
              <a:t>The qualifications or qualities required in those personnel</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a:t>
            </a:r>
            <a:endParaRPr lang="en-US" dirty="0"/>
          </a:p>
        </p:txBody>
      </p:sp>
      <p:sp>
        <p:nvSpPr>
          <p:cNvPr id="3" name="Content Placeholder 2"/>
          <p:cNvSpPr>
            <a:spLocks noGrp="1"/>
          </p:cNvSpPr>
          <p:nvPr>
            <p:ph idx="1"/>
          </p:nvPr>
        </p:nvSpPr>
        <p:spPr/>
        <p:txBody>
          <a:bodyPr/>
          <a:lstStyle/>
          <a:p>
            <a:r>
              <a:rPr lang="en-US" dirty="0" smtClean="0"/>
              <a:t>Searching the candidates according to the requirements given in the requisition through different sources</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blank</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smtClean="0"/>
              <a:t>Personal data</a:t>
            </a:r>
          </a:p>
          <a:p>
            <a:pPr marL="514350" indent="-514350">
              <a:buFont typeface="+mj-lt"/>
              <a:buAutoNum type="arabicPeriod"/>
            </a:pPr>
            <a:r>
              <a:rPr lang="en-US" dirty="0" smtClean="0"/>
              <a:t>Educational or technical qualifications</a:t>
            </a:r>
          </a:p>
          <a:p>
            <a:pPr marL="514350" indent="-514350">
              <a:buFont typeface="+mj-lt"/>
              <a:buAutoNum type="alphaLcPeriod"/>
            </a:pPr>
            <a:r>
              <a:rPr lang="en-US" dirty="0" smtClean="0"/>
              <a:t>Academic examinations passed, with details of </a:t>
            </a:r>
          </a:p>
          <a:p>
            <a:pPr marL="514350" indent="-514350">
              <a:buNone/>
            </a:pPr>
            <a:r>
              <a:rPr lang="en-US" dirty="0" smtClean="0"/>
              <a:t>      university/ board</a:t>
            </a:r>
          </a:p>
          <a:p>
            <a:pPr marL="514350" indent="-514350">
              <a:buNone/>
            </a:pPr>
            <a:r>
              <a:rPr lang="en-US" dirty="0" smtClean="0"/>
              <a:t>       year of passing</a:t>
            </a:r>
          </a:p>
          <a:p>
            <a:pPr marL="514350" indent="-514350">
              <a:buNone/>
            </a:pPr>
            <a:r>
              <a:rPr lang="en-US" dirty="0" smtClean="0"/>
              <a:t>       subjects offered</a:t>
            </a:r>
          </a:p>
          <a:p>
            <a:pPr marL="514350" indent="-514350">
              <a:buNone/>
            </a:pPr>
            <a:r>
              <a:rPr lang="en-US" dirty="0" smtClean="0"/>
              <a:t>       percentage obtained</a:t>
            </a:r>
          </a:p>
          <a:p>
            <a:pPr marL="514350" indent="-514350">
              <a:buNone/>
            </a:pPr>
            <a:r>
              <a:rPr lang="en-US" dirty="0" smtClean="0"/>
              <a:t>       overall grade/division</a:t>
            </a:r>
          </a:p>
          <a:p>
            <a:pPr marL="514350" indent="-514350">
              <a:buNone/>
            </a:pPr>
            <a:r>
              <a:rPr lang="en-US" dirty="0" smtClean="0"/>
              <a:t>b. Technical examinisations passed, with details of </a:t>
            </a:r>
          </a:p>
          <a:p>
            <a:pPr marL="514350" indent="-514350">
              <a:buNone/>
            </a:pPr>
            <a:r>
              <a:rPr lang="en-US" dirty="0" smtClean="0"/>
              <a:t>     Name of the technical institution</a:t>
            </a:r>
          </a:p>
          <a:p>
            <a:pPr marL="514350" indent="-514350">
              <a:buNone/>
            </a:pPr>
            <a:r>
              <a:rPr lang="en-US" dirty="0" smtClean="0"/>
              <a:t>     Year of passing</a:t>
            </a:r>
          </a:p>
          <a:p>
            <a:pPr marL="514350" indent="-514350">
              <a:buNone/>
            </a:pPr>
            <a:r>
              <a:rPr lang="en-US" dirty="0" smtClean="0"/>
              <a:t>     Distinctions obtained</a:t>
            </a:r>
          </a:p>
          <a:p>
            <a:pPr marL="514350" indent="-514350">
              <a:buNone/>
            </a:pPr>
            <a:r>
              <a:rPr lang="en-US" dirty="0" smtClean="0"/>
              <a:t>     Nature of degree/diploma awarded</a:t>
            </a:r>
          </a:p>
          <a:p>
            <a:pPr marL="514350" indent="-514350">
              <a:buNone/>
            </a:pPr>
            <a:r>
              <a:rPr lang="en-US" dirty="0" smtClean="0"/>
              <a:t>     Other worth- mentioning details</a:t>
            </a:r>
          </a:p>
          <a:p>
            <a:pPr marL="514350" indent="-514350">
              <a:buNone/>
            </a:pPr>
            <a:r>
              <a:rPr lang="en-US" dirty="0" smtClean="0"/>
              <a:t>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3.Experience:</a:t>
            </a:r>
          </a:p>
          <a:p>
            <a:pPr>
              <a:buNone/>
            </a:pPr>
            <a:r>
              <a:rPr lang="en-US" dirty="0" smtClean="0"/>
              <a:t>   name of the old employer</a:t>
            </a:r>
          </a:p>
          <a:p>
            <a:pPr>
              <a:buNone/>
            </a:pPr>
            <a:r>
              <a:rPr lang="en-US" dirty="0" smtClean="0"/>
              <a:t>   length of experience</a:t>
            </a:r>
          </a:p>
          <a:p>
            <a:pPr>
              <a:buNone/>
            </a:pPr>
            <a:r>
              <a:rPr lang="en-US" dirty="0" smtClean="0"/>
              <a:t>   capacity in which worked</a:t>
            </a:r>
          </a:p>
          <a:p>
            <a:pPr>
              <a:buNone/>
            </a:pPr>
            <a:r>
              <a:rPr lang="en-US" dirty="0" smtClean="0"/>
              <a:t>   reasons for leaving</a:t>
            </a:r>
          </a:p>
          <a:p>
            <a:pPr>
              <a:buNone/>
            </a:pPr>
            <a:r>
              <a:rPr lang="en-US" dirty="0" smtClean="0"/>
              <a:t>4. Employment exchange particulars</a:t>
            </a:r>
          </a:p>
          <a:p>
            <a:pPr>
              <a:buNone/>
            </a:pPr>
            <a:r>
              <a:rPr lang="en-US" dirty="0" smtClean="0"/>
              <a:t>    the name of the employment exchange</a:t>
            </a:r>
          </a:p>
          <a:p>
            <a:pPr>
              <a:buNone/>
            </a:pPr>
            <a:r>
              <a:rPr lang="en-US" dirty="0" smtClean="0"/>
              <a:t>    year of date of registration</a:t>
            </a:r>
          </a:p>
          <a:p>
            <a:pPr>
              <a:buNone/>
            </a:pPr>
            <a:r>
              <a:rPr lang="en-US" dirty="0" smtClean="0"/>
              <a:t>    registration number etc </a:t>
            </a:r>
          </a:p>
          <a:p>
            <a:pPr>
              <a:buNone/>
            </a:pPr>
            <a:r>
              <a:rPr lang="en-US" dirty="0" smtClean="0"/>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Extra curricular activities</a:t>
            </a:r>
          </a:p>
          <a:p>
            <a:r>
              <a:rPr lang="en-US" dirty="0" smtClean="0"/>
              <a:t>Work preferences</a:t>
            </a:r>
          </a:p>
          <a:p>
            <a:r>
              <a:rPr lang="en-US" dirty="0" smtClean="0"/>
              <a:t>References</a:t>
            </a:r>
          </a:p>
          <a:p>
            <a:r>
              <a:rPr lang="en-US" dirty="0" smtClean="0"/>
              <a:t>Any </a:t>
            </a:r>
            <a:r>
              <a:rPr lang="en-US" smtClean="0"/>
              <a:t>other information.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a:t>
            </a:r>
            <a:endParaRPr lang="en-IN" dirty="0"/>
          </a:p>
        </p:txBody>
      </p:sp>
      <p:sp>
        <p:nvSpPr>
          <p:cNvPr id="3" name="Content Placeholder 2"/>
          <p:cNvSpPr>
            <a:spLocks noGrp="1"/>
          </p:cNvSpPr>
          <p:nvPr>
            <p:ph idx="1"/>
          </p:nvPr>
        </p:nvSpPr>
        <p:spPr/>
        <p:txBody>
          <a:bodyPr>
            <a:normAutofit lnSpcReduction="10000"/>
          </a:bodyPr>
          <a:lstStyle/>
          <a:p>
            <a:pPr>
              <a:buNone/>
            </a:pPr>
            <a:r>
              <a:rPr lang="en-US" dirty="0" smtClean="0"/>
              <a:t>Types of interview</a:t>
            </a:r>
          </a:p>
          <a:p>
            <a:pPr marL="571500" indent="-571500">
              <a:buFont typeface="+mj-lt"/>
              <a:buAutoNum type="alphaLcPeriod"/>
            </a:pPr>
            <a:r>
              <a:rPr lang="en-US" dirty="0" smtClean="0"/>
              <a:t>Patterned or structured</a:t>
            </a:r>
          </a:p>
          <a:p>
            <a:pPr marL="571500" indent="-571500">
              <a:buFont typeface="+mj-lt"/>
              <a:buAutoNum type="alphaLcPeriod"/>
            </a:pPr>
            <a:r>
              <a:rPr lang="en-US" dirty="0" smtClean="0"/>
              <a:t>Unstructured or indepth interview </a:t>
            </a:r>
          </a:p>
          <a:p>
            <a:pPr marL="571500" indent="-571500">
              <a:buAutoNum type="alphaLcPeriod"/>
            </a:pPr>
            <a:r>
              <a:rPr lang="en-US" dirty="0" smtClean="0"/>
              <a:t>Directive interview</a:t>
            </a:r>
          </a:p>
          <a:p>
            <a:pPr marL="571500" indent="-571500">
              <a:buAutoNum type="alphaLcPeriod"/>
            </a:pPr>
            <a:r>
              <a:rPr lang="en-US" dirty="0" smtClean="0"/>
              <a:t>Non directive interview</a:t>
            </a:r>
          </a:p>
          <a:p>
            <a:pPr marL="571500" indent="-571500">
              <a:buAutoNum type="alphaLcPeriod"/>
            </a:pPr>
            <a:r>
              <a:rPr lang="en-US" dirty="0" smtClean="0"/>
              <a:t>Single interviewer interview</a:t>
            </a:r>
          </a:p>
          <a:p>
            <a:pPr marL="571500" indent="-571500">
              <a:buAutoNum type="alphaLcPeriod"/>
            </a:pPr>
            <a:r>
              <a:rPr lang="en-US" dirty="0" smtClean="0"/>
              <a:t>Panel or board interview</a:t>
            </a:r>
          </a:p>
          <a:p>
            <a:pPr marL="571500" indent="-571500">
              <a:buAutoNum type="alphaLcPeriod"/>
            </a:pPr>
            <a:r>
              <a:rPr lang="en-US" dirty="0" smtClean="0"/>
              <a:t>Single candidate interview</a:t>
            </a:r>
          </a:p>
          <a:p>
            <a:pPr marL="571500" indent="-571500">
              <a:buAutoNum type="alphaLcPeriod"/>
            </a:pPr>
            <a:r>
              <a:rPr lang="en-US" dirty="0" smtClean="0"/>
              <a:t>Group interview</a:t>
            </a:r>
          </a:p>
          <a:p>
            <a:pPr marL="571500" indent="-571500">
              <a:buAutoNum type="alphaLcPeriod"/>
            </a:pPr>
            <a:r>
              <a:rPr lang="en-US" dirty="0" smtClean="0"/>
              <a:t>Special interview i.e. stress interview</a:t>
            </a:r>
          </a:p>
          <a:p>
            <a:pPr marL="571500" indent="-571500">
              <a:buFont typeface="+mj-lt"/>
              <a:buAutoNum type="alphaLcPeriod"/>
            </a:pP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a:t>
            </a:r>
            <a:endParaRPr lang="en-US" dirty="0"/>
          </a:p>
        </p:txBody>
      </p:sp>
      <p:sp>
        <p:nvSpPr>
          <p:cNvPr id="3" name="Content Placeholder 2"/>
          <p:cNvSpPr>
            <a:spLocks noGrp="1"/>
          </p:cNvSpPr>
          <p:nvPr>
            <p:ph idx="1"/>
          </p:nvPr>
        </p:nvSpPr>
        <p:spPr/>
        <p:txBody>
          <a:bodyPr/>
          <a:lstStyle/>
          <a:p>
            <a:pPr>
              <a:buNone/>
            </a:pPr>
            <a:r>
              <a:rPr lang="en-US" dirty="0" smtClean="0"/>
              <a:t>Recruitment might be defined as a process of searching for prospective candidates for various posts laying vacant in the organisation from out of personnel supply sources, known or developed stimulating such personnel to apply for jobs and the preparation for recruitments.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Recruitment</a:t>
            </a:r>
            <a:endParaRPr lang="en-US" dirty="0"/>
          </a:p>
        </p:txBody>
      </p:sp>
      <p:sp>
        <p:nvSpPr>
          <p:cNvPr id="3" name="Content Placeholder 2"/>
          <p:cNvSpPr>
            <a:spLocks noGrp="1"/>
          </p:cNvSpPr>
          <p:nvPr>
            <p:ph idx="1"/>
          </p:nvPr>
        </p:nvSpPr>
        <p:spPr/>
        <p:txBody>
          <a:bodyPr/>
          <a:lstStyle/>
          <a:p>
            <a:r>
              <a:rPr lang="en-US" dirty="0" smtClean="0"/>
              <a:t>Internal  Sources</a:t>
            </a:r>
          </a:p>
          <a:p>
            <a:r>
              <a:rPr lang="en-US" dirty="0" smtClean="0"/>
              <a:t>External Sources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sources</a:t>
            </a:r>
            <a:endParaRPr lang="en-US" dirty="0"/>
          </a:p>
        </p:txBody>
      </p:sp>
      <p:sp>
        <p:nvSpPr>
          <p:cNvPr id="3" name="Content Placeholder 2"/>
          <p:cNvSpPr>
            <a:spLocks noGrp="1"/>
          </p:cNvSpPr>
          <p:nvPr>
            <p:ph idx="1"/>
          </p:nvPr>
        </p:nvSpPr>
        <p:spPr/>
        <p:txBody>
          <a:bodyPr/>
          <a:lstStyle/>
          <a:p>
            <a:pPr>
              <a:buNone/>
            </a:pPr>
            <a:r>
              <a:rPr lang="en-US" dirty="0" smtClean="0"/>
              <a:t>Internal source of recruitment are those through which the man power supplies are obtained, out of the personnel, already working in the organisation.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endParaRPr lang="en-US" dirty="0"/>
          </a:p>
        </p:txBody>
      </p:sp>
      <p:sp>
        <p:nvSpPr>
          <p:cNvPr id="3" name="Content Placeholder 2"/>
          <p:cNvSpPr>
            <a:spLocks noGrp="1"/>
          </p:cNvSpPr>
          <p:nvPr>
            <p:ph idx="1"/>
          </p:nvPr>
        </p:nvSpPr>
        <p:spPr/>
        <p:txBody>
          <a:bodyPr/>
          <a:lstStyle/>
          <a:p>
            <a:r>
              <a:rPr lang="en-US" dirty="0" smtClean="0"/>
              <a:t>Promotion/ Demotions of existing employees</a:t>
            </a:r>
          </a:p>
          <a:p>
            <a:r>
              <a:rPr lang="en-US" dirty="0" smtClean="0"/>
              <a:t>Transfers of existing employees</a:t>
            </a:r>
          </a:p>
          <a:p>
            <a:r>
              <a:rPr lang="en-US" dirty="0" smtClean="0"/>
              <a:t>Appointment of ex-employees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Merits </a:t>
            </a:r>
            <a:endParaRPr lang="en-US" dirty="0"/>
          </a:p>
        </p:txBody>
      </p:sp>
      <p:sp>
        <p:nvSpPr>
          <p:cNvPr id="3" name="Content Placeholder 2"/>
          <p:cNvSpPr>
            <a:spLocks noGrp="1"/>
          </p:cNvSpPr>
          <p:nvPr>
            <p:ph idx="1"/>
          </p:nvPr>
        </p:nvSpPr>
        <p:spPr/>
        <p:txBody>
          <a:bodyPr/>
          <a:lstStyle/>
          <a:p>
            <a:r>
              <a:rPr lang="en-US" dirty="0" smtClean="0"/>
              <a:t>Easy availability </a:t>
            </a:r>
          </a:p>
          <a:p>
            <a:r>
              <a:rPr lang="en-US" dirty="0" smtClean="0"/>
              <a:t>No recruitment costs</a:t>
            </a:r>
          </a:p>
          <a:p>
            <a:r>
              <a:rPr lang="en-US" dirty="0" smtClean="0"/>
              <a:t>Selection procedure formalities, no required</a:t>
            </a:r>
          </a:p>
          <a:p>
            <a:r>
              <a:rPr lang="en-US" dirty="0" smtClean="0"/>
              <a:t>No need of orientation</a:t>
            </a:r>
          </a:p>
          <a:p>
            <a:r>
              <a:rPr lang="en-US" dirty="0" smtClean="0"/>
              <a:t>High morale and reduced labour turnover</a:t>
            </a:r>
          </a:p>
          <a:p>
            <a:r>
              <a:rPr lang="en-US" dirty="0" smtClean="0"/>
              <a:t>Correcting faults in placements</a:t>
            </a:r>
          </a:p>
          <a:p>
            <a:r>
              <a:rPr lang="en-US" dirty="0" smtClean="0"/>
              <a:t>To enrich experience of existing employees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Demerits </a:t>
            </a:r>
            <a:endParaRPr lang="en-US" dirty="0"/>
          </a:p>
        </p:txBody>
      </p:sp>
      <p:sp>
        <p:nvSpPr>
          <p:cNvPr id="3" name="Content Placeholder 2"/>
          <p:cNvSpPr>
            <a:spLocks noGrp="1"/>
          </p:cNvSpPr>
          <p:nvPr>
            <p:ph idx="1"/>
          </p:nvPr>
        </p:nvSpPr>
        <p:spPr/>
        <p:txBody>
          <a:bodyPr/>
          <a:lstStyle/>
          <a:p>
            <a:r>
              <a:rPr lang="en-US" dirty="0" smtClean="0"/>
              <a:t>Fresh talent form outside not availed of</a:t>
            </a:r>
          </a:p>
          <a:p>
            <a:r>
              <a:rPr lang="en-US" dirty="0" smtClean="0"/>
              <a:t>Favoritism and nepotism</a:t>
            </a:r>
          </a:p>
          <a:p>
            <a:r>
              <a:rPr lang="en-US" dirty="0" smtClean="0"/>
              <a:t>Limited source</a:t>
            </a:r>
          </a:p>
          <a:p>
            <a:r>
              <a:rPr lang="en-US" dirty="0" smtClean="0"/>
              <a:t>Unsuitable for newer type of job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Sources</a:t>
            </a:r>
            <a:endParaRPr lang="en-US" dirty="0"/>
          </a:p>
        </p:txBody>
      </p:sp>
      <p:sp>
        <p:nvSpPr>
          <p:cNvPr id="3" name="Content Placeholder 2"/>
          <p:cNvSpPr>
            <a:spLocks noGrp="1"/>
          </p:cNvSpPr>
          <p:nvPr>
            <p:ph idx="1"/>
          </p:nvPr>
        </p:nvSpPr>
        <p:spPr/>
        <p:txBody>
          <a:bodyPr/>
          <a:lstStyle/>
          <a:p>
            <a:r>
              <a:rPr lang="en-US" dirty="0" smtClean="0"/>
              <a:t>External sources of recruitment refers to those sources; which ensure supply of manpower, out of the environment labour market traced via different means like advertising, employment exchange, labour contractors and others means…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t>
            </a:r>
            <a:endParaRPr lang="en-US" dirty="0"/>
          </a:p>
        </p:txBody>
      </p:sp>
      <p:sp>
        <p:nvSpPr>
          <p:cNvPr id="3" name="Content Placeholder 2"/>
          <p:cNvSpPr>
            <a:spLocks noGrp="1"/>
          </p:cNvSpPr>
          <p:nvPr>
            <p:ph idx="1"/>
          </p:nvPr>
        </p:nvSpPr>
        <p:spPr/>
        <p:txBody>
          <a:bodyPr/>
          <a:lstStyle/>
          <a:p>
            <a:r>
              <a:rPr lang="en-US" dirty="0" smtClean="0"/>
              <a:t>Advertisements</a:t>
            </a:r>
          </a:p>
          <a:p>
            <a:r>
              <a:rPr lang="en-US" dirty="0" smtClean="0"/>
              <a:t>Employment exchange</a:t>
            </a:r>
          </a:p>
          <a:p>
            <a:r>
              <a:rPr lang="en-US" dirty="0" smtClean="0"/>
              <a:t>Campus recruitment </a:t>
            </a:r>
          </a:p>
          <a:p>
            <a:r>
              <a:rPr lang="en-US" dirty="0" smtClean="0"/>
              <a:t>Jobbers or contractors/  personnel consultants</a:t>
            </a:r>
          </a:p>
          <a:p>
            <a:r>
              <a:rPr lang="en-US" dirty="0" smtClean="0"/>
              <a:t>Recruitment at the factory gates or gate hiring</a:t>
            </a:r>
          </a:p>
          <a:p>
            <a:r>
              <a:rPr lang="en-US" dirty="0" smtClean="0"/>
              <a:t>Waiting lists of unsolicited applicants</a:t>
            </a:r>
          </a:p>
          <a:p>
            <a:pPr>
              <a:buNone/>
            </a:pPr>
            <a:r>
              <a:rPr lang="en-US" dirty="0" smtClean="0"/>
              <a:t> </a:t>
            </a:r>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205</TotalTime>
  <Words>512</Words>
  <Application>Microsoft Office PowerPoint</Application>
  <PresentationFormat>On-screen Show (4:3)</PresentationFormat>
  <Paragraphs>110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Recruitment</vt:lpstr>
      <vt:lpstr>Recruitment </vt:lpstr>
      <vt:lpstr>Sources of Recruitment</vt:lpstr>
      <vt:lpstr>Internal sources</vt:lpstr>
      <vt:lpstr>Types</vt:lpstr>
      <vt:lpstr>Merits </vt:lpstr>
      <vt:lpstr>Demerits </vt:lpstr>
      <vt:lpstr>External Sources</vt:lpstr>
      <vt:lpstr>Types </vt:lpstr>
      <vt:lpstr>Comparison between internal and external sources  </vt:lpstr>
      <vt:lpstr>Selection </vt:lpstr>
      <vt:lpstr>Significance of selection</vt:lpstr>
      <vt:lpstr>Outline of the basic selection procedure</vt:lpstr>
      <vt:lpstr>Requisition </vt:lpstr>
      <vt:lpstr>Recruitment </vt:lpstr>
      <vt:lpstr>Application blank</vt:lpstr>
      <vt:lpstr>Conti…</vt:lpstr>
      <vt:lpstr>Cont…</vt:lpstr>
      <vt:lpstr>interview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dc:title>
  <dc:creator>Admin 46</dc:creator>
  <cp:lastModifiedBy>user</cp:lastModifiedBy>
  <cp:revision>10</cp:revision>
  <dcterms:created xsi:type="dcterms:W3CDTF">2007-12-31T18:35:54Z</dcterms:created>
  <dcterms:modified xsi:type="dcterms:W3CDTF">2016-11-02T15:24:37Z</dcterms:modified>
</cp:coreProperties>
</file>