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7" r:id="rId3"/>
    <p:sldId id="278" r:id="rId4"/>
    <p:sldId id="279" r:id="rId5"/>
    <p:sldId id="280" r:id="rId6"/>
    <p:sldId id="281" r:id="rId7"/>
    <p:sldId id="259" r:id="rId8"/>
    <p:sldId id="260" r:id="rId9"/>
    <p:sldId id="261" r:id="rId10"/>
    <p:sldId id="262" r:id="rId11"/>
    <p:sldId id="263" r:id="rId12"/>
    <p:sldId id="264" r:id="rId13"/>
    <p:sldId id="265" r:id="rId14"/>
    <p:sldId id="267" r:id="rId15"/>
    <p:sldId id="268"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66" d="100"/>
          <a:sy n="66" d="100"/>
        </p:scale>
        <p:origin x="-1884"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19" name="Footer Placeholder 18"/>
          <p:cNvSpPr>
            <a:spLocks noGrp="1"/>
          </p:cNvSpPr>
          <p:nvPr>
            <p:ph type="ftr" sz="quarter" idx="11"/>
          </p:nvPr>
        </p:nvSpPr>
        <p:spPr/>
        <p:txBody>
          <a:bodyPr/>
          <a:lstStyle/>
          <a:p>
            <a:endParaRPr lang="en-IN" dirty="0"/>
          </a:p>
        </p:txBody>
      </p:sp>
      <p:sp>
        <p:nvSpPr>
          <p:cNvPr id="27" name="Slide Number Placeholder 26"/>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52B9941-B1E8-4D8C-B2AC-6C6472309A76}"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216D72-DAC3-44A2-9898-AB477E9423F4}" type="datetimeFigureOut">
              <a:rPr lang="en-US" smtClean="0"/>
              <a:pPr/>
              <a:t>01/01/2008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a:xfrm>
            <a:off x="8077200" y="6356350"/>
            <a:ext cx="609600" cy="365125"/>
          </a:xfrm>
        </p:spPr>
        <p:txBody>
          <a:bodyPr/>
          <a:lstStyle/>
          <a:p>
            <a:fld id="{152B9941-B1E8-4D8C-B2AC-6C6472309A76}" type="slidenum">
              <a:rPr lang="en-IN" smtClean="0"/>
              <a:pPr/>
              <a:t>‹#›</a:t>
            </a:fld>
            <a:endParaRPr lang="en-IN"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C216D72-DAC3-44A2-9898-AB477E9423F4}" type="datetimeFigureOut">
              <a:rPr lang="en-US" smtClean="0"/>
              <a:pPr/>
              <a:t>01/01/2008</a:t>
            </a:fld>
            <a:endParaRPr lang="en-IN"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52B9941-B1E8-4D8C-B2AC-6C6472309A76}" type="slidenum">
              <a:rPr lang="en-IN" smtClean="0"/>
              <a:pPr/>
              <a:t>‹#›</a:t>
            </a:fld>
            <a:endParaRPr lang="en-IN"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800" dirty="0" smtClean="0">
                <a:solidFill>
                  <a:schemeClr val="tx2"/>
                </a:solidFill>
              </a:rPr>
              <a:t>PRINCIPLES OF MANAGEMENT</a:t>
            </a:r>
            <a:br>
              <a:rPr lang="en-US" sz="4800" dirty="0" smtClean="0">
                <a:solidFill>
                  <a:schemeClr val="tx2"/>
                </a:solidFill>
              </a:rPr>
            </a:br>
            <a:endParaRPr lang="en-US" sz="4800" dirty="0"/>
          </a:p>
        </p:txBody>
      </p:sp>
      <p:sp>
        <p:nvSpPr>
          <p:cNvPr id="3" name="Subtitle 2"/>
          <p:cNvSpPr>
            <a:spLocks noGrp="1"/>
          </p:cNvSpPr>
          <p:nvPr>
            <p:ph type="subTitle" idx="1"/>
          </p:nvPr>
        </p:nvSpPr>
        <p:spPr/>
        <p:txBody>
          <a:bodyPr/>
          <a:lstStyle/>
          <a:p>
            <a:pPr algn="ctr">
              <a:buClr>
                <a:schemeClr val="tx2"/>
              </a:buClr>
              <a:buSzPct val="90000"/>
            </a:pPr>
            <a:endParaRPr lang="en-US" sz="2800" dirty="0" smtClean="0">
              <a:solidFill>
                <a:srgbClr val="FFFFFF"/>
              </a:solidFill>
            </a:endParaRPr>
          </a:p>
        </p:txBody>
      </p:sp>
      <p:sp>
        <p:nvSpPr>
          <p:cNvPr id="6" name="Rectangle 5"/>
          <p:cNvSpPr/>
          <p:nvPr/>
        </p:nvSpPr>
        <p:spPr>
          <a:xfrm>
            <a:off x="2286000" y="3078135"/>
            <a:ext cx="4572000" cy="701731"/>
          </a:xfrm>
          <a:prstGeom prst="rect">
            <a:avLst/>
          </a:prstGeom>
        </p:spPr>
        <p:txBody>
          <a:bodyPr>
            <a:spAutoFit/>
          </a:bodyPr>
          <a:lstStyle/>
          <a:p>
            <a:pPr algn="ctr">
              <a:spcBef>
                <a:spcPct val="20000"/>
              </a:spcBef>
              <a:buClr>
                <a:schemeClr val="tx2"/>
              </a:buClr>
              <a:buSzPct val="90000"/>
              <a:buFont typeface="Wingdings" pitchFamily="2" charset="2"/>
              <a:buNone/>
            </a:pPr>
            <a:r>
              <a:rPr lang="en-US" b="1" dirty="0" smtClean="0">
                <a:solidFill>
                  <a:srgbClr val="FFFFFF"/>
                </a:solidFill>
              </a:rPr>
              <a:t>HUMAN RESOURCE </a:t>
            </a:r>
          </a:p>
          <a:p>
            <a:pPr algn="ctr">
              <a:spcBef>
                <a:spcPct val="20000"/>
              </a:spcBef>
              <a:buClr>
                <a:schemeClr val="tx2"/>
              </a:buClr>
              <a:buSzPct val="90000"/>
              <a:buFont typeface="Wingdings" pitchFamily="2" charset="2"/>
              <a:buNone/>
            </a:pPr>
            <a:r>
              <a:rPr lang="en-US" b="1" dirty="0" smtClean="0">
                <a:solidFill>
                  <a:srgbClr val="FFFFFF"/>
                </a:solidFill>
              </a:rPr>
              <a:t>MANAGEMESTAFFINGNT </a:t>
            </a:r>
            <a:r>
              <a:rPr lang="en-US" b="1" dirty="0" smtClean="0">
                <a:solidFill>
                  <a:srgbClr val="FFFFFF"/>
                </a:solidFill>
              </a:rPr>
              <a:t>&amp;</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endParaRPr lang="en-US" dirty="0"/>
          </a:p>
        </p:txBody>
      </p:sp>
      <p:sp>
        <p:nvSpPr>
          <p:cNvPr id="3" name="Content Placeholder 2"/>
          <p:cNvSpPr>
            <a:spLocks noGrp="1"/>
          </p:cNvSpPr>
          <p:nvPr>
            <p:ph idx="1"/>
          </p:nvPr>
        </p:nvSpPr>
        <p:spPr/>
        <p:txBody>
          <a:bodyPr>
            <a:normAutofit/>
          </a:bodyPr>
          <a:lstStyle/>
          <a:p>
            <a:pPr>
              <a:buFont typeface="Wingdings" pitchFamily="2" charset="2"/>
              <a:buNone/>
            </a:pPr>
            <a:endParaRPr lang="en-US" sz="2800" dirty="0" smtClean="0"/>
          </a:p>
          <a:p>
            <a:pPr>
              <a:buNone/>
            </a:pPr>
            <a:endParaRPr lang="en-US" dirty="0"/>
          </a:p>
        </p:txBody>
      </p:sp>
      <p:sp>
        <p:nvSpPr>
          <p:cNvPr id="4" name="Rectangle 3"/>
          <p:cNvSpPr/>
          <p:nvPr/>
        </p:nvSpPr>
        <p:spPr>
          <a:xfrm>
            <a:off x="457200" y="1066800"/>
            <a:ext cx="8001000" cy="4678204"/>
          </a:xfrm>
          <a:prstGeom prst="rect">
            <a:avLst/>
          </a:prstGeom>
        </p:spPr>
        <p:txBody>
          <a:bodyPr wrap="square">
            <a:spAutoFit/>
          </a:bodyPr>
          <a:lstStyle/>
          <a:p>
            <a:pPr algn="just">
              <a:buFont typeface="Wingdings" pitchFamily="2" charset="2"/>
              <a:buNone/>
            </a:pPr>
            <a:r>
              <a:rPr lang="en-US" sz="2000" b="1" dirty="0" smtClean="0">
                <a:solidFill>
                  <a:schemeClr val="tx2"/>
                </a:solidFill>
              </a:rPr>
              <a:t>Recruitment Process</a:t>
            </a:r>
            <a:endParaRPr lang="en-US" sz="2000" dirty="0" smtClean="0">
              <a:solidFill>
                <a:schemeClr val="tx2"/>
              </a:solidFill>
            </a:endParaRPr>
          </a:p>
          <a:p>
            <a:pPr algn="just">
              <a:buSzPct val="120000"/>
              <a:buFont typeface="Wingdings" pitchFamily="2" charset="2"/>
              <a:buChar char="§"/>
            </a:pPr>
            <a:r>
              <a:rPr lang="en-US" sz="2000" dirty="0" smtClean="0"/>
              <a:t>To fill vacancies in different departments, organizations recruit those candidates, whose qualifications and experience match with their requirements. </a:t>
            </a:r>
          </a:p>
          <a:p>
            <a:pPr algn="just">
              <a:buFont typeface="Wingdings" pitchFamily="2" charset="2"/>
              <a:buNone/>
            </a:pPr>
            <a:r>
              <a:rPr lang="en-US" sz="2000" b="1" dirty="0" smtClean="0">
                <a:solidFill>
                  <a:schemeClr val="tx2"/>
                </a:solidFill>
              </a:rPr>
              <a:t>Selection Process</a:t>
            </a:r>
            <a:endParaRPr lang="en-US" sz="2000" dirty="0" smtClean="0">
              <a:solidFill>
                <a:schemeClr val="tx2"/>
              </a:solidFill>
            </a:endParaRPr>
          </a:p>
          <a:p>
            <a:pPr algn="just">
              <a:buSzPct val="120000"/>
              <a:buFont typeface="Wingdings" pitchFamily="2" charset="2"/>
              <a:buChar char="§"/>
            </a:pPr>
            <a:r>
              <a:rPr lang="en-US" sz="2000" dirty="0" smtClean="0"/>
              <a:t>The selection process involves, choosing the right candidate, and matching his characteristics ( knowledge, skills, experience etc.), with the requirements of the job.</a:t>
            </a:r>
          </a:p>
          <a:p>
            <a:pPr algn="just">
              <a:buFont typeface="Wingdings" pitchFamily="2" charset="2"/>
              <a:buNone/>
            </a:pPr>
            <a:r>
              <a:rPr lang="en-US" sz="2000" b="1" dirty="0" smtClean="0">
                <a:solidFill>
                  <a:schemeClr val="tx2"/>
                </a:solidFill>
              </a:rPr>
              <a:t>Socialization of Newly Hired Recruits</a:t>
            </a:r>
          </a:p>
          <a:p>
            <a:pPr algn="just">
              <a:buFont typeface="Wingdings" pitchFamily="2" charset="2"/>
              <a:buNone/>
            </a:pPr>
            <a:r>
              <a:rPr lang="en-US" sz="2000" b="1" dirty="0" smtClean="0"/>
              <a:t>	</a:t>
            </a:r>
            <a:r>
              <a:rPr lang="en-US" sz="2000" dirty="0" smtClean="0"/>
              <a:t>The process of new employees, adapting to the new environment (work activities, co-workers  and boss, job standards etc) is known as socialization. Socialization can be effective when the employer gives a realistic picture about the job, and organizes training and orientation programs to the new employees.</a:t>
            </a:r>
          </a:p>
          <a:p>
            <a:pPr algn="just">
              <a:buSzPct val="120000"/>
            </a:pP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800" dirty="0" smtClean="0">
                <a:solidFill>
                  <a:schemeClr val="tx2"/>
                </a:solidFill>
              </a:rPr>
              <a:t>PRINCIPLES OF MANAGEMENT</a:t>
            </a:r>
            <a:br>
              <a:rPr lang="en-US" sz="4800" dirty="0" smtClean="0">
                <a:solidFill>
                  <a:schemeClr val="tx2"/>
                </a:solidFill>
              </a:rPr>
            </a:br>
            <a:endParaRPr lang="en-US" sz="4800" dirty="0"/>
          </a:p>
        </p:txBody>
      </p:sp>
      <p:sp>
        <p:nvSpPr>
          <p:cNvPr id="3" name="Subtitle 2"/>
          <p:cNvSpPr>
            <a:spLocks noGrp="1"/>
          </p:cNvSpPr>
          <p:nvPr>
            <p:ph type="subTitle" idx="1"/>
          </p:nvPr>
        </p:nvSpPr>
        <p:spPr/>
        <p:txBody>
          <a:bodyPr/>
          <a:lstStyle/>
          <a:p>
            <a:pPr algn="ctr">
              <a:buClr>
                <a:schemeClr val="tx2"/>
              </a:buClr>
              <a:buSzPct val="90000"/>
            </a:pPr>
            <a:endParaRPr lang="en-US" sz="2800" dirty="0" smtClean="0">
              <a:solidFill>
                <a:srgbClr val="FFFFFF"/>
              </a:solidFill>
            </a:endParaRPr>
          </a:p>
          <a:p>
            <a:endParaRPr lang="en-US" dirty="0"/>
          </a:p>
        </p:txBody>
      </p:sp>
      <p:sp>
        <p:nvSpPr>
          <p:cNvPr id="5" name="Rectangle 4"/>
          <p:cNvSpPr/>
          <p:nvPr/>
        </p:nvSpPr>
        <p:spPr>
          <a:xfrm>
            <a:off x="2286000" y="3078135"/>
            <a:ext cx="4572000" cy="904863"/>
          </a:xfrm>
          <a:prstGeom prst="rect">
            <a:avLst/>
          </a:prstGeom>
        </p:spPr>
        <p:txBody>
          <a:bodyPr>
            <a:spAutoFit/>
          </a:bodyPr>
          <a:lstStyle/>
          <a:p>
            <a:pPr algn="ctr">
              <a:spcBef>
                <a:spcPct val="20000"/>
              </a:spcBef>
              <a:buClr>
                <a:schemeClr val="tx2"/>
              </a:buClr>
              <a:buSzPct val="90000"/>
              <a:buFont typeface="Wingdings" pitchFamily="2" charset="2"/>
              <a:buNone/>
            </a:pPr>
            <a:r>
              <a:rPr lang="en-US" sz="2400" b="1" dirty="0" smtClean="0">
                <a:solidFill>
                  <a:srgbClr val="FFFFFF"/>
                </a:solidFill>
              </a:rPr>
              <a:t>PERFORMANCE APPRAISAL </a:t>
            </a:r>
          </a:p>
          <a:p>
            <a:pPr algn="ctr">
              <a:spcBef>
                <a:spcPct val="20000"/>
              </a:spcBef>
              <a:buClr>
                <a:schemeClr val="tx2"/>
              </a:buClr>
              <a:buSzPct val="90000"/>
              <a:buFont typeface="Wingdings" pitchFamily="2" charset="2"/>
              <a:buNone/>
            </a:pPr>
            <a:endParaRPr lang="en-US" sz="2400" b="1" dirty="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
            </a:r>
            <a:br>
              <a:rPr lang="en-US" sz="5400" b="1" dirty="0" smtClean="0"/>
            </a:br>
            <a:r>
              <a:rPr lang="en-US" sz="5400" b="1" dirty="0" smtClean="0"/>
              <a:t/>
            </a:r>
            <a:br>
              <a:rPr lang="en-US" sz="5400" b="1" dirty="0" smtClean="0"/>
            </a:br>
            <a:endParaRPr lang="en-US" dirty="0"/>
          </a:p>
        </p:txBody>
      </p:sp>
      <p:sp>
        <p:nvSpPr>
          <p:cNvPr id="3" name="Content Placeholder 2"/>
          <p:cNvSpPr>
            <a:spLocks noGrp="1"/>
          </p:cNvSpPr>
          <p:nvPr>
            <p:ph idx="1"/>
          </p:nvPr>
        </p:nvSpPr>
        <p:spPr>
          <a:xfrm>
            <a:off x="457200" y="1905000"/>
            <a:ext cx="8229600" cy="4389120"/>
          </a:xfrm>
        </p:spPr>
        <p:txBody>
          <a:bodyPr/>
          <a:lstStyle/>
          <a:p>
            <a:pPr>
              <a:buFont typeface="Wingdings" pitchFamily="2" charset="2"/>
              <a:buNone/>
            </a:pPr>
            <a:r>
              <a:rPr lang="en-US" sz="2800" b="1" dirty="0" smtClean="0">
                <a:solidFill>
                  <a:schemeClr val="tx2"/>
                </a:solidFill>
              </a:rPr>
              <a:t>Following are the different objectives, of performance appraisal</a:t>
            </a:r>
          </a:p>
          <a:p>
            <a:pPr>
              <a:buSzPct val="120000"/>
              <a:buFont typeface="Wingdings" pitchFamily="2" charset="2"/>
              <a:buChar char="§"/>
            </a:pPr>
            <a:r>
              <a:rPr lang="en-US" sz="2800" dirty="0" smtClean="0"/>
              <a:t>Performance feedback</a:t>
            </a:r>
          </a:p>
          <a:p>
            <a:pPr>
              <a:buSzPct val="120000"/>
              <a:buFont typeface="Wingdings" pitchFamily="2" charset="2"/>
              <a:buChar char="§"/>
            </a:pPr>
            <a:r>
              <a:rPr lang="en-US" sz="2800" dirty="0" smtClean="0"/>
              <a:t>Performance improvement</a:t>
            </a:r>
          </a:p>
          <a:p>
            <a:pPr>
              <a:buSzPct val="120000"/>
              <a:buFont typeface="Wingdings" pitchFamily="2" charset="2"/>
              <a:buChar char="§"/>
            </a:pPr>
            <a:r>
              <a:rPr lang="en-US" sz="2800" dirty="0" smtClean="0"/>
              <a:t>Potential identification</a:t>
            </a:r>
          </a:p>
          <a:p>
            <a:pPr>
              <a:buSzPct val="120000"/>
              <a:buFont typeface="Wingdings" pitchFamily="2" charset="2"/>
              <a:buChar char="§"/>
            </a:pPr>
            <a:r>
              <a:rPr lang="en-US" sz="2800" dirty="0" smtClean="0"/>
              <a:t>Promotion decisions</a:t>
            </a:r>
          </a:p>
          <a:p>
            <a:pPr>
              <a:buSzPct val="120000"/>
              <a:buFont typeface="Wingdings" pitchFamily="2" charset="2"/>
              <a:buChar char="§"/>
            </a:pPr>
            <a:r>
              <a:rPr lang="en-US" sz="2800" dirty="0" smtClean="0"/>
              <a:t>Compensation administration</a:t>
            </a:r>
          </a:p>
          <a:p>
            <a:pPr>
              <a:buSzPct val="120000"/>
              <a:buFont typeface="Wingdings" pitchFamily="2" charset="2"/>
              <a:buChar char="§"/>
            </a:pPr>
            <a:r>
              <a:rPr lang="en-US" sz="2800" dirty="0" smtClean="0"/>
              <a:t>Work-force planning</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
            </a:r>
            <a:br>
              <a:rPr lang="en-US" sz="5400" dirty="0" smtClean="0"/>
            </a:br>
            <a:endParaRPr lang="en-US" dirty="0"/>
          </a:p>
        </p:txBody>
      </p:sp>
      <p:sp>
        <p:nvSpPr>
          <p:cNvPr id="3" name="Content Placeholder 2"/>
          <p:cNvSpPr>
            <a:spLocks noGrp="1"/>
          </p:cNvSpPr>
          <p:nvPr>
            <p:ph idx="1"/>
          </p:nvPr>
        </p:nvSpPr>
        <p:spPr>
          <a:xfrm>
            <a:off x="533400" y="609600"/>
            <a:ext cx="8229600" cy="5638800"/>
          </a:xfrm>
        </p:spPr>
        <p:txBody>
          <a:bodyPr>
            <a:normAutofit fontScale="92500" lnSpcReduction="20000"/>
          </a:bodyPr>
          <a:lstStyle/>
          <a:p>
            <a:pPr>
              <a:buFont typeface="Wingdings" pitchFamily="2" charset="2"/>
              <a:buNone/>
            </a:pPr>
            <a:r>
              <a:rPr lang="en-US" sz="2800" b="1" dirty="0" smtClean="0">
                <a:solidFill>
                  <a:schemeClr val="tx2"/>
                </a:solidFill>
              </a:rPr>
              <a:t>There are four approaches for a formal appraisal:</a:t>
            </a:r>
            <a:r>
              <a:rPr lang="en-US" sz="2800" dirty="0" smtClean="0">
                <a:solidFill>
                  <a:schemeClr val="tx2"/>
                </a:solidFill>
              </a:rPr>
              <a:t> </a:t>
            </a:r>
          </a:p>
          <a:p>
            <a:pPr algn="just">
              <a:buSzPct val="120000"/>
              <a:buFont typeface="Wingdings" pitchFamily="2" charset="2"/>
              <a:buChar char="§"/>
            </a:pPr>
            <a:r>
              <a:rPr lang="en-US" sz="2800" b="1" i="1" dirty="0" smtClean="0"/>
              <a:t>A superior rating subordinates</a:t>
            </a:r>
            <a:r>
              <a:rPr lang="en-US" sz="2800" dirty="0" smtClean="0"/>
              <a:t> – This is a common approach where a superior apprises his subordinates.</a:t>
            </a:r>
          </a:p>
          <a:p>
            <a:pPr algn="just">
              <a:buSzPct val="120000"/>
              <a:buFont typeface="Wingdings" pitchFamily="2" charset="2"/>
              <a:buChar char="§"/>
            </a:pPr>
            <a:r>
              <a:rPr lang="en-US" sz="2800" b="1" i="1" dirty="0" smtClean="0"/>
              <a:t>Superiors rating subordinates</a:t>
            </a:r>
            <a:r>
              <a:rPr lang="en-US" sz="2800" dirty="0" smtClean="0"/>
              <a:t> – a managerial committee consisting of superiors, rate the subordinates by filling the rating forms. Though this approach is time consuming, it is effective, as it relies on more than one source for obtaining feedback.</a:t>
            </a:r>
          </a:p>
          <a:p>
            <a:pPr algn="just">
              <a:buSzPct val="120000"/>
              <a:buFont typeface="Wingdings" pitchFamily="2" charset="2"/>
              <a:buChar char="§"/>
            </a:pPr>
            <a:r>
              <a:rPr lang="en-US" sz="2800" b="1" i="1" dirty="0" smtClean="0"/>
              <a:t>Group of peers rating a colleague</a:t>
            </a:r>
            <a:r>
              <a:rPr lang="en-US" sz="2800" dirty="0" smtClean="0"/>
              <a:t> – subordinates rate the employee. This approach, however,  is less popular.</a:t>
            </a:r>
          </a:p>
          <a:p>
            <a:pPr algn="just">
              <a:buSzPct val="120000"/>
              <a:buFont typeface="Wingdings" pitchFamily="2" charset="2"/>
              <a:buChar char="§"/>
            </a:pPr>
            <a:r>
              <a:rPr lang="en-US" sz="2800" b="1" i="1" dirty="0" smtClean="0"/>
              <a:t>Subordinates rating the boss</a:t>
            </a:r>
            <a:r>
              <a:rPr lang="en-US" sz="2800" dirty="0" smtClean="0"/>
              <a:t>  -  This method is prevalent in some colleges and universities. This approach collects the feedback from subordinates, for evaluating the superior's performance.</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Performance Rating Methods</a:t>
            </a:r>
            <a:br>
              <a:rPr lang="en-US" sz="5400" b="1" dirty="0" smtClean="0"/>
            </a:br>
            <a:endParaRPr lang="en-US" dirty="0"/>
          </a:p>
        </p:txBody>
      </p:sp>
      <p:sp>
        <p:nvSpPr>
          <p:cNvPr id="3" name="Content Placeholder 2"/>
          <p:cNvSpPr>
            <a:spLocks noGrp="1"/>
          </p:cNvSpPr>
          <p:nvPr>
            <p:ph idx="1"/>
          </p:nvPr>
        </p:nvSpPr>
        <p:spPr>
          <a:xfrm>
            <a:off x="457200" y="1295400"/>
            <a:ext cx="8229600" cy="4389120"/>
          </a:xfrm>
        </p:spPr>
        <p:txBody>
          <a:bodyPr>
            <a:normAutofit fontScale="92500" lnSpcReduction="10000"/>
          </a:bodyPr>
          <a:lstStyle/>
          <a:p>
            <a:pPr>
              <a:buNone/>
            </a:pPr>
            <a:r>
              <a:rPr lang="en-US" sz="2800" dirty="0" smtClean="0"/>
              <a:t>Performance ratings can take either behavior oriented form or results-oriented form. </a:t>
            </a:r>
            <a:r>
              <a:rPr lang="en-US" sz="2800" i="1" dirty="0" smtClean="0"/>
              <a:t>Results-oriented</a:t>
            </a:r>
            <a:r>
              <a:rPr lang="en-US" sz="2800" dirty="0" smtClean="0"/>
              <a:t> appraisal implies the evaluation of an individual, based on his actual job performance. Performance includes the actual output (number of unites produced), scrap rate and sales volume.</a:t>
            </a:r>
          </a:p>
          <a:p>
            <a:pPr algn="just">
              <a:buSzPct val="120000"/>
              <a:buFont typeface="Wingdings" pitchFamily="2" charset="2"/>
              <a:buNone/>
            </a:pPr>
            <a:r>
              <a:rPr lang="en-US" sz="2800" b="1" dirty="0" smtClean="0">
                <a:solidFill>
                  <a:schemeClr val="tx2"/>
                </a:solidFill>
              </a:rPr>
              <a:t>Essay Method</a:t>
            </a:r>
            <a:endParaRPr lang="en-US" sz="2800" dirty="0" smtClean="0">
              <a:solidFill>
                <a:schemeClr val="tx2"/>
              </a:solidFill>
            </a:endParaRPr>
          </a:p>
          <a:p>
            <a:pPr algn="just">
              <a:buSzPct val="120000"/>
              <a:buFont typeface="Wingdings" pitchFamily="2" charset="2"/>
              <a:buChar char="§"/>
            </a:pPr>
            <a:r>
              <a:rPr lang="en-US" sz="2800" dirty="0" smtClean="0"/>
              <a:t>In the essay method, the appraiser prepares a written statement about the employee, which describes the employee's specific strengths and weaknesses in job performance.</a:t>
            </a:r>
          </a:p>
          <a:p>
            <a:endParaRPr lang="en-US" sz="2800"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5410200" cy="609600"/>
          </a:xfrm>
        </p:spPr>
        <p:txBody>
          <a:bodyPr>
            <a:normAutofit fontScale="90000"/>
          </a:bodyPr>
          <a:lstStyle/>
          <a:p>
            <a:endParaRPr lang="en-US" dirty="0"/>
          </a:p>
        </p:txBody>
      </p:sp>
      <p:sp>
        <p:nvSpPr>
          <p:cNvPr id="4" name="Content Placeholder 3"/>
          <p:cNvSpPr>
            <a:spLocks noGrp="1"/>
          </p:cNvSpPr>
          <p:nvPr>
            <p:ph idx="1"/>
          </p:nvPr>
        </p:nvSpPr>
        <p:spPr/>
        <p:txBody>
          <a:bodyPr/>
          <a:lstStyle/>
          <a:p>
            <a:pPr marL="0" indent="0" algn="just">
              <a:buFont typeface="Wingdings" pitchFamily="2" charset="2"/>
              <a:buNone/>
            </a:pPr>
            <a:r>
              <a:rPr lang="en-US" sz="2800" b="1" dirty="0" smtClean="0">
                <a:solidFill>
                  <a:schemeClr val="tx2"/>
                </a:solidFill>
              </a:rPr>
              <a:t>Performance Appraisal Process</a:t>
            </a:r>
          </a:p>
          <a:p>
            <a:pPr marL="0" indent="0" algn="just">
              <a:buFont typeface="Wingdings" pitchFamily="2" charset="2"/>
              <a:buNone/>
            </a:pPr>
            <a:r>
              <a:rPr lang="en-US" sz="2800" dirty="0" smtClean="0"/>
              <a:t>Performance Appraisal process consists of inputs, actions and outputs. Superiors set reasonable  objectives (inputs). Actions consist of achieving the objectives, and if situations change, revised goals are set. Outputs are, measuring the actions through a  comprehensive review, progress reviews or continuous monitoring.</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800" dirty="0" smtClean="0">
                <a:solidFill>
                  <a:schemeClr val="tx2"/>
                </a:solidFill>
              </a:rPr>
              <a:t>PRINCIPLES OF MANAGEMENT</a:t>
            </a:r>
            <a:br>
              <a:rPr lang="en-US" sz="4800" dirty="0" smtClean="0">
                <a:solidFill>
                  <a:schemeClr val="tx2"/>
                </a:solidFill>
              </a:rPr>
            </a:br>
            <a:endParaRPr lang="en-US" sz="4800" dirty="0"/>
          </a:p>
        </p:txBody>
      </p:sp>
      <p:sp>
        <p:nvSpPr>
          <p:cNvPr id="3" name="Subtitle 2"/>
          <p:cNvSpPr>
            <a:spLocks noGrp="1"/>
          </p:cNvSpPr>
          <p:nvPr>
            <p:ph type="subTitle" idx="1"/>
          </p:nvPr>
        </p:nvSpPr>
        <p:spPr/>
        <p:txBody>
          <a:bodyPr/>
          <a:lstStyle/>
          <a:p>
            <a:pPr algn="ctr">
              <a:buClr>
                <a:schemeClr val="tx2"/>
              </a:buClr>
              <a:buSzPct val="90000"/>
            </a:pPr>
            <a:endParaRPr lang="en-US" sz="2800" dirty="0" smtClean="0">
              <a:solidFill>
                <a:srgbClr val="FFFFFF"/>
              </a:solidFill>
            </a:endParaRPr>
          </a:p>
          <a:p>
            <a:endParaRPr lang="en-US" dirty="0"/>
          </a:p>
        </p:txBody>
      </p:sp>
      <p:sp>
        <p:nvSpPr>
          <p:cNvPr id="4" name="Rectangle 39"/>
          <p:cNvSpPr>
            <a:spLocks noChangeArrowheads="1"/>
          </p:cNvSpPr>
          <p:nvPr/>
        </p:nvSpPr>
        <p:spPr bwMode="auto">
          <a:xfrm>
            <a:off x="2743200" y="3657600"/>
            <a:ext cx="3581400" cy="1168400"/>
          </a:xfrm>
          <a:prstGeom prst="rect">
            <a:avLst/>
          </a:prstGeom>
          <a:solidFill>
            <a:srgbClr val="008080"/>
          </a:solidFill>
          <a:ln w="12700">
            <a:solidFill>
              <a:srgbClr val="99CCFF"/>
            </a:solidFill>
            <a:miter lim="800000"/>
            <a:headEnd type="none" w="sm" len="sm"/>
            <a:tailEnd type="none" w="sm" len="sm"/>
          </a:ln>
          <a:effectLst/>
        </p:spPr>
        <p:txBody>
          <a:bodyPr wrap="none" anchor="ctr"/>
          <a:lstStyle/>
          <a:p>
            <a:pPr algn="ctr">
              <a:spcBef>
                <a:spcPct val="20000"/>
              </a:spcBef>
              <a:buClr>
                <a:schemeClr val="tx2"/>
              </a:buClr>
              <a:buSzPct val="90000"/>
              <a:buFont typeface="Wingdings" pitchFamily="2" charset="2"/>
              <a:buNone/>
            </a:pPr>
            <a:r>
              <a:rPr lang="en-US" sz="3600" b="1" dirty="0">
                <a:solidFill>
                  <a:srgbClr val="FFFFFF"/>
                </a:solidFill>
              </a:rPr>
              <a:t>LEADERSHIP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sz="4400" b="1" dirty="0" smtClean="0">
              <a:latin typeface="Monotype Corsiva" pitchFamily="66" charset="0"/>
            </a:endParaRPr>
          </a:p>
          <a:p>
            <a:pPr>
              <a:buNone/>
            </a:pPr>
            <a:r>
              <a:rPr lang="en-US" sz="4400" b="1" dirty="0" smtClean="0">
                <a:latin typeface="Monotype Corsiva" pitchFamily="66" charset="0"/>
              </a:rPr>
              <a:t>Leadership</a:t>
            </a:r>
            <a:r>
              <a:rPr lang="en-US" sz="4400" dirty="0" smtClean="0">
                <a:latin typeface="Monotype Corsiva" pitchFamily="66" charset="0"/>
              </a:rPr>
              <a:t>  </a:t>
            </a:r>
            <a:r>
              <a:rPr lang="en-US" dirty="0" smtClean="0">
                <a:latin typeface="Times New Roman" pitchFamily="18" charset="0"/>
                <a:cs typeface="Times New Roman" pitchFamily="18" charset="0"/>
              </a:rPr>
              <a:t>is the ability to inspire confidence and support among the people who are needed to achieve organizational goals.</a:t>
            </a:r>
            <a:endParaRPr lang="en-US" dirty="0" smtClean="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Management Vs Leadership:</a:t>
            </a:r>
          </a:p>
          <a:p>
            <a:pPr>
              <a:buNone/>
            </a:pPr>
            <a:r>
              <a:rPr lang="en-US" sz="2400" dirty="0" smtClean="0"/>
              <a:t>Functions of Management are Planning, Organizing, Directing (leading) and Controlling which are more of administrative nature. And leadership deals with change, inspiration, motivation and influence.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
            </a:r>
            <a:br>
              <a:rPr lang="en-US" sz="5400" b="1" dirty="0" smtClean="0"/>
            </a:br>
            <a:r>
              <a:rPr lang="en-US" sz="5400" b="1" dirty="0" smtClean="0"/>
              <a:t/>
            </a:r>
            <a:br>
              <a:rPr lang="en-US" sz="5400" b="1" dirty="0" smtClean="0"/>
            </a:br>
            <a:endParaRPr lang="en-US" dirty="0"/>
          </a:p>
        </p:txBody>
      </p:sp>
      <p:sp>
        <p:nvSpPr>
          <p:cNvPr id="3" name="Content Placeholder 2"/>
          <p:cNvSpPr>
            <a:spLocks noGrp="1"/>
          </p:cNvSpPr>
          <p:nvPr>
            <p:ph idx="1"/>
          </p:nvPr>
        </p:nvSpPr>
        <p:spPr>
          <a:xfrm>
            <a:off x="457200" y="1905000"/>
            <a:ext cx="8229600" cy="4389120"/>
          </a:xfrm>
        </p:spPr>
        <p:txBody>
          <a:bodyPr>
            <a:normAutofit/>
          </a:bodyPr>
          <a:lstStyle/>
          <a:p>
            <a:pPr algn="just">
              <a:lnSpc>
                <a:spcPct val="90000"/>
              </a:lnSpc>
              <a:buSzPct val="120000"/>
              <a:buFont typeface="Wingdings" pitchFamily="2" charset="2"/>
              <a:buChar char="§"/>
            </a:pPr>
            <a:r>
              <a:rPr lang="en-US" altLang="en-US" sz="2400" b="1" dirty="0" smtClean="0">
                <a:solidFill>
                  <a:schemeClr val="tx2"/>
                </a:solidFill>
              </a:rPr>
              <a:t>Leader </a:t>
            </a:r>
          </a:p>
          <a:p>
            <a:pPr lvl="1" algn="just">
              <a:lnSpc>
                <a:spcPct val="90000"/>
              </a:lnSpc>
            </a:pPr>
            <a:r>
              <a:rPr lang="en-US" altLang="en-US" dirty="0" smtClean="0"/>
              <a:t> someone who can influence others and who has managerial authority</a:t>
            </a:r>
          </a:p>
          <a:p>
            <a:pPr lvl="2" algn="just">
              <a:lnSpc>
                <a:spcPct val="90000"/>
              </a:lnSpc>
            </a:pPr>
            <a:r>
              <a:rPr lang="en-US" altLang="en-US" dirty="0" smtClean="0"/>
              <a:t>all managers should </a:t>
            </a:r>
            <a:r>
              <a:rPr lang="en-US" altLang="en-US" b="1" i="1" dirty="0" smtClean="0"/>
              <a:t>ideally</a:t>
            </a:r>
            <a:r>
              <a:rPr lang="en-US" altLang="en-US" dirty="0" smtClean="0"/>
              <a:t> be leaders</a:t>
            </a:r>
          </a:p>
          <a:p>
            <a:pPr lvl="2" algn="just">
              <a:lnSpc>
                <a:spcPct val="90000"/>
              </a:lnSpc>
            </a:pPr>
            <a:r>
              <a:rPr lang="en-US" altLang="en-US" dirty="0" smtClean="0"/>
              <a:t>not all leaders have the ability to be an effective manager</a:t>
            </a:r>
          </a:p>
          <a:p>
            <a:pPr algn="just">
              <a:lnSpc>
                <a:spcPct val="90000"/>
              </a:lnSpc>
              <a:buSzPct val="120000"/>
              <a:buFont typeface="Wingdings" pitchFamily="2" charset="2"/>
              <a:buChar char="§"/>
            </a:pPr>
            <a:r>
              <a:rPr lang="en-US" altLang="en-US" sz="2400" b="1" dirty="0" smtClean="0">
                <a:solidFill>
                  <a:schemeClr val="tx2"/>
                </a:solidFill>
              </a:rPr>
              <a:t>Leadership </a:t>
            </a:r>
          </a:p>
          <a:p>
            <a:pPr lvl="1" algn="just">
              <a:lnSpc>
                <a:spcPct val="90000"/>
              </a:lnSpc>
            </a:pPr>
            <a:r>
              <a:rPr lang="en-US" altLang="en-US" dirty="0" smtClean="0"/>
              <a:t>process of influencing a group toward the achievement of goals</a:t>
            </a:r>
          </a:p>
          <a:p>
            <a:pPr lvl="1" algn="just">
              <a:lnSpc>
                <a:spcPct val="90000"/>
              </a:lnSpc>
            </a:pPr>
            <a:endParaRPr lang="en-US" altLang="en-US" dirty="0" smtClean="0"/>
          </a:p>
          <a:p>
            <a:pPr lvl="1" algn="just">
              <a:lnSpc>
                <a:spcPct val="90000"/>
              </a:lnSpc>
              <a:buNone/>
            </a:pPr>
            <a:endParaRPr lang="en-US" alt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Staffing</a:t>
            </a:r>
            <a:endParaRPr lang="en-IN" dirty="0"/>
          </a:p>
        </p:txBody>
      </p:sp>
      <p:sp>
        <p:nvSpPr>
          <p:cNvPr id="3" name="Content Placeholder 2"/>
          <p:cNvSpPr>
            <a:spLocks noGrp="1"/>
          </p:cNvSpPr>
          <p:nvPr>
            <p:ph idx="1"/>
          </p:nvPr>
        </p:nvSpPr>
        <p:spPr/>
        <p:txBody>
          <a:bodyPr/>
          <a:lstStyle/>
          <a:p>
            <a:pPr marL="0" marR="45720" indent="0" algn="just">
              <a:lnSpc>
                <a:spcPct val="90000"/>
              </a:lnSpc>
              <a:spcBef>
                <a:spcPts val="576"/>
              </a:spcBef>
              <a:buNone/>
            </a:pPr>
            <a:r>
              <a:rPr lang="en-US" sz="2800" b="1" i="1" dirty="0" smtClean="0"/>
              <a:t>Staffing</a:t>
            </a:r>
            <a:r>
              <a:rPr lang="en-US" sz="2800" dirty="0" smtClean="0"/>
              <a:t> consists of recruiting, training and developing people, who form part of the organized efforts to contribute towards organizational growth. </a:t>
            </a:r>
            <a:endParaRPr lang="en-IN" dirty="0" smtClean="0"/>
          </a:p>
          <a:p>
            <a:pPr>
              <a:buNone/>
            </a:pP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a:bodyPr>
          <a:lstStyle/>
          <a:p>
            <a:pPr>
              <a:buNone/>
            </a:pPr>
            <a:r>
              <a:rPr lang="en-US" dirty="0" smtClean="0"/>
              <a:t>Different Leadership styles:</a:t>
            </a:r>
          </a:p>
          <a:p>
            <a:r>
              <a:rPr lang="en-US" altLang="en-US" sz="2800" b="1" i="1" dirty="0" smtClean="0">
                <a:solidFill>
                  <a:srgbClr val="E0B500"/>
                </a:solidFill>
              </a:rPr>
              <a:t>Autocratic</a:t>
            </a:r>
          </a:p>
          <a:p>
            <a:r>
              <a:rPr lang="en-US" altLang="en-US" sz="2800" b="1" i="1" dirty="0" smtClean="0">
                <a:solidFill>
                  <a:srgbClr val="E0B500"/>
                </a:solidFill>
              </a:rPr>
              <a:t>Democratic</a:t>
            </a:r>
          </a:p>
          <a:p>
            <a:r>
              <a:rPr lang="en-US" altLang="en-US" sz="2800" b="1" i="1" dirty="0" smtClean="0">
                <a:solidFill>
                  <a:srgbClr val="E0B500"/>
                </a:solidFill>
              </a:rPr>
              <a:t>relationship oriented</a:t>
            </a:r>
          </a:p>
          <a:p>
            <a:r>
              <a:rPr lang="en-US" altLang="en-US" sz="2800" b="1" i="1" dirty="0" smtClean="0">
                <a:solidFill>
                  <a:srgbClr val="E0B500"/>
                </a:solidFill>
              </a:rPr>
              <a:t>task oriented</a:t>
            </a:r>
          </a:p>
          <a:p>
            <a:r>
              <a:rPr lang="en-US" sz="2800" b="1" i="1" dirty="0" smtClean="0">
                <a:solidFill>
                  <a:srgbClr val="E0B500"/>
                </a:solidFill>
              </a:rPr>
              <a:t>Situational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Staffing</a:t>
            </a:r>
            <a:endParaRPr lang="en-US" dirty="0"/>
          </a:p>
        </p:txBody>
      </p:sp>
      <p:sp>
        <p:nvSpPr>
          <p:cNvPr id="3" name="Content Placeholder 2"/>
          <p:cNvSpPr>
            <a:spLocks noGrp="1"/>
          </p:cNvSpPr>
          <p:nvPr>
            <p:ph idx="1"/>
          </p:nvPr>
        </p:nvSpPr>
        <p:spPr/>
        <p:txBody>
          <a:bodyPr/>
          <a:lstStyle/>
          <a:p>
            <a:r>
              <a:rPr lang="en-US" dirty="0" smtClean="0"/>
              <a:t>Increase burden of work on managers</a:t>
            </a:r>
          </a:p>
          <a:p>
            <a:r>
              <a:rPr lang="en-US" dirty="0" smtClean="0"/>
              <a:t>Growing Size of Enterprise</a:t>
            </a:r>
          </a:p>
          <a:p>
            <a:r>
              <a:rPr lang="en-US" dirty="0" smtClean="0"/>
              <a:t>Growing complexity of Human Behaviour</a:t>
            </a:r>
          </a:p>
          <a:p>
            <a:r>
              <a:rPr lang="en-US" dirty="0" smtClean="0"/>
              <a:t>Desire to take Advantages of Specialization</a:t>
            </a:r>
          </a:p>
          <a:p>
            <a:pPr>
              <a:buNone/>
            </a:pP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Responsibility for Staffing</a:t>
            </a:r>
            <a:endParaRPr lang="en-US" dirty="0"/>
          </a:p>
        </p:txBody>
      </p:sp>
      <p:sp>
        <p:nvSpPr>
          <p:cNvPr id="3" name="Content Placeholder 2"/>
          <p:cNvSpPr>
            <a:spLocks noGrp="1"/>
          </p:cNvSpPr>
          <p:nvPr>
            <p:ph idx="1"/>
          </p:nvPr>
        </p:nvSpPr>
        <p:spPr/>
        <p:txBody>
          <a:bodyPr/>
          <a:lstStyle/>
          <a:p>
            <a:r>
              <a:rPr lang="en-US" dirty="0" smtClean="0"/>
              <a:t>The staffing function is concerned with Acquisition, Utilization and Maintenance of the Human factor.</a:t>
            </a:r>
          </a:p>
          <a:p>
            <a:r>
              <a:rPr lang="en-US" dirty="0" smtClean="0"/>
              <a:t>The crux of staffing is to put the right man at the right job, at the right time.</a:t>
            </a:r>
          </a:p>
          <a:p>
            <a:r>
              <a:rPr lang="en-US" dirty="0" smtClean="0"/>
              <a:t>Staffing gives a finishing touch to Organisation</a:t>
            </a:r>
          </a:p>
          <a:p>
            <a:r>
              <a:rPr lang="en-US" dirty="0" smtClean="0"/>
              <a:t>Staffing is the key to the managerial functions of directing and controlling.</a:t>
            </a:r>
          </a:p>
          <a:p>
            <a:r>
              <a:rPr lang="en-US" dirty="0" smtClean="0"/>
              <a:t>Continuous exercise</a:t>
            </a:r>
          </a:p>
          <a:p>
            <a:r>
              <a:rPr lang="en-US" dirty="0" smtClean="0"/>
              <a:t>Affected by external factors also</a:t>
            </a:r>
          </a:p>
          <a:p>
            <a:endParaRPr lang="en-US" dirty="0" smtClean="0"/>
          </a:p>
          <a:p>
            <a:pPr>
              <a:buNone/>
            </a:pP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Staffing Process</a:t>
            </a:r>
            <a:endParaRPr lang="en-US" dirty="0"/>
          </a:p>
        </p:txBody>
      </p:sp>
      <p:sp>
        <p:nvSpPr>
          <p:cNvPr id="3" name="Content Placeholder 2"/>
          <p:cNvSpPr>
            <a:spLocks noGrp="1"/>
          </p:cNvSpPr>
          <p:nvPr>
            <p:ph idx="1"/>
          </p:nvPr>
        </p:nvSpPr>
        <p:spPr/>
        <p:txBody>
          <a:bodyPr/>
          <a:lstStyle/>
          <a:p>
            <a:pPr algn="ctr">
              <a:buNone/>
            </a:pPr>
            <a:r>
              <a:rPr lang="en-US" dirty="0" smtClean="0"/>
              <a:t>Staffing Process</a:t>
            </a:r>
          </a:p>
          <a:p>
            <a:pPr algn="ctr">
              <a:buNone/>
            </a:pPr>
            <a:endParaRPr lang="en-US" dirty="0" smtClean="0"/>
          </a:p>
          <a:p>
            <a:pPr marL="514350" indent="-514350">
              <a:buAutoNum type="alphaLcPeriod"/>
            </a:pPr>
            <a:r>
              <a:rPr lang="en-US" sz="2000" dirty="0" smtClean="0"/>
              <a:t>Primary Phase                                b. Secondary phase</a:t>
            </a:r>
          </a:p>
          <a:p>
            <a:pPr marL="514350" indent="-514350">
              <a:buNone/>
            </a:pPr>
            <a:r>
              <a:rPr lang="en-US" sz="2000" dirty="0" smtClean="0"/>
              <a:t>       Man power planning                Training and development</a:t>
            </a:r>
          </a:p>
          <a:p>
            <a:pPr marL="514350" indent="-514350">
              <a:buNone/>
            </a:pPr>
            <a:r>
              <a:rPr lang="en-US" dirty="0" smtClean="0"/>
              <a:t>      </a:t>
            </a:r>
            <a:r>
              <a:rPr lang="en-US" sz="2000" dirty="0" smtClean="0"/>
              <a:t>Recruitment</a:t>
            </a:r>
            <a:r>
              <a:rPr lang="en-US" dirty="0" smtClean="0"/>
              <a:t>                      </a:t>
            </a:r>
            <a:r>
              <a:rPr lang="en-US" sz="2000" dirty="0" smtClean="0"/>
              <a:t>compensation</a:t>
            </a:r>
          </a:p>
          <a:p>
            <a:pPr marL="514350" indent="-514350">
              <a:buNone/>
            </a:pPr>
            <a:r>
              <a:rPr lang="en-US" sz="2000" dirty="0" smtClean="0"/>
              <a:t>       selection                                    Integration</a:t>
            </a:r>
          </a:p>
          <a:p>
            <a:pPr marL="514350" indent="-514350">
              <a:buNone/>
            </a:pPr>
            <a:r>
              <a:rPr lang="en-US" sz="2000" dirty="0" smtClean="0"/>
              <a:t>       Placement                                 promotion, demotion  and transfer</a:t>
            </a:r>
          </a:p>
          <a:p>
            <a:pPr marL="514350" indent="-514350">
              <a:buNone/>
            </a:pPr>
            <a:r>
              <a:rPr lang="en-US" dirty="0" smtClean="0"/>
              <a:t>     </a:t>
            </a:r>
            <a:r>
              <a:rPr lang="en-US" sz="2000" dirty="0" smtClean="0"/>
              <a:t>Induction                                   personnel welfare</a:t>
            </a:r>
          </a:p>
          <a:p>
            <a:pPr marL="514350" indent="-514350">
              <a:buNone/>
            </a:pPr>
            <a:r>
              <a:rPr lang="en-US" sz="2000" dirty="0" smtClean="0"/>
              <a:t>                                                          Performance appraisal</a:t>
            </a:r>
          </a:p>
          <a:p>
            <a:pPr marL="514350" indent="-514350">
              <a:buNone/>
            </a:pPr>
            <a:r>
              <a:rPr lang="en-US" sz="2000" dirty="0" smtClean="0"/>
              <a:t>                                                          Human relation </a:t>
            </a:r>
          </a:p>
          <a:p>
            <a:pPr algn="ctr">
              <a:buNone/>
            </a:pPr>
            <a:endParaRPr lang="en-US" dirty="0"/>
          </a:p>
        </p:txBody>
      </p:sp>
      <p:cxnSp>
        <p:nvCxnSpPr>
          <p:cNvPr id="7" name="Straight Arrow Connector 6"/>
          <p:cNvCxnSpPr/>
          <p:nvPr/>
        </p:nvCxnSpPr>
        <p:spPr>
          <a:xfrm rot="5400000">
            <a:off x="4357686" y="2500306"/>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857356" y="2643182"/>
            <a:ext cx="50006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750199" y="2750339"/>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a:off x="6750065" y="2749545"/>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staffing</a:t>
            </a:r>
            <a:endParaRPr lang="en-US" dirty="0"/>
          </a:p>
        </p:txBody>
      </p:sp>
      <p:sp>
        <p:nvSpPr>
          <p:cNvPr id="3" name="Content Placeholder 2"/>
          <p:cNvSpPr>
            <a:spLocks noGrp="1"/>
          </p:cNvSpPr>
          <p:nvPr>
            <p:ph idx="1"/>
          </p:nvPr>
        </p:nvSpPr>
        <p:spPr/>
        <p:txBody>
          <a:bodyPr/>
          <a:lstStyle/>
          <a:p>
            <a:r>
              <a:rPr lang="en-US" dirty="0" smtClean="0"/>
              <a:t>Maintenance of a satisfactory and satisfied work force</a:t>
            </a:r>
          </a:p>
          <a:p>
            <a:r>
              <a:rPr lang="en-US" dirty="0" smtClean="0"/>
              <a:t>Preparations for human resource in advance</a:t>
            </a:r>
          </a:p>
          <a:p>
            <a:r>
              <a:rPr lang="en-US" dirty="0" smtClean="0"/>
              <a:t>Best realisation of enterprise objectives</a:t>
            </a:r>
          </a:p>
          <a:p>
            <a:r>
              <a:rPr lang="en-US" dirty="0" smtClean="0"/>
              <a:t>Best utilisation of human factor </a:t>
            </a:r>
          </a:p>
          <a:p>
            <a:r>
              <a:rPr lang="en-US" dirty="0" smtClean="0"/>
              <a:t>Job satisfaction</a:t>
            </a:r>
          </a:p>
          <a:p>
            <a:r>
              <a:rPr lang="en-US" dirty="0" smtClean="0"/>
              <a:t>Development of personnel </a:t>
            </a:r>
          </a:p>
          <a:p>
            <a:r>
              <a:rPr lang="en-US" dirty="0" smtClean="0"/>
              <a:t>Healthy personnel relations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
            </a:r>
            <a:br>
              <a:rPr lang="en-US" sz="5400" b="1" dirty="0" smtClean="0"/>
            </a:br>
            <a:r>
              <a:rPr lang="en-US" sz="5400" b="1" dirty="0" smtClean="0"/>
              <a:t/>
            </a:r>
            <a:br>
              <a:rPr lang="en-US" sz="5400" b="1" dirty="0" smtClean="0"/>
            </a:br>
            <a:endParaRPr lang="en-US" dirty="0"/>
          </a:p>
        </p:txBody>
      </p:sp>
      <p:sp>
        <p:nvSpPr>
          <p:cNvPr id="3" name="Content Placeholder 2"/>
          <p:cNvSpPr>
            <a:spLocks noGrp="1"/>
          </p:cNvSpPr>
          <p:nvPr>
            <p:ph idx="1"/>
          </p:nvPr>
        </p:nvSpPr>
        <p:spPr>
          <a:xfrm>
            <a:off x="457200" y="1905000"/>
            <a:ext cx="8229600" cy="4389120"/>
          </a:xfrm>
        </p:spPr>
        <p:txBody>
          <a:bodyPr>
            <a:normAutofit/>
          </a:bodyPr>
          <a:lstStyle/>
          <a:p>
            <a:pPr>
              <a:buFont typeface="Wingdings" pitchFamily="2" charset="2"/>
              <a:buNone/>
            </a:pPr>
            <a:r>
              <a:rPr lang="en-US" sz="2800" b="1" dirty="0" smtClean="0">
                <a:solidFill>
                  <a:schemeClr val="tx2"/>
                </a:solidFill>
              </a:rPr>
              <a:t>HRM Process</a:t>
            </a:r>
            <a:endParaRPr lang="en-US" sz="2800" dirty="0" smtClean="0">
              <a:solidFill>
                <a:schemeClr val="tx2"/>
              </a:solidFill>
            </a:endParaRPr>
          </a:p>
          <a:p>
            <a:pPr>
              <a:buFont typeface="Wingdings" pitchFamily="2" charset="2"/>
              <a:buNone/>
            </a:pPr>
            <a:r>
              <a:rPr lang="en-US" sz="2800" dirty="0" smtClean="0"/>
              <a:t>HRM process, which has five basic activities:</a:t>
            </a:r>
          </a:p>
          <a:p>
            <a:pPr>
              <a:buSzPct val="120000"/>
              <a:buFont typeface="Wingdings" pitchFamily="2" charset="2"/>
              <a:buChar char="§"/>
            </a:pPr>
            <a:r>
              <a:rPr lang="en-US" sz="2800" dirty="0" smtClean="0"/>
              <a:t>Human resource planning</a:t>
            </a:r>
          </a:p>
          <a:p>
            <a:pPr>
              <a:buSzPct val="120000"/>
              <a:buFont typeface="Wingdings" pitchFamily="2" charset="2"/>
              <a:buChar char="§"/>
            </a:pPr>
            <a:r>
              <a:rPr lang="en-US" sz="2800" dirty="0" smtClean="0"/>
              <a:t>Staffing</a:t>
            </a:r>
          </a:p>
          <a:p>
            <a:pPr>
              <a:buSzPct val="120000"/>
              <a:buFont typeface="Wingdings" pitchFamily="2" charset="2"/>
              <a:buChar char="§"/>
            </a:pPr>
            <a:r>
              <a:rPr lang="en-US" sz="2800" dirty="0" smtClean="0"/>
              <a:t>Training and development</a:t>
            </a:r>
          </a:p>
          <a:p>
            <a:pPr>
              <a:buSzPct val="120000"/>
              <a:buFont typeface="Wingdings" pitchFamily="2" charset="2"/>
              <a:buChar char="§"/>
            </a:pPr>
            <a:r>
              <a:rPr lang="en-US" sz="2800" dirty="0" smtClean="0"/>
              <a:t>Performance appraisal</a:t>
            </a:r>
          </a:p>
          <a:p>
            <a:pPr>
              <a:buSzPct val="120000"/>
              <a:buFont typeface="Wingdings" pitchFamily="2" charset="2"/>
              <a:buChar char="§"/>
            </a:pPr>
            <a:r>
              <a:rPr lang="en-US" sz="2800" dirty="0" smtClean="0"/>
              <a:t>Compensation</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endParaRPr lang="en-US" dirty="0"/>
          </a:p>
        </p:txBody>
      </p:sp>
      <p:sp>
        <p:nvSpPr>
          <p:cNvPr id="3" name="Content Placeholder 2"/>
          <p:cNvSpPr>
            <a:spLocks noGrp="1"/>
          </p:cNvSpPr>
          <p:nvPr>
            <p:ph idx="1"/>
          </p:nvPr>
        </p:nvSpPr>
        <p:spPr/>
        <p:txBody>
          <a:bodyPr>
            <a:normAutofit/>
          </a:bodyPr>
          <a:lstStyle/>
          <a:p>
            <a:pPr>
              <a:lnSpc>
                <a:spcPct val="90000"/>
              </a:lnSpc>
              <a:buFont typeface="Wingdings" pitchFamily="2" charset="2"/>
              <a:buNone/>
            </a:pPr>
            <a:endParaRPr lang="en-US" sz="2800" dirty="0" smtClean="0"/>
          </a:p>
          <a:p>
            <a:pPr>
              <a:buNone/>
            </a:pPr>
            <a:endParaRPr lang="en-US" dirty="0"/>
          </a:p>
        </p:txBody>
      </p:sp>
      <p:sp>
        <p:nvSpPr>
          <p:cNvPr id="5" name="Rectangle 4"/>
          <p:cNvSpPr/>
          <p:nvPr/>
        </p:nvSpPr>
        <p:spPr>
          <a:xfrm>
            <a:off x="533400" y="1066800"/>
            <a:ext cx="7848600" cy="6463308"/>
          </a:xfrm>
          <a:prstGeom prst="rect">
            <a:avLst/>
          </a:prstGeom>
        </p:spPr>
        <p:txBody>
          <a:bodyPr wrap="square">
            <a:spAutoFit/>
          </a:bodyPr>
          <a:lstStyle/>
          <a:p>
            <a:pPr>
              <a:buFont typeface="Wingdings" pitchFamily="2" charset="2"/>
              <a:buNone/>
            </a:pPr>
            <a:r>
              <a:rPr lang="en-US" b="1" dirty="0" smtClean="0">
                <a:solidFill>
                  <a:schemeClr val="tx2"/>
                </a:solidFill>
              </a:rPr>
              <a:t>Human resource planning</a:t>
            </a:r>
            <a:endParaRPr lang="en-US" dirty="0" smtClean="0">
              <a:solidFill>
                <a:schemeClr val="tx2"/>
              </a:solidFill>
            </a:endParaRPr>
          </a:p>
          <a:p>
            <a:pPr algn="just">
              <a:buSzPct val="120000"/>
              <a:buFont typeface="Wingdings" pitchFamily="2" charset="2"/>
              <a:buChar char="§"/>
            </a:pPr>
            <a:r>
              <a:rPr lang="en-US" dirty="0" smtClean="0"/>
              <a:t>It involves forecasting the manpower demand, forecasting manpower supply and human resource actions.</a:t>
            </a:r>
          </a:p>
          <a:p>
            <a:pPr algn="just">
              <a:buFont typeface="Wingdings" pitchFamily="2" charset="2"/>
              <a:buNone/>
            </a:pPr>
            <a:r>
              <a:rPr lang="en-US" b="1" dirty="0" smtClean="0">
                <a:solidFill>
                  <a:schemeClr val="tx2"/>
                </a:solidFill>
              </a:rPr>
              <a:t>Staffing</a:t>
            </a:r>
            <a:endParaRPr lang="en-US" dirty="0" smtClean="0">
              <a:solidFill>
                <a:schemeClr val="tx2"/>
              </a:solidFill>
            </a:endParaRPr>
          </a:p>
          <a:p>
            <a:pPr algn="just">
              <a:buSzPct val="120000"/>
              <a:buFont typeface="Wingdings" pitchFamily="2" charset="2"/>
              <a:buChar char="§"/>
            </a:pPr>
            <a:r>
              <a:rPr lang="en-US" dirty="0" smtClean="0"/>
              <a:t>Activities that are aimed at attracting and selecting individuals for different positions that facilitate the achievement of organizational goals. This process involves recruitment and selection.</a:t>
            </a:r>
          </a:p>
          <a:p>
            <a:pPr>
              <a:buFont typeface="Wingdings" pitchFamily="2" charset="2"/>
              <a:buNone/>
            </a:pPr>
            <a:r>
              <a:rPr lang="en-US" b="1" dirty="0" smtClean="0">
                <a:solidFill>
                  <a:schemeClr val="tx2"/>
                </a:solidFill>
              </a:rPr>
              <a:t>Training and development</a:t>
            </a:r>
            <a:endParaRPr lang="en-US" dirty="0" smtClean="0">
              <a:solidFill>
                <a:schemeClr val="tx2"/>
              </a:solidFill>
            </a:endParaRPr>
          </a:p>
          <a:p>
            <a:pPr algn="just">
              <a:buSzPct val="120000"/>
              <a:buFont typeface="Wingdings" pitchFamily="2" charset="2"/>
              <a:buChar char="§"/>
            </a:pPr>
            <a:r>
              <a:rPr lang="en-US" dirty="0" smtClean="0"/>
              <a:t>Training denotes efforts to increase employee skills. Training increases an employee's skills, changes the employee's behavior and attitudes towards  work. Employees at various levels require training, but the program contents will differ depending on the specific requirements.</a:t>
            </a:r>
          </a:p>
          <a:p>
            <a:pPr>
              <a:buFont typeface="Wingdings" pitchFamily="2" charset="2"/>
              <a:buNone/>
            </a:pPr>
            <a:r>
              <a:rPr lang="en-US" b="1" dirty="0" smtClean="0">
                <a:solidFill>
                  <a:schemeClr val="tx2"/>
                </a:solidFill>
              </a:rPr>
              <a:t>Performance appraisal</a:t>
            </a:r>
            <a:endParaRPr lang="en-US" dirty="0" smtClean="0">
              <a:solidFill>
                <a:schemeClr val="tx2"/>
              </a:solidFill>
            </a:endParaRPr>
          </a:p>
          <a:p>
            <a:pPr>
              <a:buSzPct val="120000"/>
              <a:buFont typeface="Wingdings" pitchFamily="2" charset="2"/>
              <a:buChar char="§"/>
            </a:pPr>
            <a:r>
              <a:rPr lang="en-US" dirty="0" smtClean="0"/>
              <a:t>Performance appraisal compares an individual's job performance against standards or objectives developed for the individual's position.</a:t>
            </a:r>
          </a:p>
          <a:p>
            <a:pPr>
              <a:buFont typeface="Wingdings" pitchFamily="2" charset="2"/>
              <a:buNone/>
            </a:pPr>
            <a:r>
              <a:rPr lang="en-US" b="1" dirty="0" smtClean="0">
                <a:solidFill>
                  <a:schemeClr val="tx2"/>
                </a:solidFill>
              </a:rPr>
              <a:t>Compensation</a:t>
            </a:r>
            <a:endParaRPr lang="en-US" dirty="0" smtClean="0">
              <a:solidFill>
                <a:schemeClr val="tx2"/>
              </a:solidFill>
            </a:endParaRPr>
          </a:p>
          <a:p>
            <a:pPr algn="just">
              <a:buSzPct val="120000"/>
              <a:buFont typeface="Wingdings" pitchFamily="2" charset="2"/>
              <a:buChar char="§"/>
            </a:pPr>
            <a:r>
              <a:rPr lang="en-US" dirty="0" smtClean="0"/>
              <a:t>It includes wages, salaries, and fringe benefits paid to employees in recognition of their work. Compensation can be paid in monetary (cash, gift cheques, bonus) and non-monetary terms ( stock options, insurance etc.)</a:t>
            </a:r>
          </a:p>
          <a:p>
            <a:pPr>
              <a:buFont typeface="Wingdings" pitchFamily="2" charset="2"/>
              <a:buNone/>
            </a:pPr>
            <a:endParaRPr lang="en-US" dirty="0" smtClean="0"/>
          </a:p>
          <a:p>
            <a:pPr>
              <a:buSzPct val="120000"/>
            </a:pPr>
            <a:endParaRPr lang="en-US" dirty="0" smtClean="0"/>
          </a:p>
          <a:p>
            <a:pPr>
              <a:buFont typeface="Wingdings" pitchFamily="2" charset="2"/>
              <a:buNone/>
            </a:pPr>
            <a:endParaRPr lang="en-US" dirty="0" smtClean="0"/>
          </a:p>
          <a:p>
            <a:pPr algn="just">
              <a:buSzPct val="120000"/>
              <a:buFont typeface="Wingdings" pitchFamily="2" charset="2"/>
              <a:buChar cha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
            </a:r>
            <a:br>
              <a:rPr lang="en-US" sz="5400" dirty="0" smtClean="0"/>
            </a:br>
            <a:endParaRPr lang="en-US" dirty="0"/>
          </a:p>
        </p:txBody>
      </p:sp>
      <p:sp>
        <p:nvSpPr>
          <p:cNvPr id="3" name="Content Placeholder 2"/>
          <p:cNvSpPr>
            <a:spLocks noGrp="1"/>
          </p:cNvSpPr>
          <p:nvPr>
            <p:ph idx="1"/>
          </p:nvPr>
        </p:nvSpPr>
        <p:spPr/>
        <p:txBody>
          <a:bodyPr>
            <a:normAutofit/>
          </a:bodyPr>
          <a:lstStyle/>
          <a:p>
            <a:pPr algn="just">
              <a:buNone/>
            </a:pPr>
            <a:r>
              <a:rPr lang="en-US" sz="2800" b="1" dirty="0" smtClean="0">
                <a:solidFill>
                  <a:schemeClr val="tx2"/>
                </a:solidFill>
              </a:rPr>
              <a:t>	</a:t>
            </a:r>
            <a:endParaRPr lang="en-US" sz="2800" dirty="0" smtClean="0"/>
          </a:p>
          <a:p>
            <a:pPr algn="just">
              <a:buFont typeface="Wingdings" pitchFamily="2" charset="2"/>
              <a:buNone/>
            </a:pPr>
            <a:endParaRPr lang="en-US" dirty="0"/>
          </a:p>
        </p:txBody>
      </p:sp>
      <p:sp>
        <p:nvSpPr>
          <p:cNvPr id="5" name="Rectangle 4"/>
          <p:cNvSpPr/>
          <p:nvPr/>
        </p:nvSpPr>
        <p:spPr>
          <a:xfrm>
            <a:off x="685800" y="1166843"/>
            <a:ext cx="7924800" cy="5262979"/>
          </a:xfrm>
          <a:prstGeom prst="rect">
            <a:avLst/>
          </a:prstGeom>
        </p:spPr>
        <p:txBody>
          <a:bodyPr wrap="square">
            <a:spAutoFit/>
          </a:bodyPr>
          <a:lstStyle/>
          <a:p>
            <a:pPr>
              <a:buFont typeface="Wingdings" pitchFamily="2" charset="2"/>
              <a:buNone/>
            </a:pPr>
            <a:r>
              <a:rPr lang="en-US" sz="2400" b="1" dirty="0" smtClean="0">
                <a:solidFill>
                  <a:schemeClr val="tx2"/>
                </a:solidFill>
              </a:rPr>
              <a:t>Recruitment</a:t>
            </a:r>
            <a:endParaRPr lang="en-US" sz="2400" dirty="0" smtClean="0">
              <a:solidFill>
                <a:schemeClr val="tx2"/>
              </a:solidFill>
            </a:endParaRPr>
          </a:p>
          <a:p>
            <a:pPr>
              <a:buFont typeface="Wingdings" pitchFamily="2" charset="2"/>
              <a:buNone/>
            </a:pPr>
            <a:r>
              <a:rPr lang="en-US" sz="2400" dirty="0" smtClean="0"/>
              <a:t>Recruitment is the process, of attracting suitable candidates, who are capable of effectively filling the existing job vacancies.</a:t>
            </a:r>
          </a:p>
          <a:p>
            <a:pPr>
              <a:buFont typeface="Wingdings" pitchFamily="2" charset="2"/>
              <a:buNone/>
            </a:pPr>
            <a:r>
              <a:rPr lang="en-US" sz="2400" b="1" dirty="0" smtClean="0">
                <a:solidFill>
                  <a:schemeClr val="tx2"/>
                </a:solidFill>
              </a:rPr>
              <a:t>Sources of recruitment</a:t>
            </a:r>
            <a:endParaRPr lang="en-US" sz="2400" dirty="0" smtClean="0">
              <a:solidFill>
                <a:schemeClr val="tx2"/>
              </a:solidFill>
            </a:endParaRPr>
          </a:p>
          <a:p>
            <a:pPr>
              <a:buSzPct val="120000"/>
              <a:buFont typeface="Wingdings" pitchFamily="2" charset="2"/>
              <a:buChar char="§"/>
            </a:pPr>
            <a:r>
              <a:rPr lang="en-US" sz="2400" dirty="0" smtClean="0"/>
              <a:t>Sources of recruitment can be either internal or external or both.</a:t>
            </a:r>
          </a:p>
          <a:p>
            <a:pPr>
              <a:buFont typeface="Wingdings" pitchFamily="2" charset="2"/>
              <a:buNone/>
            </a:pPr>
            <a:r>
              <a:rPr lang="en-US" sz="2400" b="1" dirty="0" smtClean="0">
                <a:solidFill>
                  <a:schemeClr val="tx2"/>
                </a:solidFill>
              </a:rPr>
              <a:t>Internal Recruitment</a:t>
            </a:r>
            <a:endParaRPr lang="en-US" sz="2400" dirty="0" smtClean="0">
              <a:solidFill>
                <a:schemeClr val="tx2"/>
              </a:solidFill>
            </a:endParaRPr>
          </a:p>
          <a:p>
            <a:pPr>
              <a:buSzPct val="120000"/>
              <a:buFont typeface="Wingdings" pitchFamily="2" charset="2"/>
              <a:buChar char="§"/>
            </a:pPr>
            <a:r>
              <a:rPr lang="en-US" sz="2400" dirty="0" smtClean="0"/>
              <a:t>Internal recruitment implies, finding the suitable candidates (employees)  within the organization and encouraging them to apply for the job.</a:t>
            </a:r>
          </a:p>
          <a:p>
            <a:pPr>
              <a:buFont typeface="Wingdings" pitchFamily="2" charset="2"/>
              <a:buNone/>
            </a:pPr>
            <a:r>
              <a:rPr lang="en-US" sz="2400" b="1" dirty="0" smtClean="0">
                <a:solidFill>
                  <a:schemeClr val="tx2"/>
                </a:solidFill>
              </a:rPr>
              <a:t>External Recruitment</a:t>
            </a:r>
            <a:endParaRPr lang="en-US" sz="2400" dirty="0" smtClean="0">
              <a:solidFill>
                <a:schemeClr val="tx2"/>
              </a:solidFill>
            </a:endParaRPr>
          </a:p>
          <a:p>
            <a:pPr>
              <a:buSzPct val="120000"/>
              <a:buFont typeface="Wingdings" pitchFamily="2" charset="2"/>
              <a:buChar char="§"/>
            </a:pPr>
            <a:r>
              <a:rPr lang="en-US" sz="2400" dirty="0" smtClean="0"/>
              <a:t>The process of attracting applicants from outside the organization is known as external recruitment.</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163</TotalTime>
  <Words>542</Words>
  <Application>Microsoft Office PowerPoint</Application>
  <PresentationFormat>On-screen Show (4:3)</PresentationFormat>
  <Paragraphs>116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PRINCIPLES OF MANAGEMENT </vt:lpstr>
      <vt:lpstr>Meaning of Staffing</vt:lpstr>
      <vt:lpstr>Nature of Staffing</vt:lpstr>
      <vt:lpstr>Responsibility for Staffing</vt:lpstr>
      <vt:lpstr>Staffing Process</vt:lpstr>
      <vt:lpstr>Significance of staffing</vt:lpstr>
      <vt:lpstr>  </vt:lpstr>
      <vt:lpstr>Slide 8</vt:lpstr>
      <vt:lpstr> </vt:lpstr>
      <vt:lpstr>Slide 10</vt:lpstr>
      <vt:lpstr>PRINCIPLES OF MANAGEMENT </vt:lpstr>
      <vt:lpstr>  </vt:lpstr>
      <vt:lpstr> </vt:lpstr>
      <vt:lpstr>Performance Rating Methods </vt:lpstr>
      <vt:lpstr>Slide 15</vt:lpstr>
      <vt:lpstr>PRINCIPLES OF MANAGEMENT </vt:lpstr>
      <vt:lpstr>Slide 17</vt:lpstr>
      <vt:lpstr>Slide 18</vt:lpstr>
      <vt:lpstr>  </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MANAGEMENT </dc:title>
  <dc:creator>user</dc:creator>
  <cp:lastModifiedBy>user</cp:lastModifiedBy>
  <cp:revision>12</cp:revision>
  <dcterms:created xsi:type="dcterms:W3CDTF">2016-10-08T14:11:31Z</dcterms:created>
  <dcterms:modified xsi:type="dcterms:W3CDTF">2007-12-31T18:35:27Z</dcterms:modified>
</cp:coreProperties>
</file>