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6" r:id="rId3"/>
    <p:sldId id="257" r:id="rId4"/>
    <p:sldId id="261" r:id="rId5"/>
    <p:sldId id="259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441" autoAdjust="0"/>
    <p:restoredTop sz="94660"/>
  </p:normalViewPr>
  <p:slideViewPr>
    <p:cSldViewPr>
      <p:cViewPr>
        <p:scale>
          <a:sx n="100" d="100"/>
          <a:sy n="100" d="100"/>
        </p:scale>
        <p:origin x="-522" y="6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089F3-6ED0-409E-8D19-39D2912C0594}" type="datetimeFigureOut">
              <a:rPr lang="en-US" smtClean="0"/>
              <a:t>4/11/2020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347F0-686A-4BF9-A2C6-95FABC4CD524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089F3-6ED0-409E-8D19-39D2912C0594}" type="datetimeFigureOut">
              <a:rPr lang="en-US" smtClean="0"/>
              <a:t>4/11/2020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347F0-686A-4BF9-A2C6-95FABC4CD524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089F3-6ED0-409E-8D19-39D2912C0594}" type="datetimeFigureOut">
              <a:rPr lang="en-US" smtClean="0"/>
              <a:t>4/11/2020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347F0-686A-4BF9-A2C6-95FABC4CD524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089F3-6ED0-409E-8D19-39D2912C0594}" type="datetimeFigureOut">
              <a:rPr lang="en-US" smtClean="0"/>
              <a:t>4/11/2020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347F0-686A-4BF9-A2C6-95FABC4CD524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089F3-6ED0-409E-8D19-39D2912C0594}" type="datetimeFigureOut">
              <a:rPr lang="en-US" smtClean="0"/>
              <a:t>4/11/2020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347F0-686A-4BF9-A2C6-95FABC4CD524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089F3-6ED0-409E-8D19-39D2912C0594}" type="datetimeFigureOut">
              <a:rPr lang="en-US" smtClean="0"/>
              <a:t>4/11/2020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347F0-686A-4BF9-A2C6-95FABC4CD524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089F3-6ED0-409E-8D19-39D2912C0594}" type="datetimeFigureOut">
              <a:rPr lang="en-US" smtClean="0"/>
              <a:t>4/11/2020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347F0-686A-4BF9-A2C6-95FABC4CD524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089F3-6ED0-409E-8D19-39D2912C0594}" type="datetimeFigureOut">
              <a:rPr lang="en-US" smtClean="0"/>
              <a:t>4/11/2020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347F0-686A-4BF9-A2C6-95FABC4CD524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089F3-6ED0-409E-8D19-39D2912C0594}" type="datetimeFigureOut">
              <a:rPr lang="en-US" smtClean="0"/>
              <a:t>4/11/2020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347F0-686A-4BF9-A2C6-95FABC4CD524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089F3-6ED0-409E-8D19-39D2912C0594}" type="datetimeFigureOut">
              <a:rPr lang="en-US" smtClean="0"/>
              <a:t>4/11/2020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347F0-686A-4BF9-A2C6-95FABC4CD524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089F3-6ED0-409E-8D19-39D2912C0594}" type="datetimeFigureOut">
              <a:rPr lang="en-US" smtClean="0"/>
              <a:t>4/11/2020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347F0-686A-4BF9-A2C6-95FABC4CD524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0089F3-6ED0-409E-8D19-39D2912C0594}" type="datetimeFigureOut">
              <a:rPr lang="en-US" smtClean="0"/>
              <a:t>4/11/2020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6347F0-686A-4BF9-A2C6-95FABC4CD524}" type="slidenum">
              <a:rPr lang="en-IN" smtClean="0"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5404"/>
          </a:xfrm>
        </p:spPr>
        <p:txBody>
          <a:bodyPr>
            <a:normAutofit fontScale="90000"/>
          </a:bodyPr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971676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4800" b="1" dirty="0" smtClean="0"/>
          </a:p>
          <a:p>
            <a:pPr>
              <a:buNone/>
            </a:pPr>
            <a:r>
              <a:rPr lang="en-US" sz="4800" b="1" dirty="0" smtClean="0"/>
              <a:t>  Problems on Marginal Costing</a:t>
            </a:r>
            <a:endParaRPr lang="en-IN" sz="4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85729"/>
            <a:ext cx="7772400" cy="214313"/>
          </a:xfrm>
        </p:spPr>
        <p:txBody>
          <a:bodyPr>
            <a:normAutofit fontScale="90000"/>
          </a:bodyPr>
          <a:lstStyle/>
          <a:p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472" y="571480"/>
            <a:ext cx="8072494" cy="5786478"/>
          </a:xfrm>
        </p:spPr>
        <p:txBody>
          <a:bodyPr>
            <a:normAutofit fontScale="92500"/>
          </a:bodyPr>
          <a:lstStyle/>
          <a:p>
            <a:pPr algn="l"/>
            <a:r>
              <a:rPr lang="en-US" sz="4000" b="1" dirty="0" smtClean="0">
                <a:solidFill>
                  <a:schemeClr val="tx1"/>
                </a:solidFill>
              </a:rPr>
              <a:t>Calculate: </a:t>
            </a:r>
          </a:p>
          <a:p>
            <a:pPr algn="l"/>
            <a:r>
              <a:rPr lang="en-US" sz="4000" dirty="0" smtClean="0">
                <a:solidFill>
                  <a:schemeClr val="tx1"/>
                </a:solidFill>
              </a:rPr>
              <a:t>a)P/V Ratio</a:t>
            </a:r>
          </a:p>
          <a:p>
            <a:pPr algn="l"/>
            <a:r>
              <a:rPr lang="en-US" sz="4000" dirty="0" smtClean="0">
                <a:solidFill>
                  <a:schemeClr val="tx1"/>
                </a:solidFill>
              </a:rPr>
              <a:t>b) BEP</a:t>
            </a:r>
          </a:p>
          <a:p>
            <a:pPr algn="l"/>
            <a:r>
              <a:rPr lang="en-US" sz="4000" dirty="0" smtClean="0">
                <a:solidFill>
                  <a:schemeClr val="tx1"/>
                </a:solidFill>
              </a:rPr>
              <a:t>c)Contribution and </a:t>
            </a:r>
          </a:p>
          <a:p>
            <a:pPr algn="l"/>
            <a:r>
              <a:rPr lang="en-US" sz="4000" dirty="0" smtClean="0">
                <a:solidFill>
                  <a:schemeClr val="tx1"/>
                </a:solidFill>
              </a:rPr>
              <a:t>d) Profit</a:t>
            </a:r>
          </a:p>
          <a:p>
            <a:pPr algn="l"/>
            <a:r>
              <a:rPr lang="en-US" sz="4000" dirty="0" smtClean="0">
                <a:solidFill>
                  <a:schemeClr val="tx1"/>
                </a:solidFill>
              </a:rPr>
              <a:t> from the following information. </a:t>
            </a:r>
          </a:p>
          <a:p>
            <a:pPr algn="l"/>
            <a:r>
              <a:rPr lang="en-US" sz="4000" dirty="0" smtClean="0">
                <a:solidFill>
                  <a:schemeClr val="tx1"/>
                </a:solidFill>
              </a:rPr>
              <a:t>Sales Rs.5,00,000, Fixed Cost </a:t>
            </a:r>
          </a:p>
          <a:p>
            <a:r>
              <a:rPr lang="en-US" sz="4000" dirty="0" smtClean="0">
                <a:solidFill>
                  <a:schemeClr val="tx1"/>
                </a:solidFill>
              </a:rPr>
              <a:t>Rs. 60,000 and Variable Cost Rs.3,00,000.</a:t>
            </a:r>
            <a:endParaRPr lang="en-IN" sz="4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/>
          <a:lstStyle/>
          <a:p>
            <a:r>
              <a:rPr lang="en-US" dirty="0" smtClean="0">
                <a:latin typeface="+mn-lt"/>
              </a:rPr>
              <a:t>Solution</a:t>
            </a:r>
            <a:endParaRPr lang="en-IN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Sales				= Rs. 5,00,000</a:t>
            </a:r>
          </a:p>
          <a:p>
            <a:pPr>
              <a:buNone/>
            </a:pPr>
            <a:r>
              <a:rPr lang="en-US" dirty="0" smtClean="0"/>
              <a:t>Less: Variable Cost	= Rs. 3,00,000</a:t>
            </a:r>
          </a:p>
          <a:p>
            <a:pPr>
              <a:buNone/>
            </a:pPr>
            <a:r>
              <a:rPr lang="en-US" dirty="0" smtClean="0"/>
              <a:t>		Contribution</a:t>
            </a:r>
            <a:r>
              <a:rPr lang="en-US" dirty="0"/>
              <a:t>	</a:t>
            </a:r>
            <a:r>
              <a:rPr lang="en-US" dirty="0" smtClean="0"/>
              <a:t>= Rs. 2,00,000</a:t>
            </a:r>
          </a:p>
          <a:p>
            <a:pPr>
              <a:buNone/>
            </a:pPr>
            <a:r>
              <a:rPr lang="en-US" dirty="0" smtClean="0"/>
              <a:t>a) P/V Ratio = Contribution	X 100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		Sales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	= 2,00,000 X100	 = 40%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	    5,00,000				</a:t>
            </a:r>
            <a:endParaRPr lang="en-IN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4429124" y="2786058"/>
            <a:ext cx="207170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071802" y="3929066"/>
            <a:ext cx="178595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2786050" y="5072074"/>
            <a:ext cx="135732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>
            <a:normAutofit fontScale="90000"/>
          </a:bodyPr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928670"/>
            <a:ext cx="8229600" cy="542928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800" dirty="0" smtClean="0">
                <a:cs typeface="Times New Roman" pitchFamily="18" charset="0"/>
              </a:rPr>
              <a:t>b) B.E.P.          =     Fixed Cost</a:t>
            </a:r>
            <a:r>
              <a:rPr lang="en-US" sz="2800" dirty="0" smtClean="0">
                <a:cs typeface="Times New Roman" pitchFamily="18" charset="0"/>
              </a:rPr>
              <a:t> ÷ P/V Ratio</a:t>
            </a:r>
          </a:p>
          <a:p>
            <a:pPr>
              <a:buNone/>
            </a:pPr>
            <a:r>
              <a:rPr lang="en-US" sz="2800" dirty="0">
                <a:cs typeface="Times New Roman" pitchFamily="18" charset="0"/>
              </a:rPr>
              <a:t>	</a:t>
            </a:r>
            <a:r>
              <a:rPr lang="en-US" sz="2800" dirty="0" smtClean="0">
                <a:cs typeface="Times New Roman" pitchFamily="18" charset="0"/>
              </a:rPr>
              <a:t>		= 60,000 ÷ 40% = Rs. 1,50,000</a:t>
            </a:r>
          </a:p>
          <a:p>
            <a:pPr>
              <a:buNone/>
            </a:pPr>
            <a:endParaRPr lang="en-US" sz="2800" dirty="0" smtClean="0">
              <a:cs typeface="Times New Roman" pitchFamily="18" charset="0"/>
            </a:endParaRPr>
          </a:p>
          <a:p>
            <a:pPr>
              <a:buNone/>
            </a:pPr>
            <a:r>
              <a:rPr lang="en-US" sz="2800" dirty="0" smtClean="0">
                <a:cs typeface="Times New Roman" pitchFamily="18" charset="0"/>
              </a:rPr>
              <a:t>This means that  at Rs.1,50,000 sales, the profit will  be zero, i.e., no profit no loss.</a:t>
            </a:r>
          </a:p>
          <a:p>
            <a:pPr>
              <a:buNone/>
            </a:pPr>
            <a:r>
              <a:rPr lang="en-US" sz="2800" dirty="0" smtClean="0">
                <a:cs typeface="Times New Roman" pitchFamily="18" charset="0"/>
              </a:rPr>
              <a:t>Verification: Contribution = Sales X P/V Ratio</a:t>
            </a:r>
          </a:p>
          <a:p>
            <a:pPr>
              <a:buNone/>
            </a:pPr>
            <a:r>
              <a:rPr lang="en-US" sz="2800" dirty="0">
                <a:cs typeface="Times New Roman" pitchFamily="18" charset="0"/>
              </a:rPr>
              <a:t>	</a:t>
            </a:r>
            <a:r>
              <a:rPr lang="en-US" sz="2800" dirty="0" smtClean="0">
                <a:cs typeface="Times New Roman" pitchFamily="18" charset="0"/>
              </a:rPr>
              <a:t>				    = 1,50,000 X 40%</a:t>
            </a:r>
          </a:p>
          <a:p>
            <a:pPr>
              <a:buNone/>
            </a:pPr>
            <a:r>
              <a:rPr lang="en-US" sz="2800" dirty="0">
                <a:cs typeface="Times New Roman" pitchFamily="18" charset="0"/>
              </a:rPr>
              <a:t>	</a:t>
            </a:r>
            <a:r>
              <a:rPr lang="en-US" sz="2800" dirty="0" smtClean="0">
                <a:cs typeface="Times New Roman" pitchFamily="18" charset="0"/>
              </a:rPr>
              <a:t>				    = 60,000.</a:t>
            </a:r>
          </a:p>
          <a:p>
            <a:pPr>
              <a:buNone/>
            </a:pPr>
            <a:r>
              <a:rPr lang="en-US" sz="2800" dirty="0" smtClean="0">
                <a:cs typeface="Times New Roman" pitchFamily="18" charset="0"/>
              </a:rPr>
              <a:t>Therefore, Profit = Contribution- Fixed Cost</a:t>
            </a:r>
          </a:p>
          <a:p>
            <a:pPr>
              <a:buNone/>
            </a:pPr>
            <a:r>
              <a:rPr lang="en-US" sz="2800" dirty="0">
                <a:cs typeface="Times New Roman" pitchFamily="18" charset="0"/>
              </a:rPr>
              <a:t>	</a:t>
            </a:r>
            <a:r>
              <a:rPr lang="en-US" sz="2800" dirty="0" smtClean="0">
                <a:cs typeface="Times New Roman" pitchFamily="18" charset="0"/>
              </a:rPr>
              <a:t>		        = 60,000 – 60,000</a:t>
            </a:r>
          </a:p>
          <a:p>
            <a:pPr>
              <a:buNone/>
            </a:pPr>
            <a:r>
              <a:rPr lang="en-US" sz="2800" dirty="0">
                <a:cs typeface="Times New Roman" pitchFamily="18" charset="0"/>
              </a:rPr>
              <a:t>	</a:t>
            </a:r>
            <a:r>
              <a:rPr lang="en-US" sz="2800" dirty="0" smtClean="0">
                <a:cs typeface="Times New Roman" pitchFamily="18" charset="0"/>
              </a:rPr>
              <a:t>		     = 0</a:t>
            </a:r>
          </a:p>
          <a:p>
            <a:pPr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	</a:t>
            </a:r>
          </a:p>
          <a:p>
            <a:pPr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	</a:t>
            </a:r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719"/>
          </a:xfrm>
        </p:spPr>
        <p:txBody>
          <a:bodyPr>
            <a:normAutofit fontScale="90000"/>
          </a:bodyPr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92935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dirty="0" smtClean="0">
                <a:cs typeface="Times New Roman" pitchFamily="18" charset="0"/>
              </a:rPr>
              <a:t>c) Contribution = Sales – Variable Cost</a:t>
            </a:r>
          </a:p>
          <a:p>
            <a:pPr>
              <a:buNone/>
            </a:pPr>
            <a:r>
              <a:rPr lang="en-US" dirty="0">
                <a:cs typeface="Times New Roman" pitchFamily="18" charset="0"/>
              </a:rPr>
              <a:t>	</a:t>
            </a:r>
            <a:r>
              <a:rPr lang="en-US" dirty="0" smtClean="0">
                <a:cs typeface="Times New Roman" pitchFamily="18" charset="0"/>
              </a:rPr>
              <a:t>		  = 5,00,000 – 3,00,000</a:t>
            </a:r>
          </a:p>
          <a:p>
            <a:pPr>
              <a:buNone/>
            </a:pPr>
            <a:r>
              <a:rPr lang="en-US" dirty="0">
                <a:cs typeface="Times New Roman" pitchFamily="18" charset="0"/>
              </a:rPr>
              <a:t>	</a:t>
            </a:r>
            <a:r>
              <a:rPr lang="en-US" dirty="0" smtClean="0">
                <a:cs typeface="Times New Roman" pitchFamily="18" charset="0"/>
              </a:rPr>
              <a:t>		  = 2,00,000</a:t>
            </a:r>
          </a:p>
          <a:p>
            <a:pPr>
              <a:buNone/>
            </a:pPr>
            <a:r>
              <a:rPr lang="en-US" dirty="0" smtClean="0">
                <a:cs typeface="Times New Roman" pitchFamily="18" charset="0"/>
              </a:rPr>
              <a:t>d) Profit can be ascertained in two ways:</a:t>
            </a:r>
          </a:p>
          <a:p>
            <a:pPr marL="514350" indent="-514350">
              <a:buAutoNum type="romanLcParenR"/>
            </a:pPr>
            <a:r>
              <a:rPr lang="en-US" dirty="0" smtClean="0">
                <a:cs typeface="Times New Roman" pitchFamily="18" charset="0"/>
              </a:rPr>
              <a:t>Profit = Contribution – Fixed Cost</a:t>
            </a:r>
          </a:p>
          <a:p>
            <a:pPr marL="514350" indent="-514350">
              <a:buNone/>
            </a:pPr>
            <a:r>
              <a:rPr lang="en-US" dirty="0" smtClean="0">
                <a:cs typeface="Times New Roman" pitchFamily="18" charset="0"/>
              </a:rPr>
              <a:t>	Contribution = Sales x P/V Ratio</a:t>
            </a:r>
          </a:p>
          <a:p>
            <a:pPr marL="514350" indent="-514350">
              <a:buNone/>
            </a:pPr>
            <a:r>
              <a:rPr lang="en-US" dirty="0">
                <a:cs typeface="Times New Roman" pitchFamily="18" charset="0"/>
              </a:rPr>
              <a:t> </a:t>
            </a:r>
            <a:r>
              <a:rPr lang="en-US" dirty="0" smtClean="0">
                <a:cs typeface="Times New Roman" pitchFamily="18" charset="0"/>
              </a:rPr>
              <a:t>                           = 5,00,000 x 40%  = 2,00,000</a:t>
            </a:r>
          </a:p>
          <a:p>
            <a:pPr marL="514350" indent="-514350">
              <a:buNone/>
            </a:pPr>
            <a:r>
              <a:rPr lang="en-US" dirty="0" smtClean="0">
                <a:cs typeface="Times New Roman" pitchFamily="18" charset="0"/>
              </a:rPr>
              <a:t>	Profit = Contribution – Fixed Cost </a:t>
            </a:r>
          </a:p>
          <a:p>
            <a:pPr marL="514350" indent="-514350">
              <a:buNone/>
            </a:pPr>
            <a:r>
              <a:rPr lang="en-US" dirty="0">
                <a:cs typeface="Times New Roman" pitchFamily="18" charset="0"/>
              </a:rPr>
              <a:t>	</a:t>
            </a:r>
            <a:r>
              <a:rPr lang="en-US" dirty="0" smtClean="0">
                <a:cs typeface="Times New Roman" pitchFamily="18" charset="0"/>
              </a:rPr>
              <a:t>          = 2,00,000 – 60,000 </a:t>
            </a:r>
          </a:p>
          <a:p>
            <a:pPr marL="514350" indent="-514350">
              <a:buNone/>
            </a:pPr>
            <a:r>
              <a:rPr lang="en-US" dirty="0">
                <a:cs typeface="Times New Roman" pitchFamily="18" charset="0"/>
              </a:rPr>
              <a:t>	</a:t>
            </a:r>
            <a:r>
              <a:rPr lang="en-US" dirty="0" smtClean="0">
                <a:cs typeface="Times New Roman" pitchFamily="18" charset="0"/>
              </a:rPr>
              <a:t>          = 1,40,000.</a:t>
            </a:r>
          </a:p>
          <a:p>
            <a:pPr marL="514350" indent="-514350">
              <a:buAutoNum type="romanLcParenR"/>
            </a:pPr>
            <a:endParaRPr lang="en-IN" dirty="0" smtClean="0">
              <a:cs typeface="Times New Roman" pitchFamily="18" charset="0"/>
            </a:endParaRPr>
          </a:p>
          <a:p>
            <a:pPr marL="514350" indent="-514350">
              <a:buNone/>
            </a:pPr>
            <a:r>
              <a:rPr lang="en-US" dirty="0">
                <a:cs typeface="Times New Roman" pitchFamily="18" charset="0"/>
              </a:rPr>
              <a:t>	</a:t>
            </a:r>
            <a:r>
              <a:rPr lang="en-US" dirty="0" smtClean="0">
                <a:cs typeface="Times New Roman" pitchFamily="18" charset="0"/>
              </a:rPr>
              <a:t>		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5404"/>
          </a:xfrm>
        </p:spPr>
        <p:txBody>
          <a:bodyPr>
            <a:normAutofit fontScale="90000"/>
          </a:bodyPr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600" dirty="0" smtClean="0">
                <a:cs typeface="Times New Roman" pitchFamily="18" charset="0"/>
              </a:rPr>
              <a:t>ii) The other way to find out profit will be:</a:t>
            </a:r>
          </a:p>
          <a:p>
            <a:pPr>
              <a:buNone/>
            </a:pPr>
            <a:r>
              <a:rPr lang="en-US" sz="3600" dirty="0">
                <a:cs typeface="Times New Roman" pitchFamily="18" charset="0"/>
              </a:rPr>
              <a:t>	</a:t>
            </a:r>
            <a:r>
              <a:rPr lang="en-US" sz="3600" dirty="0" smtClean="0">
                <a:cs typeface="Times New Roman" pitchFamily="18" charset="0"/>
              </a:rPr>
              <a:t>Sales		                  = Rs. 5,00,000</a:t>
            </a:r>
          </a:p>
          <a:p>
            <a:pPr>
              <a:buNone/>
            </a:pPr>
            <a:r>
              <a:rPr lang="en-US" sz="3600" dirty="0">
                <a:cs typeface="Times New Roman" pitchFamily="18" charset="0"/>
              </a:rPr>
              <a:t>	</a:t>
            </a:r>
            <a:r>
              <a:rPr lang="en-US" sz="3600" dirty="0" smtClean="0">
                <a:cs typeface="Times New Roman" pitchFamily="18" charset="0"/>
              </a:rPr>
              <a:t>Less: Variable Cost	= Rs. 3,00,000</a:t>
            </a:r>
          </a:p>
          <a:p>
            <a:pPr>
              <a:buNone/>
            </a:pPr>
            <a:r>
              <a:rPr lang="en-US" sz="3600" dirty="0">
                <a:cs typeface="Times New Roman" pitchFamily="18" charset="0"/>
              </a:rPr>
              <a:t>	</a:t>
            </a:r>
            <a:r>
              <a:rPr lang="en-US" sz="3600" dirty="0" smtClean="0">
                <a:cs typeface="Times New Roman" pitchFamily="18" charset="0"/>
              </a:rPr>
              <a:t>	   Contribution          = Rs. 2,00,000</a:t>
            </a:r>
          </a:p>
          <a:p>
            <a:pPr>
              <a:buNone/>
            </a:pPr>
            <a:r>
              <a:rPr lang="en-US" sz="3600" dirty="0">
                <a:cs typeface="Times New Roman" pitchFamily="18" charset="0"/>
              </a:rPr>
              <a:t>	</a:t>
            </a:r>
            <a:r>
              <a:rPr lang="en-US" sz="3600" dirty="0" smtClean="0">
                <a:cs typeface="Times New Roman" pitchFamily="18" charset="0"/>
              </a:rPr>
              <a:t>Less: Fixed Cost             = Rs.    60,000</a:t>
            </a:r>
          </a:p>
          <a:p>
            <a:pPr>
              <a:buNone/>
            </a:pPr>
            <a:r>
              <a:rPr lang="en-US" sz="3600" dirty="0">
                <a:cs typeface="Times New Roman" pitchFamily="18" charset="0"/>
              </a:rPr>
              <a:t>	</a:t>
            </a:r>
            <a:r>
              <a:rPr lang="en-US" sz="3600" dirty="0" smtClean="0">
                <a:cs typeface="Times New Roman" pitchFamily="18" charset="0"/>
              </a:rPr>
              <a:t>	 	 Profit                = Rs. 1,40,000</a:t>
            </a:r>
            <a:endParaRPr lang="en-IN" sz="3600" dirty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68</Words>
  <Application>Microsoft Office PowerPoint</Application>
  <PresentationFormat>On-screen Show (4:3)</PresentationFormat>
  <Paragraphs>48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Slide 2</vt:lpstr>
      <vt:lpstr>Solution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Problems on Marginal Costing</dc:title>
  <dc:creator>HP</dc:creator>
  <cp:lastModifiedBy>HP</cp:lastModifiedBy>
  <cp:revision>23</cp:revision>
  <dcterms:created xsi:type="dcterms:W3CDTF">2020-04-11T09:53:16Z</dcterms:created>
  <dcterms:modified xsi:type="dcterms:W3CDTF">2020-04-11T10:48:19Z</dcterms:modified>
</cp:coreProperties>
</file>