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9/10/2020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9/10/2020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9/10/2020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9/10/2020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9/10/2020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9/10/2020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9/10/2020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9/10/2020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9/10/2020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9/10/2020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9/10/2020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9/10/2020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0"/>
            <a:ext cx="7772400" cy="990600"/>
          </a:xfrm>
        </p:spPr>
        <p:txBody>
          <a:bodyPr>
            <a:noAutofit/>
          </a:bodyPr>
          <a:lstStyle/>
          <a:p>
            <a:r>
              <a:rPr lang="en-US" sz="3200" b="1" dirty="0" smtClean="0">
                <a:latin typeface="Time New Roman"/>
              </a:rPr>
              <a:t>FINANCIAL PLANNING</a:t>
            </a:r>
            <a:br>
              <a:rPr lang="en-US" sz="3200" b="1" dirty="0" smtClean="0">
                <a:latin typeface="Time New Roman"/>
              </a:rPr>
            </a:br>
            <a:endParaRPr lang="en-IN" sz="3200" b="1" dirty="0">
              <a:latin typeface="Time New Roman"/>
            </a:endParaRPr>
          </a:p>
        </p:txBody>
      </p:sp>
      <p:sp>
        <p:nvSpPr>
          <p:cNvPr id="3" name="Subtitle 2"/>
          <p:cNvSpPr>
            <a:spLocks noGrp="1"/>
          </p:cNvSpPr>
          <p:nvPr>
            <p:ph type="subTitle" idx="1"/>
          </p:nvPr>
        </p:nvSpPr>
        <p:spPr>
          <a:xfrm>
            <a:off x="1371600" y="762000"/>
            <a:ext cx="6400800" cy="5562600"/>
          </a:xfrm>
        </p:spPr>
        <p:txBody>
          <a:bodyPr>
            <a:normAutofit fontScale="25000" lnSpcReduction="20000"/>
          </a:bodyPr>
          <a:lstStyle/>
          <a:p>
            <a:pPr algn="l">
              <a:buFont typeface="Arial" pitchFamily="34" charset="0"/>
              <a:buChar char="•"/>
            </a:pPr>
            <a:r>
              <a:rPr lang="en-US" sz="12800" dirty="0" smtClean="0">
                <a:solidFill>
                  <a:schemeClr val="tx1"/>
                </a:solidFill>
                <a:latin typeface="Time New Roman"/>
              </a:rPr>
              <a:t> Finance is an important function of the business.</a:t>
            </a:r>
          </a:p>
          <a:p>
            <a:pPr algn="l">
              <a:buFont typeface="Arial" pitchFamily="34" charset="0"/>
              <a:buChar char="•"/>
            </a:pPr>
            <a:r>
              <a:rPr lang="en-US" sz="12800" dirty="0" smtClean="0">
                <a:solidFill>
                  <a:schemeClr val="tx1"/>
                </a:solidFill>
                <a:latin typeface="Time New Roman"/>
              </a:rPr>
              <a:t> Application of planning to this   function is called financial planning.</a:t>
            </a:r>
          </a:p>
          <a:p>
            <a:pPr algn="l">
              <a:buFont typeface="Arial" pitchFamily="34" charset="0"/>
              <a:buChar char="•"/>
            </a:pPr>
            <a:r>
              <a:rPr lang="en-US" sz="12800" dirty="0" smtClean="0">
                <a:solidFill>
                  <a:schemeClr val="tx1"/>
                </a:solidFill>
                <a:latin typeface="Time New Roman"/>
              </a:rPr>
              <a:t> Mainly concerned with economical procurement and profitable use     of funds.</a:t>
            </a:r>
          </a:p>
          <a:p>
            <a:pPr algn="l">
              <a:buFont typeface="Arial" pitchFamily="34" charset="0"/>
              <a:buChar char="•"/>
            </a:pPr>
            <a:r>
              <a:rPr lang="en-US" sz="12800" dirty="0" smtClean="0">
                <a:solidFill>
                  <a:schemeClr val="tx1"/>
                </a:solidFill>
                <a:latin typeface="Time New Roman"/>
              </a:rPr>
              <a:t> A financial plan is a statement estimating the amount of capital and determining its composition. </a:t>
            </a:r>
          </a:p>
          <a:p>
            <a:pPr algn="l">
              <a:buFont typeface="Arial" pitchFamily="34" charset="0"/>
              <a:buChar char="•"/>
            </a:pPr>
            <a:r>
              <a:rPr lang="en-US" sz="12800" dirty="0" smtClean="0">
                <a:solidFill>
                  <a:schemeClr val="tx1"/>
                </a:solidFill>
                <a:latin typeface="Time New Roman"/>
              </a:rPr>
              <a:t>Total amount of capital– fixed and working and its composition.</a:t>
            </a:r>
          </a:p>
          <a:p>
            <a:pPr algn="l">
              <a:buFont typeface="Arial" pitchFamily="34" charset="0"/>
              <a:buChar char="•"/>
            </a:pPr>
            <a:endParaRPr lang="en-US" sz="5900" dirty="0" smtClean="0">
              <a:solidFill>
                <a:schemeClr val="tx1"/>
              </a:solidFill>
              <a:latin typeface="Time New Roman"/>
            </a:endParaRPr>
          </a:p>
          <a:p>
            <a:pPr algn="l"/>
            <a:endParaRPr lang="en-IN" sz="1600" dirty="0">
              <a:solidFill>
                <a:schemeClr val="tx1"/>
              </a:solidFill>
              <a:latin typeface="Time New Roman"/>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B. Estimation of Intangible Assets Requirements</a:t>
            </a:r>
            <a:endParaRPr lang="en-IN" dirty="0"/>
          </a:p>
        </p:txBody>
      </p:sp>
      <p:sp>
        <p:nvSpPr>
          <p:cNvPr id="3" name="Content Placeholder 2"/>
          <p:cNvSpPr>
            <a:spLocks noGrp="1"/>
          </p:cNvSpPr>
          <p:nvPr>
            <p:ph idx="1"/>
          </p:nvPr>
        </p:nvSpPr>
        <p:spPr/>
        <p:txBody>
          <a:bodyPr>
            <a:normAutofit fontScale="92500" lnSpcReduction="10000"/>
          </a:bodyPr>
          <a:lstStyle/>
          <a:p>
            <a:pPr lvl="1" algn="just">
              <a:buNone/>
            </a:pPr>
            <a:r>
              <a:rPr lang="en-US" dirty="0" smtClean="0"/>
              <a:t>   			 The expenses of promotion, incorporation, organization or establishment of business, cost of financing and the amount to be invested in intangible assets such as goodwill, patents, copyrights, etc. also form part of fixed capital.</a:t>
            </a:r>
          </a:p>
          <a:p>
            <a:pPr marL="971550" lvl="1" indent="-514350" algn="just">
              <a:buAutoNum type="arabicPeriod"/>
            </a:pPr>
            <a:r>
              <a:rPr lang="en-US" dirty="0" smtClean="0"/>
              <a:t>Promotion expenses.</a:t>
            </a:r>
          </a:p>
          <a:p>
            <a:pPr marL="971550" lvl="1" indent="-514350" algn="just">
              <a:buAutoNum type="arabicPeriod"/>
            </a:pPr>
            <a:r>
              <a:rPr lang="en-US" dirty="0" smtClean="0"/>
              <a:t>Incorporation and organization expenses.</a:t>
            </a:r>
          </a:p>
          <a:p>
            <a:pPr marL="971550" lvl="1" indent="-514350" algn="just">
              <a:buAutoNum type="arabicPeriod"/>
            </a:pPr>
            <a:r>
              <a:rPr lang="en-US" dirty="0" smtClean="0"/>
              <a:t>Cost of Financing.</a:t>
            </a:r>
          </a:p>
          <a:p>
            <a:pPr marL="971550" lvl="1" indent="-514350" algn="just">
              <a:buAutoNum type="arabicPeriod"/>
            </a:pPr>
            <a:r>
              <a:rPr lang="en-US" dirty="0" smtClean="0"/>
              <a:t>Initial Operating Losses.</a:t>
            </a:r>
          </a:p>
          <a:p>
            <a:pPr marL="971550" lvl="1" indent="-514350" algn="just">
              <a:buAutoNum type="arabicPeriod"/>
            </a:pPr>
            <a:r>
              <a:rPr lang="en-US" dirty="0" smtClean="0"/>
              <a:t>Costs of acquisition of patents, copyrights, goodwill, etc.</a:t>
            </a:r>
            <a:endParaRPr lang="en-IN"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Limitations of Financial Planning</a:t>
            </a:r>
            <a:endParaRPr lang="en-IN" dirty="0"/>
          </a:p>
        </p:txBody>
      </p:sp>
      <p:sp>
        <p:nvSpPr>
          <p:cNvPr id="3" name="Content Placeholder 2"/>
          <p:cNvSpPr>
            <a:spLocks noGrp="1"/>
          </p:cNvSpPr>
          <p:nvPr>
            <p:ph idx="1"/>
          </p:nvPr>
        </p:nvSpPr>
        <p:spPr/>
        <p:txBody>
          <a:bodyPr/>
          <a:lstStyle/>
          <a:p>
            <a:pPr>
              <a:buNone/>
            </a:pPr>
            <a:endParaRPr lang="en-US" dirty="0" smtClean="0"/>
          </a:p>
          <a:p>
            <a:r>
              <a:rPr lang="en-US" dirty="0" smtClean="0"/>
              <a:t> Difficult in forecasting.</a:t>
            </a:r>
          </a:p>
          <a:p>
            <a:r>
              <a:rPr lang="en-US" dirty="0" smtClean="0"/>
              <a:t> Difficult due to changes.</a:t>
            </a:r>
          </a:p>
          <a:p>
            <a:r>
              <a:rPr lang="en-US" dirty="0" smtClean="0"/>
              <a:t> Problem of co-ordination.</a:t>
            </a:r>
          </a:p>
          <a:p>
            <a:r>
              <a:rPr lang="en-US" smtClean="0"/>
              <a:t> Rapid </a:t>
            </a:r>
            <a:r>
              <a:rPr lang="en-US" dirty="0" smtClean="0"/>
              <a:t>Changes.</a:t>
            </a:r>
            <a:endParaRPr lang="en-IN"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Objectives</a:t>
            </a:r>
            <a:r>
              <a:rPr lang="en-US" dirty="0" smtClean="0"/>
              <a:t> </a:t>
            </a:r>
            <a:r>
              <a:rPr lang="en-US" b="1" dirty="0" smtClean="0"/>
              <a:t>of Financial Plan</a:t>
            </a:r>
            <a:endParaRPr lang="en-IN" b="1" dirty="0"/>
          </a:p>
        </p:txBody>
      </p:sp>
      <p:sp>
        <p:nvSpPr>
          <p:cNvPr id="3" name="Content Placeholder 2"/>
          <p:cNvSpPr>
            <a:spLocks noGrp="1"/>
          </p:cNvSpPr>
          <p:nvPr>
            <p:ph idx="1"/>
          </p:nvPr>
        </p:nvSpPr>
        <p:spPr/>
        <p:txBody>
          <a:bodyPr>
            <a:normAutofit lnSpcReduction="10000"/>
          </a:bodyPr>
          <a:lstStyle/>
          <a:p>
            <a:pPr>
              <a:buFont typeface="Courier New" pitchFamily="49" charset="0"/>
              <a:buChar char="o"/>
            </a:pPr>
            <a:r>
              <a:rPr lang="en-US" b="1" dirty="0" smtClean="0"/>
              <a:t>Adequate funds.</a:t>
            </a:r>
          </a:p>
          <a:p>
            <a:pPr>
              <a:buFont typeface="Courier New" pitchFamily="49" charset="0"/>
              <a:buChar char="o"/>
            </a:pPr>
            <a:r>
              <a:rPr lang="en-US" b="1" dirty="0" smtClean="0"/>
              <a:t>Balancing of costs and risks.</a:t>
            </a:r>
          </a:p>
          <a:p>
            <a:pPr>
              <a:buFont typeface="Courier New" pitchFamily="49" charset="0"/>
              <a:buChar char="o"/>
            </a:pPr>
            <a:r>
              <a:rPr lang="en-US" b="1" dirty="0" smtClean="0"/>
              <a:t>Flexibility.</a:t>
            </a:r>
          </a:p>
          <a:p>
            <a:pPr>
              <a:buFont typeface="Courier New" pitchFamily="49" charset="0"/>
              <a:buChar char="o"/>
            </a:pPr>
            <a:r>
              <a:rPr lang="en-US" b="1" dirty="0" smtClean="0"/>
              <a:t>Simplicity.</a:t>
            </a:r>
          </a:p>
          <a:p>
            <a:pPr>
              <a:buFont typeface="Courier New" pitchFamily="49" charset="0"/>
              <a:buChar char="o"/>
            </a:pPr>
            <a:r>
              <a:rPr lang="en-US" b="1" dirty="0" smtClean="0"/>
              <a:t>Long-term view.</a:t>
            </a:r>
          </a:p>
          <a:p>
            <a:pPr>
              <a:buFont typeface="Courier New" pitchFamily="49" charset="0"/>
              <a:buChar char="o"/>
            </a:pPr>
            <a:r>
              <a:rPr lang="en-US" b="1" dirty="0" smtClean="0"/>
              <a:t>Liquidity.</a:t>
            </a:r>
          </a:p>
          <a:p>
            <a:pPr>
              <a:buFont typeface="Courier New" pitchFamily="49" charset="0"/>
              <a:buChar char="o"/>
            </a:pPr>
            <a:r>
              <a:rPr lang="en-US" b="1" dirty="0" smtClean="0"/>
              <a:t>Optimum use.</a:t>
            </a:r>
          </a:p>
          <a:p>
            <a:pPr>
              <a:buFont typeface="Courier New" pitchFamily="49" charset="0"/>
              <a:buChar char="o"/>
            </a:pPr>
            <a:r>
              <a:rPr lang="en-US" b="1" dirty="0" smtClean="0"/>
              <a:t>Economy.</a:t>
            </a:r>
            <a:endParaRPr lang="en-IN" b="1"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Characteristics/Principles of Sound Financial Plan</a:t>
            </a:r>
            <a:endParaRPr lang="en-IN" b="1" dirty="0"/>
          </a:p>
        </p:txBody>
      </p:sp>
      <p:sp>
        <p:nvSpPr>
          <p:cNvPr id="3" name="Content Placeholder 2"/>
          <p:cNvSpPr>
            <a:spLocks noGrp="1"/>
          </p:cNvSpPr>
          <p:nvPr>
            <p:ph idx="1"/>
          </p:nvPr>
        </p:nvSpPr>
        <p:spPr/>
        <p:txBody>
          <a:bodyPr/>
          <a:lstStyle/>
          <a:p>
            <a:pPr>
              <a:buFont typeface="Wingdings" pitchFamily="2" charset="2"/>
              <a:buChar char="§"/>
            </a:pPr>
            <a:r>
              <a:rPr lang="en-US" b="1" dirty="0" smtClean="0"/>
              <a:t>Simplicity</a:t>
            </a:r>
          </a:p>
          <a:p>
            <a:pPr>
              <a:buFont typeface="Wingdings" pitchFamily="2" charset="2"/>
              <a:buChar char="§"/>
            </a:pPr>
            <a:r>
              <a:rPr lang="en-US" b="1" dirty="0" smtClean="0"/>
              <a:t>Based on clear-cut objectives.</a:t>
            </a:r>
          </a:p>
          <a:p>
            <a:pPr>
              <a:buFont typeface="Wingdings" pitchFamily="2" charset="2"/>
              <a:buChar char="§"/>
            </a:pPr>
            <a:r>
              <a:rPr lang="en-US" b="1" dirty="0" smtClean="0"/>
              <a:t>Less dependence on outside source.</a:t>
            </a:r>
          </a:p>
          <a:p>
            <a:pPr>
              <a:buFont typeface="Wingdings" pitchFamily="2" charset="2"/>
              <a:buChar char="§"/>
            </a:pPr>
            <a:r>
              <a:rPr lang="en-US" b="1" dirty="0" smtClean="0"/>
              <a:t>Flexibility.</a:t>
            </a:r>
          </a:p>
          <a:p>
            <a:pPr>
              <a:buFont typeface="Wingdings" pitchFamily="2" charset="2"/>
              <a:buChar char="§"/>
            </a:pPr>
            <a:r>
              <a:rPr lang="en-US" b="1" dirty="0" smtClean="0"/>
              <a:t>Solvency and Liquidity.</a:t>
            </a:r>
          </a:p>
          <a:p>
            <a:pPr>
              <a:buFont typeface="Wingdings" pitchFamily="2" charset="2"/>
              <a:buChar char="§"/>
            </a:pPr>
            <a:r>
              <a:rPr lang="en-US" b="1" dirty="0" smtClean="0"/>
              <a:t>Cost.</a:t>
            </a:r>
          </a:p>
          <a:p>
            <a:pPr>
              <a:buFont typeface="Wingdings" pitchFamily="2" charset="2"/>
              <a:buChar char="§"/>
            </a:pPr>
            <a:r>
              <a:rPr lang="en-US" b="1" dirty="0" smtClean="0"/>
              <a:t>Profitability.</a:t>
            </a:r>
            <a:endParaRPr lang="en-IN" b="1"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Considerations in formulating financial plan</a:t>
            </a:r>
            <a:endParaRPr lang="en-IN" b="1" dirty="0"/>
          </a:p>
        </p:txBody>
      </p:sp>
      <p:sp>
        <p:nvSpPr>
          <p:cNvPr id="3" name="Content Placeholder 2"/>
          <p:cNvSpPr>
            <a:spLocks noGrp="1"/>
          </p:cNvSpPr>
          <p:nvPr>
            <p:ph idx="1"/>
          </p:nvPr>
        </p:nvSpPr>
        <p:spPr/>
        <p:txBody>
          <a:bodyPr/>
          <a:lstStyle/>
          <a:p>
            <a:pPr>
              <a:buFont typeface="Wingdings" pitchFamily="2" charset="2"/>
              <a:buChar char="q"/>
            </a:pPr>
            <a:r>
              <a:rPr lang="en-US" b="1" dirty="0" smtClean="0"/>
              <a:t>Nature of Industry.</a:t>
            </a:r>
          </a:p>
          <a:p>
            <a:pPr>
              <a:buFont typeface="Wingdings" pitchFamily="2" charset="2"/>
              <a:buChar char="q"/>
            </a:pPr>
            <a:r>
              <a:rPr lang="en-US" b="1" dirty="0" smtClean="0"/>
              <a:t>Standing of the concern.</a:t>
            </a:r>
          </a:p>
          <a:p>
            <a:pPr>
              <a:buFont typeface="Wingdings" pitchFamily="2" charset="2"/>
              <a:buChar char="q"/>
            </a:pPr>
            <a:r>
              <a:rPr lang="en-US" b="1" dirty="0" smtClean="0"/>
              <a:t>Future Plans.</a:t>
            </a:r>
          </a:p>
          <a:p>
            <a:pPr>
              <a:buFont typeface="Wingdings" pitchFamily="2" charset="2"/>
              <a:buChar char="q"/>
            </a:pPr>
            <a:r>
              <a:rPr lang="en-US" b="1" dirty="0" smtClean="0"/>
              <a:t>Availability of sources.</a:t>
            </a:r>
          </a:p>
          <a:p>
            <a:pPr>
              <a:buFont typeface="Wingdings" pitchFamily="2" charset="2"/>
              <a:buChar char="q"/>
            </a:pPr>
            <a:r>
              <a:rPr lang="en-US" b="1" dirty="0" smtClean="0"/>
              <a:t>General Economic conditions.</a:t>
            </a:r>
          </a:p>
          <a:p>
            <a:pPr>
              <a:buFont typeface="Wingdings" pitchFamily="2" charset="2"/>
              <a:buChar char="q"/>
            </a:pPr>
            <a:r>
              <a:rPr lang="en-US" b="1" dirty="0" smtClean="0"/>
              <a:t>Government Control.</a:t>
            </a:r>
            <a:endParaRPr lang="en-IN" b="1"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Steps in Financial Planning</a:t>
            </a:r>
            <a:endParaRPr lang="en-IN" b="1" dirty="0"/>
          </a:p>
        </p:txBody>
      </p:sp>
      <p:sp>
        <p:nvSpPr>
          <p:cNvPr id="3" name="Content Placeholder 2"/>
          <p:cNvSpPr>
            <a:spLocks noGrp="1"/>
          </p:cNvSpPr>
          <p:nvPr>
            <p:ph idx="1"/>
          </p:nvPr>
        </p:nvSpPr>
        <p:spPr/>
        <p:txBody>
          <a:bodyPr/>
          <a:lstStyle/>
          <a:p>
            <a:pPr>
              <a:buFont typeface="Wingdings" pitchFamily="2" charset="2"/>
              <a:buChar char="v"/>
            </a:pPr>
            <a:r>
              <a:rPr lang="en-US" b="1" dirty="0" smtClean="0"/>
              <a:t>Establishing Financial Objectives. </a:t>
            </a:r>
          </a:p>
          <a:p>
            <a:pPr>
              <a:buFont typeface="Wingdings" pitchFamily="2" charset="2"/>
              <a:buChar char="v"/>
            </a:pPr>
            <a:r>
              <a:rPr lang="en-US" b="1" dirty="0" smtClean="0"/>
              <a:t>Formulating Financial policies.</a:t>
            </a:r>
          </a:p>
          <a:p>
            <a:pPr>
              <a:buFont typeface="Wingdings" pitchFamily="2" charset="2"/>
              <a:buChar char="v"/>
            </a:pPr>
            <a:r>
              <a:rPr lang="en-US" b="1" dirty="0" smtClean="0"/>
              <a:t>Formulating Procedures.</a:t>
            </a:r>
          </a:p>
          <a:p>
            <a:pPr>
              <a:buFont typeface="Wingdings" pitchFamily="2" charset="2"/>
              <a:buChar char="v"/>
            </a:pPr>
            <a:r>
              <a:rPr lang="en-US" b="1" dirty="0" smtClean="0"/>
              <a:t>Providing for Flexibility.</a:t>
            </a:r>
            <a:endParaRPr lang="en-IN" b="1"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1905000"/>
          </a:xfrm>
        </p:spPr>
        <p:txBody>
          <a:bodyPr>
            <a:normAutofit/>
          </a:bodyPr>
          <a:lstStyle/>
          <a:p>
            <a:r>
              <a:rPr lang="en-US" dirty="0" smtClean="0"/>
              <a:t/>
            </a:r>
            <a:br>
              <a:rPr lang="en-US" dirty="0" smtClean="0"/>
            </a:br>
            <a:r>
              <a:rPr lang="en-IN" sz="3600" b="1" dirty="0" smtClean="0"/>
              <a:t>Estimating Long-Term  &amp; Short-Term Financial Needs—Fixed Capital</a:t>
            </a:r>
            <a:endParaRPr lang="en-IN" sz="3600" dirty="0"/>
          </a:p>
        </p:txBody>
      </p:sp>
      <p:sp>
        <p:nvSpPr>
          <p:cNvPr id="3" name="Content Placeholder 2"/>
          <p:cNvSpPr>
            <a:spLocks noGrp="1"/>
          </p:cNvSpPr>
          <p:nvPr>
            <p:ph idx="1"/>
          </p:nvPr>
        </p:nvSpPr>
        <p:spPr/>
        <p:txBody>
          <a:bodyPr>
            <a:normAutofit lnSpcReduction="10000"/>
          </a:bodyPr>
          <a:lstStyle/>
          <a:p>
            <a:pPr>
              <a:buFont typeface="Wingdings" pitchFamily="2" charset="2"/>
              <a:buChar char="Ø"/>
            </a:pPr>
            <a:r>
              <a:rPr lang="en-US" b="1" dirty="0" smtClean="0"/>
              <a:t>Fixed capital stands for that amount of capital which is required for long term to create production facilities through purchase of fixed assets, such as plant, machinery, land, building, furniture, etc.</a:t>
            </a:r>
          </a:p>
          <a:p>
            <a:pPr>
              <a:buNone/>
            </a:pPr>
            <a:r>
              <a:rPr lang="en-US" b="1" dirty="0" smtClean="0"/>
              <a:t>	</a:t>
            </a:r>
            <a:r>
              <a:rPr lang="en-US" b="1" dirty="0" smtClean="0"/>
              <a:t>Assessment of Fixed Capital:</a:t>
            </a:r>
          </a:p>
          <a:p>
            <a:pPr marL="514350" indent="-514350">
              <a:buAutoNum type="alphaUcPeriod"/>
            </a:pPr>
            <a:r>
              <a:rPr lang="en-US" b="1" dirty="0" smtClean="0"/>
              <a:t>Estimation of Fixed Assets Requirements.</a:t>
            </a:r>
          </a:p>
          <a:p>
            <a:pPr marL="514350" indent="-514350">
              <a:buAutoNum type="alphaUcPeriod"/>
            </a:pPr>
            <a:r>
              <a:rPr lang="en-US" b="1" dirty="0" smtClean="0"/>
              <a:t>Estimation of Intangible Assets Requirements.</a:t>
            </a:r>
            <a:endParaRPr lang="en-IN" b="1"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A. Estimation of Fixed Assets Requirements</a:t>
            </a:r>
            <a:endParaRPr lang="en-IN" dirty="0"/>
          </a:p>
        </p:txBody>
      </p:sp>
      <p:sp>
        <p:nvSpPr>
          <p:cNvPr id="3" name="Content Placeholder 2"/>
          <p:cNvSpPr>
            <a:spLocks noGrp="1"/>
          </p:cNvSpPr>
          <p:nvPr>
            <p:ph idx="1"/>
          </p:nvPr>
        </p:nvSpPr>
        <p:spPr/>
        <p:txBody>
          <a:bodyPr/>
          <a:lstStyle/>
          <a:p>
            <a:pPr>
              <a:buFont typeface="Wingdings" pitchFamily="2" charset="2"/>
              <a:buChar char="ü"/>
            </a:pPr>
            <a:r>
              <a:rPr lang="en-US" b="1" dirty="0" smtClean="0"/>
              <a:t>Estimated usually at the time of promotion of a new enterprise.</a:t>
            </a:r>
          </a:p>
          <a:p>
            <a:pPr>
              <a:buFont typeface="Wingdings" pitchFamily="2" charset="2"/>
              <a:buChar char="ü"/>
            </a:pPr>
            <a:r>
              <a:rPr lang="en-US" b="1" dirty="0" smtClean="0"/>
              <a:t>Existing firms may also need it at the time of expansion, growth, replacement and improvement of the existing facilities.</a:t>
            </a:r>
          </a:p>
          <a:p>
            <a:pPr>
              <a:buFont typeface="Wingdings" pitchFamily="2" charset="2"/>
              <a:buChar char="ü"/>
            </a:pPr>
            <a:r>
              <a:rPr lang="en-US" b="1" dirty="0" smtClean="0"/>
              <a:t>Varies from firm to firm.</a:t>
            </a:r>
            <a:endParaRPr lang="en-IN" b="1"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Factors affecting the estimation of Fixed Assets Requirements</a:t>
            </a:r>
            <a:endParaRPr lang="en-IN" dirty="0"/>
          </a:p>
        </p:txBody>
      </p:sp>
      <p:sp>
        <p:nvSpPr>
          <p:cNvPr id="3" name="Content Placeholder 2"/>
          <p:cNvSpPr>
            <a:spLocks noGrp="1"/>
          </p:cNvSpPr>
          <p:nvPr>
            <p:ph idx="1"/>
          </p:nvPr>
        </p:nvSpPr>
        <p:spPr/>
        <p:txBody>
          <a:bodyPr>
            <a:normAutofit fontScale="85000" lnSpcReduction="20000"/>
          </a:bodyPr>
          <a:lstStyle/>
          <a:p>
            <a:pPr marL="571500" indent="-571500">
              <a:buNone/>
            </a:pPr>
            <a:r>
              <a:rPr lang="en-US" b="1" dirty="0" smtClean="0"/>
              <a:t>I. INTERNAL FACTORS:</a:t>
            </a:r>
          </a:p>
          <a:p>
            <a:pPr marL="571500" indent="-571500">
              <a:buAutoNum type="arabicPeriod"/>
            </a:pPr>
            <a:r>
              <a:rPr lang="en-US" dirty="0" smtClean="0"/>
              <a:t>Nature or character of business.</a:t>
            </a:r>
          </a:p>
          <a:p>
            <a:pPr marL="571500" indent="-571500">
              <a:buAutoNum type="arabicPeriod"/>
            </a:pPr>
            <a:r>
              <a:rPr lang="en-US" dirty="0" smtClean="0"/>
              <a:t>Size of Business.</a:t>
            </a:r>
          </a:p>
          <a:p>
            <a:pPr marL="571500" indent="-571500">
              <a:buAutoNum type="arabicPeriod"/>
            </a:pPr>
            <a:r>
              <a:rPr lang="en-US" dirty="0" smtClean="0"/>
              <a:t>Scope of business or activities undertaken by the enterprise.</a:t>
            </a:r>
          </a:p>
          <a:p>
            <a:pPr marL="571500" indent="-571500">
              <a:buAutoNum type="arabicPeriod"/>
            </a:pPr>
            <a:r>
              <a:rPr lang="en-US" dirty="0" smtClean="0"/>
              <a:t>Production Techniques.</a:t>
            </a:r>
          </a:p>
          <a:p>
            <a:pPr marL="571500" indent="-571500">
              <a:buAutoNum type="arabicPeriod"/>
            </a:pPr>
            <a:r>
              <a:rPr lang="en-US" dirty="0" smtClean="0"/>
              <a:t>Mode of acquisition of fixed assets (extent of Lease or Hire)</a:t>
            </a:r>
          </a:p>
          <a:p>
            <a:pPr marL="571500" indent="-571500">
              <a:buAutoNum type="arabicPeriod"/>
            </a:pPr>
            <a:r>
              <a:rPr lang="en-US" dirty="0" smtClean="0"/>
              <a:t>Acquisition of old equipment and plant.</a:t>
            </a:r>
          </a:p>
          <a:p>
            <a:pPr marL="571500" indent="-571500">
              <a:buAutoNum type="arabicPeriod"/>
            </a:pPr>
            <a:r>
              <a:rPr lang="en-US" dirty="0" smtClean="0"/>
              <a:t>Decision as regards ancillary units.</a:t>
            </a:r>
          </a:p>
          <a:p>
            <a:pPr marL="571500" indent="-571500">
              <a:buAutoNum type="arabicPeriod"/>
            </a:pPr>
            <a:r>
              <a:rPr lang="en-US" dirty="0" smtClean="0"/>
              <a:t>Availability of fixed assets at concessional rates.</a:t>
            </a:r>
            <a:endParaRPr lang="en-IN"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II. External Factors</a:t>
            </a:r>
            <a:endParaRPr lang="en-IN" dirty="0"/>
          </a:p>
        </p:txBody>
      </p:sp>
      <p:sp>
        <p:nvSpPr>
          <p:cNvPr id="3" name="Content Placeholder 2"/>
          <p:cNvSpPr>
            <a:spLocks noGrp="1"/>
          </p:cNvSpPr>
          <p:nvPr>
            <p:ph idx="1"/>
          </p:nvPr>
        </p:nvSpPr>
        <p:spPr/>
        <p:txBody>
          <a:bodyPr/>
          <a:lstStyle/>
          <a:p>
            <a:pPr marL="514350" indent="-514350">
              <a:buAutoNum type="arabicPeriod"/>
            </a:pPr>
            <a:r>
              <a:rPr lang="en-US" dirty="0" smtClean="0"/>
              <a:t>International conditions and economic outlook.</a:t>
            </a:r>
          </a:p>
          <a:p>
            <a:pPr marL="514350" indent="-514350">
              <a:buAutoNum type="arabicPeriod"/>
            </a:pPr>
            <a:r>
              <a:rPr lang="en-US" dirty="0" smtClean="0"/>
              <a:t>Population Trends &amp; its composition.</a:t>
            </a:r>
          </a:p>
          <a:p>
            <a:pPr marL="514350" indent="-514350">
              <a:buAutoNum type="arabicPeriod"/>
            </a:pPr>
            <a:r>
              <a:rPr lang="en-US" dirty="0" smtClean="0"/>
              <a:t>Shifts in consumer preferences.</a:t>
            </a:r>
          </a:p>
          <a:p>
            <a:pPr marL="514350" indent="-514350">
              <a:buAutoNum type="arabicPeriod"/>
            </a:pPr>
            <a:r>
              <a:rPr lang="en-US" dirty="0" smtClean="0"/>
              <a:t>Competitive factors.</a:t>
            </a:r>
          </a:p>
          <a:p>
            <a:pPr marL="514350" indent="-514350">
              <a:buAutoNum type="arabicPeriod"/>
            </a:pPr>
            <a:r>
              <a:rPr lang="en-US" dirty="0" smtClean="0"/>
              <a:t>Shift in Technology.</a:t>
            </a:r>
            <a:endParaRPr lang="en-US" dirty="0" smtClean="0"/>
          </a:p>
          <a:p>
            <a:pPr marL="514350" indent="-514350">
              <a:buAutoNum type="arabicPeriod"/>
            </a:pPr>
            <a:r>
              <a:rPr lang="en-US" dirty="0" smtClean="0"/>
              <a:t>Government Regulations.</a:t>
            </a:r>
            <a:endParaRPr lang="en-IN"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30</TotalTime>
  <Words>384</Words>
  <Application>Microsoft Office PowerPoint</Application>
  <PresentationFormat>On-screen Show (4:3)</PresentationFormat>
  <Paragraphs>74</Paragraphs>
  <Slides>11</Slides>
  <Notes>0</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Office Theme</vt:lpstr>
      <vt:lpstr>FINANCIAL PLANNING </vt:lpstr>
      <vt:lpstr>Objectives of Financial Plan</vt:lpstr>
      <vt:lpstr>Characteristics/Principles of Sound Financial Plan</vt:lpstr>
      <vt:lpstr>Considerations in formulating financial plan</vt:lpstr>
      <vt:lpstr>Steps in Financial Planning</vt:lpstr>
      <vt:lpstr> Estimating Long-Term  &amp; Short-Term Financial Needs—Fixed Capital</vt:lpstr>
      <vt:lpstr>A. Estimation of Fixed Assets Requirements</vt:lpstr>
      <vt:lpstr>Factors affecting the estimation of Fixed Assets Requirements</vt:lpstr>
      <vt:lpstr>II. External Factors</vt:lpstr>
      <vt:lpstr>B. Estimation of Intangible Assets Requirements</vt:lpstr>
      <vt:lpstr>Limitations of Financial Planning</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FINANCIAL PLANNING </dc:title>
  <dc:creator>HP</dc:creator>
  <cp:lastModifiedBy>HP</cp:lastModifiedBy>
  <cp:revision>14</cp:revision>
  <dcterms:created xsi:type="dcterms:W3CDTF">2006-08-16T00:00:00Z</dcterms:created>
  <dcterms:modified xsi:type="dcterms:W3CDTF">2020-09-10T14:32:44Z</dcterms:modified>
</cp:coreProperties>
</file>