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767" autoAdjust="0"/>
    <p:restoredTop sz="94660"/>
  </p:normalViewPr>
  <p:slideViewPr>
    <p:cSldViewPr>
      <p:cViewPr>
        <p:scale>
          <a:sx n="90" d="100"/>
          <a:sy n="90" d="100"/>
        </p:scale>
        <p:origin x="-888" y="3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www.ijiris.com/"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752600"/>
          </a:xfrm>
        </p:spPr>
        <p:txBody>
          <a:bodyPr/>
          <a:lstStyle/>
          <a:p>
            <a:r>
              <a:rPr lang="en-US" b="1" i="1" dirty="0" smtClean="0">
                <a:solidFill>
                  <a:srgbClr val="C00000"/>
                </a:solidFill>
              </a:rPr>
              <a:t>Cyber Crimes and its Prevention</a:t>
            </a:r>
            <a:endParaRPr lang="en-IN" b="1" i="1" dirty="0">
              <a:solidFill>
                <a:srgbClr val="C00000"/>
              </a:solidFill>
            </a:endParaRPr>
          </a:p>
        </p:txBody>
      </p:sp>
      <p:sp>
        <p:nvSpPr>
          <p:cNvPr id="3" name="Content Placeholder 2"/>
          <p:cNvSpPr>
            <a:spLocks noGrp="1"/>
          </p:cNvSpPr>
          <p:nvPr>
            <p:ph idx="1"/>
          </p:nvPr>
        </p:nvSpPr>
        <p:spPr>
          <a:xfrm>
            <a:off x="457200" y="2057400"/>
            <a:ext cx="8229600" cy="4068763"/>
          </a:xfrm>
        </p:spPr>
        <p:txBody>
          <a:bodyPr/>
          <a:lstStyle/>
          <a:p>
            <a:pPr algn="ctr">
              <a:buNone/>
            </a:pPr>
            <a:endParaRPr lang="en-US" b="1" dirty="0" smtClean="0">
              <a:solidFill>
                <a:srgbClr val="002060"/>
              </a:solidFill>
            </a:endParaRPr>
          </a:p>
          <a:p>
            <a:pPr algn="ctr">
              <a:buNone/>
            </a:pPr>
            <a:endParaRPr lang="en-US" b="1" dirty="0" smtClean="0">
              <a:solidFill>
                <a:srgbClr val="002060"/>
              </a:solidFill>
            </a:endParaRPr>
          </a:p>
          <a:p>
            <a:pPr algn="ctr">
              <a:buNone/>
            </a:pPr>
            <a:r>
              <a:rPr lang="en-US" b="1" dirty="0" smtClean="0">
                <a:solidFill>
                  <a:srgbClr val="002060"/>
                </a:solidFill>
              </a:rPr>
              <a:t>Dr. Gavisiddappa </a:t>
            </a:r>
            <a:r>
              <a:rPr lang="en-US" b="1" dirty="0" err="1" smtClean="0">
                <a:solidFill>
                  <a:srgbClr val="002060"/>
                </a:solidFill>
              </a:rPr>
              <a:t>Gadag</a:t>
            </a:r>
            <a:endParaRPr lang="en-US" b="1" dirty="0" smtClean="0">
              <a:solidFill>
                <a:srgbClr val="002060"/>
              </a:solidFill>
            </a:endParaRPr>
          </a:p>
          <a:p>
            <a:pPr algn="ctr">
              <a:buNone/>
            </a:pPr>
            <a:r>
              <a:rPr lang="en-US" b="1" dirty="0" smtClean="0">
                <a:solidFill>
                  <a:srgbClr val="002060"/>
                </a:solidFill>
              </a:rPr>
              <a:t>Associate Professor</a:t>
            </a:r>
          </a:p>
          <a:p>
            <a:pPr algn="ctr">
              <a:buNone/>
            </a:pPr>
            <a:r>
              <a:rPr lang="en-US" b="1" dirty="0" smtClean="0">
                <a:solidFill>
                  <a:srgbClr val="002060"/>
                </a:solidFill>
              </a:rPr>
              <a:t>Department of Commerce &amp; Management</a:t>
            </a:r>
          </a:p>
          <a:p>
            <a:pPr algn="ctr">
              <a:buNone/>
            </a:pPr>
            <a:r>
              <a:rPr lang="en-US" b="1" dirty="0" smtClean="0">
                <a:solidFill>
                  <a:srgbClr val="002060"/>
                </a:solidFill>
              </a:rPr>
              <a:t>Smt. </a:t>
            </a:r>
            <a:r>
              <a:rPr lang="en-US" b="1" dirty="0" err="1" smtClean="0">
                <a:solidFill>
                  <a:srgbClr val="002060"/>
                </a:solidFill>
              </a:rPr>
              <a:t>A.S.M.College</a:t>
            </a:r>
            <a:r>
              <a:rPr lang="en-US" b="1" dirty="0" smtClean="0">
                <a:solidFill>
                  <a:srgbClr val="002060"/>
                </a:solidFill>
              </a:rPr>
              <a:t> for Women, </a:t>
            </a:r>
            <a:r>
              <a:rPr lang="en-US" b="1" dirty="0" err="1" smtClean="0">
                <a:solidFill>
                  <a:srgbClr val="002060"/>
                </a:solidFill>
              </a:rPr>
              <a:t>Ballari</a:t>
            </a:r>
            <a:r>
              <a:rPr lang="en-US" b="1" dirty="0" smtClean="0">
                <a:solidFill>
                  <a:srgbClr val="002060"/>
                </a:solidFill>
              </a:rPr>
              <a:t>.</a:t>
            </a:r>
          </a:p>
          <a:p>
            <a:pPr>
              <a:buNone/>
            </a:pPr>
            <a:endParaRPr lang="en-US" dirty="0" smtClean="0"/>
          </a:p>
          <a:p>
            <a:pPr>
              <a:buNone/>
            </a:pP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761999"/>
          </a:xfrm>
        </p:spPr>
        <p:txBody>
          <a:bodyPr>
            <a:normAutofit fontScale="90000"/>
          </a:bodyPr>
          <a:lstStyle/>
          <a:p>
            <a:r>
              <a:rPr lang="en-US" dirty="0" smtClean="0"/>
              <a:t>I. </a:t>
            </a:r>
            <a:r>
              <a:rPr lang="en-US" b="1" dirty="0" smtClean="0"/>
              <a:t>Cyber crimes against persons</a:t>
            </a:r>
            <a:endParaRPr lang="en-IN" b="1" dirty="0"/>
          </a:p>
        </p:txBody>
      </p:sp>
      <p:sp>
        <p:nvSpPr>
          <p:cNvPr id="3" name="Subtitle 2"/>
          <p:cNvSpPr>
            <a:spLocks noGrp="1"/>
          </p:cNvSpPr>
          <p:nvPr>
            <p:ph type="subTitle" idx="1"/>
          </p:nvPr>
        </p:nvSpPr>
        <p:spPr>
          <a:xfrm>
            <a:off x="533400" y="1295400"/>
            <a:ext cx="8001000" cy="5029200"/>
          </a:xfrm>
        </p:spPr>
        <p:txBody>
          <a:bodyPr>
            <a:normAutofit fontScale="70000" lnSpcReduction="20000"/>
          </a:bodyPr>
          <a:lstStyle/>
          <a:p>
            <a:pPr algn="just">
              <a:buFont typeface="Wingdings" pitchFamily="2" charset="2"/>
              <a:buChar char="Ø"/>
            </a:pPr>
            <a:r>
              <a:rPr lang="en-US" b="1" dirty="0" smtClean="0">
                <a:solidFill>
                  <a:srgbClr val="FF0000"/>
                </a:solidFill>
              </a:rPr>
              <a:t>Harassment via E-Mails: </a:t>
            </a:r>
            <a:r>
              <a:rPr lang="en-US" dirty="0" smtClean="0">
                <a:solidFill>
                  <a:schemeClr val="tx1"/>
                </a:solidFill>
              </a:rPr>
              <a:t>This is very common type of harassment through sending letters, attachments of files and folders i.e., via e-mails.  At present harassment is common as usage of social sites i.e., </a:t>
            </a:r>
            <a:r>
              <a:rPr lang="en-US" dirty="0" err="1" smtClean="0">
                <a:solidFill>
                  <a:schemeClr val="tx1"/>
                </a:solidFill>
              </a:rPr>
              <a:t>Facebook</a:t>
            </a:r>
            <a:r>
              <a:rPr lang="en-US" dirty="0" smtClean="0">
                <a:solidFill>
                  <a:schemeClr val="tx1"/>
                </a:solidFill>
              </a:rPr>
              <a:t>, Twitter, </a:t>
            </a:r>
            <a:r>
              <a:rPr lang="en-US" dirty="0" err="1" smtClean="0">
                <a:solidFill>
                  <a:schemeClr val="tx1"/>
                </a:solidFill>
              </a:rPr>
              <a:t>Whats</a:t>
            </a:r>
            <a:r>
              <a:rPr lang="en-US" dirty="0" smtClean="0">
                <a:solidFill>
                  <a:schemeClr val="tx1"/>
                </a:solidFill>
              </a:rPr>
              <a:t> App etc. increasing day by day.</a:t>
            </a:r>
          </a:p>
          <a:p>
            <a:pPr algn="just">
              <a:buFont typeface="Wingdings" pitchFamily="2" charset="2"/>
              <a:buChar char="Ø"/>
            </a:pPr>
            <a:r>
              <a:rPr lang="en-US" b="1" dirty="0" smtClean="0">
                <a:solidFill>
                  <a:srgbClr val="FF0000"/>
                </a:solidFill>
              </a:rPr>
              <a:t>Cyber-Stalking:  </a:t>
            </a:r>
            <a:r>
              <a:rPr lang="en-US" dirty="0" smtClean="0">
                <a:solidFill>
                  <a:schemeClr val="tx1"/>
                </a:solidFill>
              </a:rPr>
              <a:t>It is expressed or implied a physical threat that creates fear through the use to computer technology such as internet, e-mail, phones, text messages, webcam, websites or videos.</a:t>
            </a:r>
          </a:p>
          <a:p>
            <a:pPr algn="just">
              <a:buFont typeface="Wingdings" pitchFamily="2" charset="2"/>
              <a:buChar char="Ø"/>
            </a:pPr>
            <a:r>
              <a:rPr lang="en-US" b="1" dirty="0" smtClean="0">
                <a:solidFill>
                  <a:srgbClr val="FF0000"/>
                </a:solidFill>
              </a:rPr>
              <a:t>Defamation: </a:t>
            </a:r>
            <a:r>
              <a:rPr lang="en-US" dirty="0" smtClean="0">
                <a:solidFill>
                  <a:schemeClr val="tx1"/>
                </a:solidFill>
              </a:rPr>
              <a:t>It involve any person with intent to lower down the dignity of the person by hacking his mail account and sending some mails with using vulgar languages to unknown person mail account. </a:t>
            </a:r>
          </a:p>
          <a:p>
            <a:pPr algn="just">
              <a:buFont typeface="Wingdings" pitchFamily="2" charset="2"/>
              <a:buChar char="Ø"/>
            </a:pPr>
            <a:r>
              <a:rPr lang="en-US" b="1" dirty="0" smtClean="0">
                <a:solidFill>
                  <a:srgbClr val="FF0000"/>
                </a:solidFill>
              </a:rPr>
              <a:t>Hacking:  </a:t>
            </a:r>
            <a:r>
              <a:rPr lang="en-US" dirty="0" smtClean="0">
                <a:solidFill>
                  <a:schemeClr val="tx1"/>
                </a:solidFill>
              </a:rPr>
              <a:t>It means </a:t>
            </a:r>
            <a:r>
              <a:rPr lang="en-US" dirty="0" err="1" smtClean="0">
                <a:solidFill>
                  <a:schemeClr val="tx1"/>
                </a:solidFill>
              </a:rPr>
              <a:t>unauthorised</a:t>
            </a:r>
            <a:r>
              <a:rPr lang="en-US" dirty="0" smtClean="0">
                <a:solidFill>
                  <a:schemeClr val="tx1"/>
                </a:solidFill>
              </a:rPr>
              <a:t> control/access over computer system and act of hacking completely destroys the whole data as well as computer programs.  Hackers usually hacks telecommunication and mobile network.</a:t>
            </a:r>
          </a:p>
          <a:p>
            <a:pPr algn="l"/>
            <a:r>
              <a:rPr lang="en-US" dirty="0" smtClean="0">
                <a:solidFill>
                  <a:schemeClr val="tx1"/>
                </a:solidFill>
              </a:rPr>
              <a:t>						                   contd.,</a:t>
            </a:r>
            <a:endParaRPr lang="en-IN"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219199"/>
          </a:xfrm>
        </p:spPr>
        <p:txBody>
          <a:bodyPr/>
          <a:lstStyle/>
          <a:p>
            <a:r>
              <a:rPr lang="en-US" dirty="0" smtClean="0"/>
              <a:t>Contd.,</a:t>
            </a:r>
            <a:endParaRPr lang="en-IN" dirty="0"/>
          </a:p>
        </p:txBody>
      </p:sp>
      <p:sp>
        <p:nvSpPr>
          <p:cNvPr id="3" name="Subtitle 2"/>
          <p:cNvSpPr>
            <a:spLocks noGrp="1"/>
          </p:cNvSpPr>
          <p:nvPr>
            <p:ph type="subTitle" idx="1"/>
          </p:nvPr>
        </p:nvSpPr>
        <p:spPr>
          <a:xfrm>
            <a:off x="381000" y="914400"/>
            <a:ext cx="8077200" cy="5562600"/>
          </a:xfrm>
        </p:spPr>
        <p:txBody>
          <a:bodyPr>
            <a:normAutofit fontScale="85000" lnSpcReduction="20000"/>
          </a:bodyPr>
          <a:lstStyle/>
          <a:p>
            <a:pPr algn="just">
              <a:buFont typeface="Wingdings" pitchFamily="2" charset="2"/>
              <a:buChar char="Ø"/>
            </a:pPr>
            <a:r>
              <a:rPr lang="en-US" b="1" dirty="0" smtClean="0">
                <a:solidFill>
                  <a:srgbClr val="FF0000"/>
                </a:solidFill>
              </a:rPr>
              <a:t>Cracking:</a:t>
            </a:r>
            <a:r>
              <a:rPr lang="en-US" b="1" dirty="0" smtClean="0">
                <a:solidFill>
                  <a:schemeClr val="tx1"/>
                </a:solidFill>
              </a:rPr>
              <a:t>  </a:t>
            </a:r>
            <a:r>
              <a:rPr lang="en-US" dirty="0" smtClean="0">
                <a:solidFill>
                  <a:schemeClr val="tx1"/>
                </a:solidFill>
              </a:rPr>
              <a:t>It is act of breaking into your computer systems without your knowledge and consent and has tampered with precious confidential data and information.</a:t>
            </a:r>
          </a:p>
          <a:p>
            <a:pPr algn="just">
              <a:buFont typeface="Wingdings" pitchFamily="2" charset="2"/>
              <a:buChar char="Ø"/>
            </a:pPr>
            <a:r>
              <a:rPr lang="en-US" b="1" dirty="0" smtClean="0">
                <a:solidFill>
                  <a:srgbClr val="FF0000"/>
                </a:solidFill>
              </a:rPr>
              <a:t>E-mail Spoofing:  </a:t>
            </a:r>
            <a:r>
              <a:rPr lang="en-US" dirty="0" smtClean="0">
                <a:solidFill>
                  <a:schemeClr val="tx1"/>
                </a:solidFill>
              </a:rPr>
              <a:t>A spoofed e-mail may be said to be one, which misrepresents is origin.  I shows its origin to be different from which actually it originates.</a:t>
            </a:r>
          </a:p>
          <a:p>
            <a:pPr algn="just">
              <a:buFont typeface="Wingdings" pitchFamily="2" charset="2"/>
              <a:buChar char="Ø"/>
            </a:pPr>
            <a:r>
              <a:rPr lang="en-US" b="1" dirty="0" smtClean="0">
                <a:solidFill>
                  <a:srgbClr val="FF0000"/>
                </a:solidFill>
              </a:rPr>
              <a:t>SMS Spoofing:  </a:t>
            </a:r>
            <a:r>
              <a:rPr lang="en-US" dirty="0" smtClean="0">
                <a:solidFill>
                  <a:schemeClr val="tx1"/>
                </a:solidFill>
              </a:rPr>
              <a:t>Spoofing is a blocking through spam which means the unwanted uninvited messages.   Here a offender steals identity of another person in the form of mobile phone number and sending SMS via internet and receiver gets the SMS from the mobile phone number of the victim.  It is very serious cyber crime against any individual.					</a:t>
            </a:r>
          </a:p>
          <a:p>
            <a:pPr lvl="8" algn="l"/>
            <a:r>
              <a:rPr lang="en-US" dirty="0" smtClean="0">
                <a:solidFill>
                  <a:schemeClr val="tx1"/>
                </a:solidFill>
              </a:rPr>
              <a:t>                                                             Contd.,</a:t>
            </a:r>
          </a:p>
          <a:p>
            <a:pPr lvl="8" algn="l">
              <a:buFont typeface="Wingdings" pitchFamily="2" charset="2"/>
              <a:buChar char="Ø"/>
            </a:pPr>
            <a:endParaRPr lang="en-US" dirty="0" smtClean="0">
              <a:solidFill>
                <a:schemeClr val="tx1"/>
              </a:solidFill>
            </a:endParaRPr>
          </a:p>
          <a:p>
            <a:pPr algn="l"/>
            <a:endParaRPr lang="en-IN"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14399"/>
          </a:xfrm>
        </p:spPr>
        <p:txBody>
          <a:bodyPr/>
          <a:lstStyle/>
          <a:p>
            <a:r>
              <a:rPr lang="en-US" dirty="0" smtClean="0"/>
              <a:t>Contd.,</a:t>
            </a:r>
            <a:endParaRPr lang="en-IN" dirty="0"/>
          </a:p>
        </p:txBody>
      </p:sp>
      <p:sp>
        <p:nvSpPr>
          <p:cNvPr id="3" name="Subtitle 2"/>
          <p:cNvSpPr>
            <a:spLocks noGrp="1"/>
          </p:cNvSpPr>
          <p:nvPr>
            <p:ph type="subTitle" idx="1"/>
          </p:nvPr>
        </p:nvSpPr>
        <p:spPr>
          <a:xfrm>
            <a:off x="457200" y="838200"/>
            <a:ext cx="8305800" cy="5791200"/>
          </a:xfrm>
        </p:spPr>
        <p:txBody>
          <a:bodyPr>
            <a:normAutofit fontScale="85000" lnSpcReduction="20000"/>
          </a:bodyPr>
          <a:lstStyle/>
          <a:p>
            <a:pPr algn="just">
              <a:buFont typeface="Wingdings" pitchFamily="2" charset="2"/>
              <a:buChar char="Ø"/>
            </a:pPr>
            <a:r>
              <a:rPr lang="en-US" b="1" dirty="0" smtClean="0">
                <a:solidFill>
                  <a:srgbClr val="FF0000"/>
                </a:solidFill>
              </a:rPr>
              <a:t>Carding:  </a:t>
            </a:r>
            <a:r>
              <a:rPr lang="en-US" dirty="0" smtClean="0">
                <a:solidFill>
                  <a:schemeClr val="tx1"/>
                </a:solidFill>
              </a:rPr>
              <a:t>It means false ATM cards i.e., Debit and Credit cards used by criminals for their monetary benefits through withdrawing money from the victim’s bank account.  There is always </a:t>
            </a:r>
            <a:r>
              <a:rPr lang="en-US" dirty="0" err="1" smtClean="0">
                <a:solidFill>
                  <a:schemeClr val="tx1"/>
                </a:solidFill>
              </a:rPr>
              <a:t>unauthorised</a:t>
            </a:r>
            <a:r>
              <a:rPr lang="en-US" dirty="0" smtClean="0">
                <a:solidFill>
                  <a:schemeClr val="tx1"/>
                </a:solidFill>
              </a:rPr>
              <a:t> use of ATM cards in this type of cyber crimes. </a:t>
            </a:r>
          </a:p>
          <a:p>
            <a:pPr algn="just">
              <a:buFont typeface="Wingdings" pitchFamily="2" charset="2"/>
              <a:buChar char="Ø"/>
            </a:pPr>
            <a:r>
              <a:rPr lang="en-US" b="1" dirty="0" smtClean="0">
                <a:solidFill>
                  <a:srgbClr val="FF0000"/>
                </a:solidFill>
              </a:rPr>
              <a:t>Cheating &amp; Fraud:  </a:t>
            </a:r>
            <a:r>
              <a:rPr lang="en-US" dirty="0" smtClean="0">
                <a:solidFill>
                  <a:schemeClr val="tx1"/>
                </a:solidFill>
              </a:rPr>
              <a:t>It means the person who is doing the act of cyber crime i.e., stealing password and data storage has done it with having guilty mind which leads to fraud and cheating.  It is also called Phishing.</a:t>
            </a:r>
          </a:p>
          <a:p>
            <a:pPr algn="just">
              <a:buFont typeface="Wingdings" pitchFamily="2" charset="2"/>
              <a:buChar char="Ø"/>
            </a:pPr>
            <a:r>
              <a:rPr lang="en-US" b="1" dirty="0" smtClean="0">
                <a:solidFill>
                  <a:srgbClr val="FF0000"/>
                </a:solidFill>
              </a:rPr>
              <a:t>Child Pornography:  </a:t>
            </a:r>
            <a:r>
              <a:rPr lang="en-US" dirty="0" smtClean="0">
                <a:solidFill>
                  <a:schemeClr val="tx1"/>
                </a:solidFill>
              </a:rPr>
              <a:t>In this cyber crime defaulters create, distribute, or access materials that sexually exploit underage children.</a:t>
            </a:r>
          </a:p>
          <a:p>
            <a:pPr algn="just">
              <a:buFont typeface="Wingdings" pitchFamily="2" charset="2"/>
              <a:buChar char="Ø"/>
            </a:pPr>
            <a:r>
              <a:rPr lang="en-US" b="1" dirty="0" smtClean="0">
                <a:solidFill>
                  <a:srgbClr val="FF0000"/>
                </a:solidFill>
              </a:rPr>
              <a:t>Assault by Threat:  </a:t>
            </a:r>
            <a:r>
              <a:rPr lang="en-US" dirty="0" smtClean="0">
                <a:solidFill>
                  <a:schemeClr val="tx1"/>
                </a:solidFill>
              </a:rPr>
              <a:t>It refers to threatening a person with fear for their lives or lives of their families through the use of a computer network i.e., E-mail, videos or phones.</a:t>
            </a:r>
            <a:endParaRPr lang="en-IN"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dirty="0" smtClean="0"/>
              <a:t>II. </a:t>
            </a:r>
            <a:r>
              <a:rPr lang="en-US" dirty="0" smtClean="0">
                <a:solidFill>
                  <a:srgbClr val="002060"/>
                </a:solidFill>
              </a:rPr>
              <a:t>Cyber crimes against property</a:t>
            </a:r>
            <a:endParaRPr lang="en-IN" dirty="0">
              <a:solidFill>
                <a:srgbClr val="002060"/>
              </a:solidFill>
            </a:endParaRPr>
          </a:p>
        </p:txBody>
      </p:sp>
      <p:sp>
        <p:nvSpPr>
          <p:cNvPr id="3" name="Subtitle 2"/>
          <p:cNvSpPr>
            <a:spLocks noGrp="1"/>
          </p:cNvSpPr>
          <p:nvPr>
            <p:ph type="subTitle" idx="1"/>
          </p:nvPr>
        </p:nvSpPr>
        <p:spPr>
          <a:xfrm>
            <a:off x="457200" y="1143000"/>
            <a:ext cx="8382000" cy="5410200"/>
          </a:xfrm>
        </p:spPr>
        <p:txBody>
          <a:bodyPr>
            <a:normAutofit fontScale="77500" lnSpcReduction="20000"/>
          </a:bodyPr>
          <a:lstStyle/>
          <a:p>
            <a:pPr algn="just">
              <a:buFont typeface="Wingdings" pitchFamily="2" charset="2"/>
              <a:buChar char="v"/>
            </a:pPr>
            <a:r>
              <a:rPr lang="en-US" b="1" dirty="0" smtClean="0">
                <a:solidFill>
                  <a:srgbClr val="002060"/>
                </a:solidFill>
              </a:rPr>
              <a:t>Intellectual Property Crimes:  </a:t>
            </a:r>
            <a:r>
              <a:rPr lang="en-US" dirty="0" smtClean="0">
                <a:solidFill>
                  <a:schemeClr val="tx1"/>
                </a:solidFill>
              </a:rPr>
              <a:t>Intellectual property consists of a bunch of rights.  Any unlawful act by which the owner is deprived completely or partially of his rights is an crime. Some of the examples include software piracy, infringement of copyright, trademark, patents, designs and service mark violation, theft of computer source code, etc.</a:t>
            </a:r>
          </a:p>
          <a:p>
            <a:pPr algn="just">
              <a:buFont typeface="Wingdings" pitchFamily="2" charset="2"/>
              <a:buChar char="v"/>
            </a:pPr>
            <a:r>
              <a:rPr lang="en-US" b="1" dirty="0" smtClean="0">
                <a:solidFill>
                  <a:srgbClr val="002060"/>
                </a:solidFill>
              </a:rPr>
              <a:t>Cyber Squatting:  </a:t>
            </a:r>
            <a:r>
              <a:rPr lang="en-US" b="1" dirty="0" smtClean="0">
                <a:solidFill>
                  <a:schemeClr val="tx1"/>
                </a:solidFill>
              </a:rPr>
              <a:t>It </a:t>
            </a:r>
            <a:r>
              <a:rPr lang="en-US" dirty="0" smtClean="0">
                <a:solidFill>
                  <a:schemeClr val="tx1"/>
                </a:solidFill>
              </a:rPr>
              <a:t>involves two persons claiming for the same Domain  Name either by claiming that they had registered the name first on by right of using it before the other or using something similar to that previously. e.g., two similar names on yahoo.com</a:t>
            </a:r>
          </a:p>
          <a:p>
            <a:pPr algn="just">
              <a:buFont typeface="Wingdings" pitchFamily="2" charset="2"/>
              <a:buChar char="v"/>
            </a:pPr>
            <a:r>
              <a:rPr lang="en-US" b="1" dirty="0" smtClean="0">
                <a:solidFill>
                  <a:srgbClr val="002060"/>
                </a:solidFill>
              </a:rPr>
              <a:t>Cyber Vandalism:  </a:t>
            </a:r>
            <a:r>
              <a:rPr lang="en-US" dirty="0" smtClean="0">
                <a:solidFill>
                  <a:schemeClr val="tx1"/>
                </a:solidFill>
              </a:rPr>
              <a:t>Vandalism means deliberately damaging property of another.  Thus, cyber vandalism means destroying or damaging the data or information stored in the computer when a network service is stopped or disrupted.</a:t>
            </a:r>
          </a:p>
          <a:p>
            <a:pPr lvl="8" algn="l"/>
            <a:r>
              <a:rPr lang="en-US" dirty="0" smtClean="0">
                <a:solidFill>
                  <a:schemeClr val="tx1"/>
                </a:solidFill>
              </a:rPr>
              <a:t>			               Contd.,</a:t>
            </a:r>
            <a:endParaRPr lang="en-IN"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09599"/>
          </a:xfrm>
        </p:spPr>
        <p:txBody>
          <a:bodyPr>
            <a:normAutofit fontScale="90000"/>
          </a:bodyPr>
          <a:lstStyle/>
          <a:p>
            <a:r>
              <a:rPr lang="en-US" dirty="0" smtClean="0"/>
              <a:t>Contd.,</a:t>
            </a:r>
            <a:endParaRPr lang="en-IN" dirty="0"/>
          </a:p>
        </p:txBody>
      </p:sp>
      <p:sp>
        <p:nvSpPr>
          <p:cNvPr id="3" name="Subtitle 2"/>
          <p:cNvSpPr>
            <a:spLocks noGrp="1"/>
          </p:cNvSpPr>
          <p:nvPr>
            <p:ph type="subTitle" idx="1"/>
          </p:nvPr>
        </p:nvSpPr>
        <p:spPr>
          <a:xfrm>
            <a:off x="457200" y="1066800"/>
            <a:ext cx="8229600" cy="5181600"/>
          </a:xfrm>
        </p:spPr>
        <p:txBody>
          <a:bodyPr>
            <a:normAutofit fontScale="77500" lnSpcReduction="20000"/>
          </a:bodyPr>
          <a:lstStyle/>
          <a:p>
            <a:pPr algn="just">
              <a:buFont typeface="Wingdings" pitchFamily="2" charset="2"/>
              <a:buChar char="v"/>
            </a:pPr>
            <a:r>
              <a:rPr lang="en-US" b="1" dirty="0" smtClean="0">
                <a:solidFill>
                  <a:srgbClr val="002060"/>
                </a:solidFill>
              </a:rPr>
              <a:t>Hacking Computer System:  </a:t>
            </a:r>
            <a:r>
              <a:rPr lang="en-US" dirty="0" smtClean="0">
                <a:solidFill>
                  <a:schemeClr val="tx1"/>
                </a:solidFill>
              </a:rPr>
              <a:t>Hackers attacks those included Famous Twitter, blogging platform by unauthorized  access/control over the computer.   Due to the hacking activity there will be loss of data as well as computer system.</a:t>
            </a:r>
          </a:p>
          <a:p>
            <a:pPr algn="just">
              <a:buFont typeface="Wingdings" pitchFamily="2" charset="2"/>
              <a:buChar char="v"/>
            </a:pPr>
            <a:r>
              <a:rPr lang="en-US" b="1" dirty="0" smtClean="0">
                <a:solidFill>
                  <a:srgbClr val="002060"/>
                </a:solidFill>
              </a:rPr>
              <a:t>Transmitting Virus:  </a:t>
            </a:r>
            <a:r>
              <a:rPr lang="en-US" dirty="0" smtClean="0">
                <a:solidFill>
                  <a:schemeClr val="tx1"/>
                </a:solidFill>
              </a:rPr>
              <a:t>Viruses are programs written by programmers that attach themselves to a computer or a file and then circulate themselves to other files and to other computers on a network.  They mainly affect the data on a computer, either by altering or deleting it.</a:t>
            </a:r>
          </a:p>
          <a:p>
            <a:pPr algn="just">
              <a:buFont typeface="Wingdings" pitchFamily="2" charset="2"/>
              <a:buChar char="v"/>
            </a:pPr>
            <a:r>
              <a:rPr lang="en-US" b="1" dirty="0" smtClean="0">
                <a:solidFill>
                  <a:srgbClr val="002060"/>
                </a:solidFill>
              </a:rPr>
              <a:t>Cyber Trespass:  </a:t>
            </a:r>
            <a:r>
              <a:rPr lang="en-US" dirty="0" smtClean="0">
                <a:solidFill>
                  <a:schemeClr val="tx1"/>
                </a:solidFill>
              </a:rPr>
              <a:t>It means to access someone’s computer or network without the right authorization of the owner and disturb, alter, misuse, or damage data or system by using wireless internet connection.  Internet thefts, basically internet time theft comes under hacking.  It is the use by an unauthorized person, of the internet hours paid for by another person. </a:t>
            </a:r>
            <a:endParaRPr lang="en-IN"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838199"/>
          </a:xfrm>
        </p:spPr>
        <p:txBody>
          <a:bodyPr>
            <a:normAutofit fontScale="90000"/>
          </a:bodyPr>
          <a:lstStyle/>
          <a:p>
            <a:r>
              <a:rPr lang="en-US" dirty="0" smtClean="0"/>
              <a:t>III. </a:t>
            </a:r>
            <a:r>
              <a:rPr lang="en-US" dirty="0" smtClean="0">
                <a:solidFill>
                  <a:srgbClr val="C00000"/>
                </a:solidFill>
              </a:rPr>
              <a:t>Cyber crimes against government</a:t>
            </a:r>
            <a:endParaRPr lang="en-IN" dirty="0">
              <a:solidFill>
                <a:srgbClr val="C00000"/>
              </a:solidFill>
            </a:endParaRPr>
          </a:p>
        </p:txBody>
      </p:sp>
      <p:sp>
        <p:nvSpPr>
          <p:cNvPr id="3" name="Subtitle 2"/>
          <p:cNvSpPr>
            <a:spLocks noGrp="1"/>
          </p:cNvSpPr>
          <p:nvPr>
            <p:ph type="subTitle" idx="1"/>
          </p:nvPr>
        </p:nvSpPr>
        <p:spPr>
          <a:xfrm>
            <a:off x="533400" y="1371600"/>
            <a:ext cx="8077200" cy="4876800"/>
          </a:xfrm>
        </p:spPr>
        <p:txBody>
          <a:bodyPr/>
          <a:lstStyle/>
          <a:p>
            <a:pPr algn="just"/>
            <a:r>
              <a:rPr lang="en-US" dirty="0" smtClean="0">
                <a:solidFill>
                  <a:schemeClr val="tx1"/>
                </a:solidFill>
              </a:rPr>
              <a:t>	This is a kind of terrorism being committed by the criminals.  The growth of internet has shown that medium of cyberspace  is being used by individuals and groups to threaten the international governments as also to threaten the citizens of a country.</a:t>
            </a:r>
          </a:p>
          <a:p>
            <a:pPr algn="just"/>
            <a:r>
              <a:rPr lang="en-US" dirty="0" smtClean="0">
                <a:solidFill>
                  <a:srgbClr val="C00000"/>
                </a:solidFill>
              </a:rPr>
              <a:t>e.g., Parliament Attack, Mumbai Attack, etc.</a:t>
            </a:r>
            <a:endParaRPr lang="en-IN"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14399"/>
          </a:xfrm>
        </p:spPr>
        <p:txBody>
          <a:bodyPr>
            <a:normAutofit fontScale="90000"/>
          </a:bodyPr>
          <a:lstStyle/>
          <a:p>
            <a:r>
              <a:rPr lang="en-US" dirty="0" smtClean="0"/>
              <a:t>IV. </a:t>
            </a:r>
            <a:r>
              <a:rPr lang="en-US" dirty="0" smtClean="0">
                <a:solidFill>
                  <a:srgbClr val="7030A0"/>
                </a:solidFill>
              </a:rPr>
              <a:t>Cyber crimes against society at large </a:t>
            </a:r>
            <a:endParaRPr lang="en-IN" dirty="0">
              <a:solidFill>
                <a:srgbClr val="7030A0"/>
              </a:solidFill>
            </a:endParaRPr>
          </a:p>
        </p:txBody>
      </p:sp>
      <p:sp>
        <p:nvSpPr>
          <p:cNvPr id="3" name="Subtitle 2"/>
          <p:cNvSpPr>
            <a:spLocks noGrp="1"/>
          </p:cNvSpPr>
          <p:nvPr>
            <p:ph type="subTitle" idx="1"/>
          </p:nvPr>
        </p:nvSpPr>
        <p:spPr>
          <a:xfrm>
            <a:off x="457200" y="1295400"/>
            <a:ext cx="8305800" cy="5029200"/>
          </a:xfrm>
        </p:spPr>
        <p:txBody>
          <a:bodyPr>
            <a:normAutofit fontScale="70000" lnSpcReduction="20000"/>
          </a:bodyPr>
          <a:lstStyle/>
          <a:p>
            <a:pPr algn="just"/>
            <a:r>
              <a:rPr lang="en-US" dirty="0" smtClean="0">
                <a:solidFill>
                  <a:schemeClr val="tx1"/>
                </a:solidFill>
              </a:rPr>
              <a:t>	An unlawful act done with the intention of causing harm to the cyberspace will affect large number of persons in the society.</a:t>
            </a:r>
          </a:p>
          <a:p>
            <a:pPr algn="just">
              <a:buFont typeface="Wingdings" pitchFamily="2" charset="2"/>
              <a:buChar char="ü"/>
            </a:pPr>
            <a:r>
              <a:rPr lang="en-US" b="1" dirty="0" smtClean="0">
                <a:solidFill>
                  <a:srgbClr val="7030A0"/>
                </a:solidFill>
              </a:rPr>
              <a:t>Child Pornography: </a:t>
            </a:r>
            <a:r>
              <a:rPr lang="en-US" dirty="0" smtClean="0">
                <a:solidFill>
                  <a:schemeClr val="tx1"/>
                </a:solidFill>
              </a:rPr>
              <a:t>In this act there is use of computer networks to create, distribute, or access materials that sexually exploit underage children. </a:t>
            </a:r>
          </a:p>
          <a:p>
            <a:pPr algn="just">
              <a:buFont typeface="Wingdings" pitchFamily="2" charset="2"/>
              <a:buChar char="ü"/>
            </a:pPr>
            <a:r>
              <a:rPr lang="en-US" b="1" dirty="0" smtClean="0">
                <a:solidFill>
                  <a:srgbClr val="7030A0"/>
                </a:solidFill>
              </a:rPr>
              <a:t>Cyber Trafficking: </a:t>
            </a:r>
            <a:r>
              <a:rPr lang="en-US" b="1" dirty="0" smtClean="0">
                <a:solidFill>
                  <a:schemeClr val="tx1"/>
                </a:solidFill>
              </a:rPr>
              <a:t> </a:t>
            </a:r>
            <a:r>
              <a:rPr lang="en-US" dirty="0" smtClean="0">
                <a:solidFill>
                  <a:schemeClr val="tx1"/>
                </a:solidFill>
              </a:rPr>
              <a:t>It involves trafficking in drugs, human beings, arms weapons, etc. which affects large number of persons.  </a:t>
            </a:r>
          </a:p>
          <a:p>
            <a:pPr algn="just">
              <a:buFont typeface="Wingdings" pitchFamily="2" charset="2"/>
              <a:buChar char="ü"/>
            </a:pPr>
            <a:r>
              <a:rPr lang="en-US" b="1" dirty="0" smtClean="0">
                <a:solidFill>
                  <a:srgbClr val="7030A0"/>
                </a:solidFill>
              </a:rPr>
              <a:t>Online Gambling:  </a:t>
            </a:r>
            <a:r>
              <a:rPr lang="en-US" dirty="0" smtClean="0">
                <a:solidFill>
                  <a:schemeClr val="tx1"/>
                </a:solidFill>
              </a:rPr>
              <a:t>Online fraud and cheating is one of the most lucrative businesses that are growing today in the cyber space.  In India a lot of betting and gambling is done on the name of cricket through computer and internet. L There are many cases that have come to light are those pertaining to credit card crimes, contractual crimes, offering jobs, etc. </a:t>
            </a:r>
          </a:p>
          <a:p>
            <a:pPr algn="just"/>
            <a:r>
              <a:rPr lang="en-US" dirty="0" smtClean="0">
                <a:solidFill>
                  <a:schemeClr val="tx1"/>
                </a:solidFill>
              </a:rPr>
              <a:t>						                      Contd.,</a:t>
            </a:r>
            <a:endParaRPr lang="en-IN"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dirty="0" smtClean="0"/>
              <a:t>Contd.,</a:t>
            </a:r>
            <a:endParaRPr lang="en-IN" dirty="0"/>
          </a:p>
        </p:txBody>
      </p:sp>
      <p:sp>
        <p:nvSpPr>
          <p:cNvPr id="3" name="Content Placeholder 2"/>
          <p:cNvSpPr>
            <a:spLocks noGrp="1"/>
          </p:cNvSpPr>
          <p:nvPr>
            <p:ph idx="1"/>
          </p:nvPr>
        </p:nvSpPr>
        <p:spPr>
          <a:xfrm>
            <a:off x="457200" y="1143000"/>
            <a:ext cx="8229600" cy="4983163"/>
          </a:xfrm>
        </p:spPr>
        <p:txBody>
          <a:bodyPr>
            <a:normAutofit fontScale="92500"/>
          </a:bodyPr>
          <a:lstStyle/>
          <a:p>
            <a:pPr algn="just">
              <a:buFont typeface="Wingdings" pitchFamily="2" charset="2"/>
              <a:buChar char="ü"/>
            </a:pPr>
            <a:r>
              <a:rPr lang="en-US" b="1" dirty="0" smtClean="0">
                <a:solidFill>
                  <a:srgbClr val="7030A0"/>
                </a:solidFill>
              </a:rPr>
              <a:t>Financial Crimes:  </a:t>
            </a:r>
            <a:r>
              <a:rPr lang="en-US" dirty="0" smtClean="0"/>
              <a:t>This type of offence is common as there is huge growth in the users of networking sites and phone networking where culprit will try to attack by sending bogus mails or messages through internet.  Ex. Using credit cards by obtaining password illegally.</a:t>
            </a:r>
          </a:p>
          <a:p>
            <a:pPr algn="just">
              <a:buFont typeface="Wingdings" pitchFamily="2" charset="2"/>
              <a:buChar char="ü"/>
            </a:pPr>
            <a:r>
              <a:rPr lang="en-US" b="1" dirty="0" smtClean="0">
                <a:solidFill>
                  <a:srgbClr val="7030A0"/>
                </a:solidFill>
              </a:rPr>
              <a:t>Forgery:  </a:t>
            </a:r>
            <a:r>
              <a:rPr lang="en-US" dirty="0" smtClean="0"/>
              <a:t>It means to deceive large number of persons by sending threatening mails a online business transactions are becoming the habitual need of today’s life-style.</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676400"/>
          </a:xfrm>
        </p:spPr>
        <p:txBody>
          <a:bodyPr>
            <a:normAutofit fontScale="90000"/>
          </a:bodyPr>
          <a:lstStyle/>
          <a:p>
            <a:pPr algn="just"/>
            <a:r>
              <a:rPr lang="en-US" dirty="0" smtClean="0"/>
              <a:t>Prevention of Cyber Crimes: 	</a:t>
            </a:r>
            <a:r>
              <a:rPr lang="en-US" sz="3600" b="1" i="1" dirty="0" smtClean="0">
                <a:solidFill>
                  <a:srgbClr val="FF0000"/>
                </a:solidFill>
              </a:rPr>
              <a:t>Prevention is always better than cure.  It is always better to take certain precautions while working on the net. </a:t>
            </a:r>
            <a:endParaRPr lang="en-IN" sz="3600" b="1" i="1" dirty="0">
              <a:solidFill>
                <a:srgbClr val="FF0000"/>
              </a:solidFill>
            </a:endParaRPr>
          </a:p>
        </p:txBody>
      </p:sp>
      <p:sp>
        <p:nvSpPr>
          <p:cNvPr id="3" name="Content Placeholder 2"/>
          <p:cNvSpPr>
            <a:spLocks noGrp="1"/>
          </p:cNvSpPr>
          <p:nvPr>
            <p:ph idx="1"/>
          </p:nvPr>
        </p:nvSpPr>
        <p:spPr>
          <a:xfrm>
            <a:off x="457200" y="2895600"/>
            <a:ext cx="8229600" cy="3230563"/>
          </a:xfrm>
        </p:spPr>
        <p:txBody>
          <a:bodyPr>
            <a:normAutofit fontScale="85000" lnSpcReduction="20000"/>
          </a:bodyPr>
          <a:lstStyle/>
          <a:p>
            <a:pPr algn="just"/>
            <a:r>
              <a:rPr lang="en-US" b="1" dirty="0" smtClean="0">
                <a:solidFill>
                  <a:srgbClr val="FF0000"/>
                </a:solidFill>
              </a:rPr>
              <a:t>Cyber Laws:  </a:t>
            </a:r>
            <a:r>
              <a:rPr lang="en-US" dirty="0" smtClean="0"/>
              <a:t>Cyber crimes are a new class of crimes which are increasing day by day due to extensive use of internet these days.  To combat the crimes related to internet The Information Technology Act 2000 was enacted with the prime objective to create an enabling environment for commercial use of </a:t>
            </a:r>
            <a:r>
              <a:rPr lang="en-US" dirty="0" err="1" smtClean="0"/>
              <a:t>l.T</a:t>
            </a:r>
            <a:r>
              <a:rPr lang="en-US" dirty="0" smtClean="0"/>
              <a:t>.</a:t>
            </a:r>
          </a:p>
          <a:p>
            <a:pPr algn="just"/>
            <a:r>
              <a:rPr lang="en-US" b="1" dirty="0" smtClean="0">
                <a:solidFill>
                  <a:srgbClr val="FF0000"/>
                </a:solidFill>
              </a:rPr>
              <a:t>The IT Act </a:t>
            </a:r>
            <a:r>
              <a:rPr lang="en-US" dirty="0" smtClean="0"/>
              <a:t>specifies the acts which have been made punishable.  The Indian Penal Code, 1860 has also been amended to take into its purview cyber crimes. </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Cyber Crimes under I T Act</a:t>
            </a:r>
            <a:endParaRPr lang="en-IN"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q"/>
            </a:pPr>
            <a:r>
              <a:rPr lang="en-US" dirty="0" smtClean="0"/>
              <a:t>Tampering with computer source documents-Sec.65</a:t>
            </a:r>
          </a:p>
          <a:p>
            <a:pPr>
              <a:buFont typeface="Wingdings" pitchFamily="2" charset="2"/>
              <a:buChar char="q"/>
            </a:pPr>
            <a:r>
              <a:rPr lang="en-US" dirty="0" smtClean="0"/>
              <a:t>Hacking with Computer systems, Data alteration-Sec.66</a:t>
            </a:r>
          </a:p>
          <a:p>
            <a:pPr>
              <a:buFont typeface="Wingdings" pitchFamily="2" charset="2"/>
              <a:buChar char="q"/>
            </a:pPr>
            <a:r>
              <a:rPr lang="en-US" dirty="0" smtClean="0"/>
              <a:t>Publishing obscene information-Sec.67</a:t>
            </a:r>
          </a:p>
          <a:p>
            <a:pPr>
              <a:buFont typeface="Wingdings" pitchFamily="2" charset="2"/>
              <a:buChar char="q"/>
            </a:pPr>
            <a:r>
              <a:rPr lang="en-US" dirty="0" smtClean="0"/>
              <a:t>Un-</a:t>
            </a:r>
            <a:r>
              <a:rPr lang="en-US" dirty="0" err="1" smtClean="0"/>
              <a:t>authorised</a:t>
            </a:r>
            <a:r>
              <a:rPr lang="en-US" dirty="0" smtClean="0"/>
              <a:t> access to protected system Sec.70 breach of confidentiality and privacy-Sec.72</a:t>
            </a:r>
          </a:p>
          <a:p>
            <a:pPr>
              <a:buFont typeface="Wingdings" pitchFamily="2" charset="2"/>
              <a:buChar char="q"/>
            </a:pPr>
            <a:r>
              <a:rPr lang="en-US" dirty="0" smtClean="0"/>
              <a:t>Publishing false digital signature certificates-Sec.73</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normAutofit fontScale="90000"/>
          </a:bodyPr>
          <a:lstStyle/>
          <a:p>
            <a:r>
              <a:rPr lang="en-US" b="1" i="1" dirty="0" smtClean="0">
                <a:solidFill>
                  <a:srgbClr val="FF0000"/>
                </a:solidFill>
              </a:rPr>
              <a:t>CYBER CRIMES &amp; ITS PREVENTION</a:t>
            </a:r>
            <a:endParaRPr lang="en-IN" b="1" i="1" dirty="0">
              <a:solidFill>
                <a:srgbClr val="FF0000"/>
              </a:solidFill>
            </a:endParaRPr>
          </a:p>
        </p:txBody>
      </p:sp>
      <p:sp>
        <p:nvSpPr>
          <p:cNvPr id="3" name="Subtitle 2"/>
          <p:cNvSpPr>
            <a:spLocks noGrp="1"/>
          </p:cNvSpPr>
          <p:nvPr>
            <p:ph type="subTitle" idx="1"/>
          </p:nvPr>
        </p:nvSpPr>
        <p:spPr>
          <a:xfrm>
            <a:off x="762000" y="990600"/>
            <a:ext cx="8077200" cy="4648200"/>
          </a:xfrm>
        </p:spPr>
        <p:txBody>
          <a:bodyPr>
            <a:normAutofit fontScale="92500" lnSpcReduction="20000"/>
          </a:bodyPr>
          <a:lstStyle/>
          <a:p>
            <a:pPr algn="l"/>
            <a:r>
              <a:rPr lang="en-US" b="1" dirty="0" smtClean="0">
                <a:solidFill>
                  <a:schemeClr val="tx1"/>
                </a:solidFill>
              </a:rPr>
              <a:t>Synopsis:</a:t>
            </a:r>
          </a:p>
          <a:p>
            <a:pPr algn="l">
              <a:buFont typeface="Wingdings" pitchFamily="2" charset="2"/>
              <a:buChar char="§"/>
            </a:pPr>
            <a:r>
              <a:rPr lang="en-US" dirty="0" smtClean="0">
                <a:solidFill>
                  <a:schemeClr val="tx1"/>
                </a:solidFill>
              </a:rPr>
              <a:t>Introduction</a:t>
            </a:r>
          </a:p>
          <a:p>
            <a:pPr algn="l"/>
            <a:endParaRPr lang="en-US" dirty="0" smtClean="0">
              <a:solidFill>
                <a:schemeClr val="tx1"/>
              </a:solidFill>
            </a:endParaRPr>
          </a:p>
          <a:p>
            <a:pPr algn="l">
              <a:buFont typeface="Wingdings" pitchFamily="2" charset="2"/>
              <a:buChar char="§"/>
            </a:pPr>
            <a:r>
              <a:rPr lang="en-US" dirty="0" smtClean="0">
                <a:solidFill>
                  <a:schemeClr val="tx1"/>
                </a:solidFill>
              </a:rPr>
              <a:t>Meaning and </a:t>
            </a:r>
            <a:r>
              <a:rPr lang="en-US" dirty="0" smtClean="0">
                <a:solidFill>
                  <a:schemeClr val="tx1"/>
                </a:solidFill>
              </a:rPr>
              <a:t>Definition</a:t>
            </a:r>
          </a:p>
          <a:p>
            <a:pPr algn="l">
              <a:buFont typeface="Wingdings" pitchFamily="2" charset="2"/>
              <a:buChar char="§"/>
            </a:pPr>
            <a:endParaRPr lang="en-US" dirty="0" smtClean="0">
              <a:solidFill>
                <a:schemeClr val="tx1"/>
              </a:solidFill>
            </a:endParaRPr>
          </a:p>
          <a:p>
            <a:pPr algn="l">
              <a:buFont typeface="Wingdings" pitchFamily="2" charset="2"/>
              <a:buChar char="§"/>
            </a:pPr>
            <a:r>
              <a:rPr lang="en-US" dirty="0" smtClean="0">
                <a:solidFill>
                  <a:schemeClr val="tx1"/>
                </a:solidFill>
              </a:rPr>
              <a:t>Types of Cyber </a:t>
            </a:r>
            <a:r>
              <a:rPr lang="en-US" dirty="0" smtClean="0">
                <a:solidFill>
                  <a:schemeClr val="tx1"/>
                </a:solidFill>
              </a:rPr>
              <a:t>Crimes</a:t>
            </a:r>
          </a:p>
          <a:p>
            <a:pPr algn="l">
              <a:buFont typeface="Wingdings" pitchFamily="2" charset="2"/>
              <a:buChar char="§"/>
            </a:pPr>
            <a:endParaRPr lang="en-US" dirty="0" smtClean="0">
              <a:solidFill>
                <a:schemeClr val="tx1"/>
              </a:solidFill>
            </a:endParaRPr>
          </a:p>
          <a:p>
            <a:pPr algn="l">
              <a:buFont typeface="Wingdings" pitchFamily="2" charset="2"/>
              <a:buChar char="§"/>
            </a:pPr>
            <a:r>
              <a:rPr lang="en-US" dirty="0" smtClean="0">
                <a:solidFill>
                  <a:schemeClr val="tx1"/>
                </a:solidFill>
              </a:rPr>
              <a:t>Preventive measures </a:t>
            </a:r>
            <a:endParaRPr lang="en-US" dirty="0" smtClean="0">
              <a:solidFill>
                <a:schemeClr val="tx1"/>
              </a:solidFill>
            </a:endParaRPr>
          </a:p>
          <a:p>
            <a:pPr algn="l"/>
            <a:endParaRPr lang="en-US" dirty="0" smtClean="0">
              <a:solidFill>
                <a:schemeClr val="tx1"/>
              </a:solidFill>
            </a:endParaRPr>
          </a:p>
          <a:p>
            <a:pPr algn="l">
              <a:buFont typeface="Wingdings" pitchFamily="2" charset="2"/>
              <a:buChar char="§"/>
            </a:pPr>
            <a:r>
              <a:rPr lang="en-US" dirty="0" smtClean="0">
                <a:solidFill>
                  <a:schemeClr val="tx1"/>
                </a:solidFill>
              </a:rPr>
              <a:t>Conclusion</a:t>
            </a:r>
            <a:endParaRPr lang="en-IN"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Cyber Crimes under IPC and Special Laws</a:t>
            </a:r>
            <a:endParaRPr lang="en-IN"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
            </a:pPr>
            <a:r>
              <a:rPr lang="en-US" dirty="0" smtClean="0"/>
              <a:t>Sending threatening messages by e-mail-Sec.503IPC</a:t>
            </a:r>
          </a:p>
          <a:p>
            <a:pPr>
              <a:buFont typeface="Wingdings" pitchFamily="2" charset="2"/>
              <a:buChar char="§"/>
            </a:pPr>
            <a:r>
              <a:rPr lang="en-US" dirty="0" smtClean="0"/>
              <a:t>Sending defamatory messages by e-mail-Sec.499 IPC</a:t>
            </a:r>
          </a:p>
          <a:p>
            <a:pPr>
              <a:buFont typeface="Wingdings" pitchFamily="2" charset="2"/>
              <a:buChar char="§"/>
            </a:pPr>
            <a:r>
              <a:rPr lang="en-US" dirty="0" smtClean="0"/>
              <a:t>Forgery of electronic records-Sec.463 IPC</a:t>
            </a:r>
          </a:p>
          <a:p>
            <a:pPr>
              <a:buFont typeface="Wingdings" pitchFamily="2" charset="2"/>
              <a:buChar char="§"/>
            </a:pPr>
            <a:r>
              <a:rPr lang="en-US" dirty="0" smtClean="0"/>
              <a:t>Bogus websites, cyber frauds-Sec.420 IPC</a:t>
            </a:r>
          </a:p>
          <a:p>
            <a:pPr>
              <a:buFont typeface="Wingdings" pitchFamily="2" charset="2"/>
              <a:buChar char="§"/>
            </a:pPr>
            <a:r>
              <a:rPr lang="en-US" dirty="0" smtClean="0"/>
              <a:t>E-mail spoofing-Sec.463 IPC</a:t>
            </a:r>
          </a:p>
          <a:p>
            <a:pPr>
              <a:buFont typeface="Wingdings" pitchFamily="2" charset="2"/>
              <a:buChar char="§"/>
            </a:pPr>
            <a:r>
              <a:rPr lang="en-US" dirty="0" smtClean="0"/>
              <a:t>Web-Jacking-Sec.383 IPC</a:t>
            </a:r>
          </a:p>
          <a:p>
            <a:pPr>
              <a:buFont typeface="Wingdings" pitchFamily="2" charset="2"/>
              <a:buChar char="§"/>
            </a:pPr>
            <a:r>
              <a:rPr lang="en-US" dirty="0" smtClean="0"/>
              <a:t>E-mail Abuse-Sec.500 IPC</a:t>
            </a:r>
          </a:p>
          <a:p>
            <a:pPr>
              <a:buFont typeface="Wingdings" pitchFamily="2" charset="2"/>
              <a:buChar char="§"/>
            </a:pP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761999"/>
          </a:xfrm>
        </p:spPr>
        <p:txBody>
          <a:bodyPr>
            <a:normAutofit fontScale="90000"/>
          </a:bodyPr>
          <a:lstStyle/>
          <a:p>
            <a:r>
              <a:rPr lang="en-US" dirty="0" smtClean="0">
                <a:solidFill>
                  <a:srgbClr val="00B050"/>
                </a:solidFill>
              </a:rPr>
              <a:t>Miscellaneous</a:t>
            </a:r>
            <a:endParaRPr lang="en-IN" dirty="0">
              <a:solidFill>
                <a:srgbClr val="00B050"/>
              </a:solidFill>
            </a:endParaRPr>
          </a:p>
        </p:txBody>
      </p:sp>
      <p:sp>
        <p:nvSpPr>
          <p:cNvPr id="3" name="Subtitle 2"/>
          <p:cNvSpPr>
            <a:spLocks noGrp="1"/>
          </p:cNvSpPr>
          <p:nvPr>
            <p:ph type="subTitle" idx="1"/>
          </p:nvPr>
        </p:nvSpPr>
        <p:spPr>
          <a:xfrm>
            <a:off x="381000" y="1143000"/>
            <a:ext cx="8305800" cy="5105400"/>
          </a:xfrm>
        </p:spPr>
        <p:txBody>
          <a:bodyPr>
            <a:normAutofit fontScale="85000" lnSpcReduction="20000"/>
          </a:bodyPr>
          <a:lstStyle/>
          <a:p>
            <a:pPr algn="just"/>
            <a:r>
              <a:rPr lang="en-US" dirty="0" smtClean="0">
                <a:solidFill>
                  <a:schemeClr val="tx1"/>
                </a:solidFill>
              </a:rPr>
              <a:t>	It is always better  to take  certain precautions while working on the net.  Some of the precautions are as under:</a:t>
            </a:r>
          </a:p>
          <a:p>
            <a:pPr algn="just">
              <a:buFont typeface="Courier New" pitchFamily="49" charset="0"/>
              <a:buChar char="o"/>
            </a:pPr>
            <a:r>
              <a:rPr lang="en-US" dirty="0" smtClean="0">
                <a:solidFill>
                  <a:srgbClr val="C00000"/>
                </a:solidFill>
              </a:rPr>
              <a:t>Identification of exposures through education will assist responsible companies and firms to meet these challenges.</a:t>
            </a:r>
          </a:p>
          <a:p>
            <a:pPr algn="just">
              <a:buFont typeface="Courier New" pitchFamily="49" charset="0"/>
              <a:buChar char="o"/>
            </a:pPr>
            <a:r>
              <a:rPr lang="en-US" dirty="0" smtClean="0">
                <a:solidFill>
                  <a:srgbClr val="FF0000"/>
                </a:solidFill>
              </a:rPr>
              <a:t>Avoid disclosing any personal information to strangers, the person whom they don’t know while chatting, sending mail or social networking.</a:t>
            </a:r>
          </a:p>
          <a:p>
            <a:pPr algn="just">
              <a:buFont typeface="Courier New" pitchFamily="49" charset="0"/>
              <a:buChar char="o"/>
            </a:pPr>
            <a:r>
              <a:rPr lang="en-US" dirty="0" smtClean="0">
                <a:solidFill>
                  <a:srgbClr val="FFC000"/>
                </a:solidFill>
              </a:rPr>
              <a:t>Avoid sending photographs online to unknown person.</a:t>
            </a:r>
          </a:p>
          <a:p>
            <a:pPr algn="just">
              <a:buFont typeface="Courier New" pitchFamily="49" charset="0"/>
              <a:buChar char="o"/>
            </a:pPr>
            <a:r>
              <a:rPr lang="en-US" dirty="0" smtClean="0">
                <a:solidFill>
                  <a:srgbClr val="FFC000"/>
                </a:solidFill>
              </a:rPr>
              <a:t>An update of Anti-virus software to guard against virus attacks should be used.</a:t>
            </a:r>
          </a:p>
          <a:p>
            <a:pPr algn="l"/>
            <a:r>
              <a:rPr lang="en-US" dirty="0" smtClean="0">
                <a:solidFill>
                  <a:srgbClr val="FFC000"/>
                </a:solidFill>
              </a:rPr>
              <a:t>			</a:t>
            </a:r>
            <a:r>
              <a:rPr lang="en-US" dirty="0" smtClean="0">
                <a:solidFill>
                  <a:schemeClr val="tx1"/>
                </a:solidFill>
              </a:rPr>
              <a:t>			                   Contd.,</a:t>
            </a:r>
          </a:p>
          <a:p>
            <a:pPr algn="l">
              <a:buFont typeface="Courier New" pitchFamily="49" charset="0"/>
              <a:buChar char="o"/>
            </a:pPr>
            <a:endParaRPr lang="en-IN"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09599"/>
          </a:xfrm>
        </p:spPr>
        <p:txBody>
          <a:bodyPr>
            <a:normAutofit fontScale="90000"/>
          </a:bodyPr>
          <a:lstStyle/>
          <a:p>
            <a:r>
              <a:rPr lang="en-US" dirty="0" smtClean="0"/>
              <a:t>Contd.,</a:t>
            </a:r>
            <a:endParaRPr lang="en-IN" dirty="0"/>
          </a:p>
        </p:txBody>
      </p:sp>
      <p:sp>
        <p:nvSpPr>
          <p:cNvPr id="3" name="Subtitle 2"/>
          <p:cNvSpPr>
            <a:spLocks noGrp="1"/>
          </p:cNvSpPr>
          <p:nvPr>
            <p:ph type="subTitle" idx="1"/>
          </p:nvPr>
        </p:nvSpPr>
        <p:spPr>
          <a:xfrm>
            <a:off x="381000" y="1066800"/>
            <a:ext cx="8229600" cy="5105400"/>
          </a:xfrm>
        </p:spPr>
        <p:txBody>
          <a:bodyPr>
            <a:normAutofit fontScale="92500" lnSpcReduction="20000"/>
          </a:bodyPr>
          <a:lstStyle/>
          <a:p>
            <a:pPr algn="just">
              <a:buFont typeface="Courier New" pitchFamily="49" charset="0"/>
              <a:buChar char="o"/>
            </a:pPr>
            <a:r>
              <a:rPr lang="en-US" dirty="0" smtClean="0">
                <a:solidFill>
                  <a:srgbClr val="92D050"/>
                </a:solidFill>
              </a:rPr>
              <a:t>Never send credit card number or debit card number to any site that is not secured.</a:t>
            </a:r>
          </a:p>
          <a:p>
            <a:pPr algn="just">
              <a:buFont typeface="Courier New" pitchFamily="49" charset="0"/>
              <a:buChar char="o"/>
            </a:pPr>
            <a:r>
              <a:rPr lang="en-US" dirty="0" smtClean="0">
                <a:solidFill>
                  <a:srgbClr val="00B050"/>
                </a:solidFill>
              </a:rPr>
              <a:t>Website owners should watch traffic and check </a:t>
            </a:r>
            <a:r>
              <a:rPr lang="en-US" dirty="0" err="1" smtClean="0">
                <a:solidFill>
                  <a:srgbClr val="00B050"/>
                </a:solidFill>
              </a:rPr>
              <a:t>lany</a:t>
            </a:r>
            <a:r>
              <a:rPr lang="en-US" dirty="0" smtClean="0">
                <a:solidFill>
                  <a:srgbClr val="00B050"/>
                </a:solidFill>
              </a:rPr>
              <a:t> irregularity on the site.</a:t>
            </a:r>
            <a:r>
              <a:rPr lang="en-US" dirty="0" smtClean="0">
                <a:solidFill>
                  <a:schemeClr val="tx1"/>
                </a:solidFill>
              </a:rPr>
              <a:t> </a:t>
            </a:r>
          </a:p>
          <a:p>
            <a:pPr algn="just">
              <a:buFont typeface="Courier New" pitchFamily="49" charset="0"/>
              <a:buChar char="o"/>
            </a:pPr>
            <a:r>
              <a:rPr lang="en-US" dirty="0" smtClean="0">
                <a:solidFill>
                  <a:srgbClr val="00B0F0"/>
                </a:solidFill>
              </a:rPr>
              <a:t>It is better to use a security programs by the body corporate to control information on sites. </a:t>
            </a:r>
          </a:p>
          <a:p>
            <a:pPr algn="just">
              <a:buFont typeface="Courier New" pitchFamily="49" charset="0"/>
              <a:buChar char="o"/>
            </a:pPr>
            <a:r>
              <a:rPr lang="en-US" dirty="0" smtClean="0">
                <a:solidFill>
                  <a:srgbClr val="0070C0"/>
                </a:solidFill>
              </a:rPr>
              <a:t>Strict statutory laws should be enacted at the international level also.</a:t>
            </a:r>
          </a:p>
          <a:p>
            <a:pPr algn="just">
              <a:buFont typeface="Courier New" pitchFamily="49" charset="0"/>
              <a:buChar char="o"/>
            </a:pPr>
            <a:r>
              <a:rPr lang="en-US" dirty="0" smtClean="0">
                <a:solidFill>
                  <a:srgbClr val="002060"/>
                </a:solidFill>
              </a:rPr>
              <a:t>A complete justice must be provided to the victims of cyber crimes by way of compensation and punishment to offenders with highest punishment.</a:t>
            </a:r>
            <a:endParaRPr lang="en-IN" dirty="0">
              <a:solidFill>
                <a:srgbClr val="00206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14399"/>
          </a:xfrm>
        </p:spPr>
        <p:txBody>
          <a:bodyPr/>
          <a:lstStyle/>
          <a:p>
            <a:r>
              <a:rPr lang="en-US" dirty="0" smtClean="0">
                <a:solidFill>
                  <a:schemeClr val="accent6"/>
                </a:solidFill>
              </a:rPr>
              <a:t>Conclusion</a:t>
            </a:r>
            <a:endParaRPr lang="en-IN" dirty="0">
              <a:solidFill>
                <a:schemeClr val="accent6"/>
              </a:solidFill>
            </a:endParaRPr>
          </a:p>
        </p:txBody>
      </p:sp>
      <p:sp>
        <p:nvSpPr>
          <p:cNvPr id="3" name="Subtitle 2"/>
          <p:cNvSpPr>
            <a:spLocks noGrp="1"/>
          </p:cNvSpPr>
          <p:nvPr>
            <p:ph type="subTitle" idx="1"/>
          </p:nvPr>
        </p:nvSpPr>
        <p:spPr>
          <a:xfrm>
            <a:off x="457200" y="1295400"/>
            <a:ext cx="8229600" cy="5257800"/>
          </a:xfrm>
        </p:spPr>
        <p:txBody>
          <a:bodyPr/>
          <a:lstStyle/>
          <a:p>
            <a:pPr algn="just"/>
            <a:r>
              <a:rPr lang="en-US" dirty="0" smtClean="0">
                <a:solidFill>
                  <a:schemeClr val="tx1"/>
                </a:solidFill>
              </a:rPr>
              <a:t>	In conclusion, it is observed that cyber crime will be with us for as long as we have the Internet.  Particularly, with the advancement of technology, people apply their multiple talent to misuse of technology and harm to others.  It is our role to keep the balance between what is a crime and what is done for knowledge and enjoyment.  Certain precautions should be taken by all of us while using the internet, so that we can face the challenges of cyber crimes.   </a:t>
            </a:r>
            <a:endParaRPr lang="en-IN"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990599"/>
          </a:xfrm>
        </p:spPr>
        <p:txBody>
          <a:bodyPr/>
          <a:lstStyle/>
          <a:p>
            <a:r>
              <a:rPr lang="en-US" dirty="0" err="1" smtClean="0"/>
              <a:t>Bibiliography</a:t>
            </a:r>
            <a:endParaRPr lang="en-IN" dirty="0"/>
          </a:p>
        </p:txBody>
      </p:sp>
      <p:sp>
        <p:nvSpPr>
          <p:cNvPr id="3" name="Subtitle 2"/>
          <p:cNvSpPr>
            <a:spLocks noGrp="1"/>
          </p:cNvSpPr>
          <p:nvPr>
            <p:ph type="subTitle" idx="1"/>
          </p:nvPr>
        </p:nvSpPr>
        <p:spPr>
          <a:xfrm>
            <a:off x="381000" y="1466490"/>
            <a:ext cx="8001000" cy="4705709"/>
          </a:xfrm>
        </p:spPr>
        <p:txBody>
          <a:bodyPr/>
          <a:lstStyle/>
          <a:p>
            <a:pPr marL="514350" indent="-514350" algn="l">
              <a:buAutoNum type="arabicPeriod"/>
            </a:pPr>
            <a:r>
              <a:rPr lang="en-US" dirty="0" err="1" smtClean="0">
                <a:solidFill>
                  <a:schemeClr val="tx1"/>
                </a:solidFill>
              </a:rPr>
              <a:t>K.Sambi</a:t>
            </a:r>
            <a:r>
              <a:rPr lang="en-US" dirty="0" smtClean="0">
                <a:solidFill>
                  <a:schemeClr val="tx1"/>
                </a:solidFill>
              </a:rPr>
              <a:t> Reddy., “Cyber Crimes in India and the Mechanism to prevent  them”, International Journal of </a:t>
            </a:r>
            <a:r>
              <a:rPr lang="en-US" dirty="0" err="1" smtClean="0">
                <a:solidFill>
                  <a:schemeClr val="tx1"/>
                </a:solidFill>
              </a:rPr>
              <a:t>Innovaive</a:t>
            </a:r>
            <a:r>
              <a:rPr lang="en-US" dirty="0" smtClean="0">
                <a:solidFill>
                  <a:schemeClr val="tx1"/>
                </a:solidFill>
              </a:rPr>
              <a:t> Research in Information Security (IJIRIS), Issue 09, Volume 3 (December 2016),  pp.29-32.  </a:t>
            </a:r>
            <a:r>
              <a:rPr lang="en-US" dirty="0" smtClean="0">
                <a:solidFill>
                  <a:schemeClr val="tx1"/>
                </a:solidFill>
                <a:hlinkClick r:id="rId2"/>
              </a:rPr>
              <a:t>www.ijiris.com</a:t>
            </a:r>
            <a:endParaRPr lang="en-US" dirty="0" smtClean="0">
              <a:solidFill>
                <a:schemeClr val="tx1"/>
              </a:solidFill>
            </a:endParaRPr>
          </a:p>
          <a:p>
            <a:pPr marL="514350" indent="-514350" algn="l">
              <a:buAutoNum type="arabicPeriod"/>
            </a:pPr>
            <a:r>
              <a:rPr lang="en-IN" dirty="0" smtClean="0"/>
              <a:t>Cyber Crimes in India- What is, Types, Web Hijacking, Cyber Stalking  from Google.</a:t>
            </a:r>
          </a:p>
          <a:p>
            <a:pPr marL="514350" indent="-514350" algn="l"/>
            <a:r>
              <a:rPr lang="en-US" dirty="0" smtClean="0">
                <a:solidFill>
                  <a:schemeClr val="tx1"/>
                </a:solidFill>
              </a:rPr>
              <a:t>			</a:t>
            </a:r>
            <a:endParaRPr lang="en-IN"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B050"/>
                </a:solidFill>
              </a:rPr>
              <a:t>Thank you one and all</a:t>
            </a:r>
            <a:endParaRPr lang="en-IN" dirty="0">
              <a:solidFill>
                <a:srgbClr val="00B050"/>
              </a:solidFill>
            </a:endParaRPr>
          </a:p>
        </p:txBody>
      </p:sp>
      <p:sp>
        <p:nvSpPr>
          <p:cNvPr id="3" name="Subtitle 2"/>
          <p:cNvSpPr>
            <a:spLocks noGrp="1"/>
          </p:cNvSpPr>
          <p:nvPr>
            <p:ph type="subTitle" idx="1"/>
          </p:nvPr>
        </p:nvSpPr>
        <p:spPr/>
        <p:txBody>
          <a:bodyPr/>
          <a:lstStyle/>
          <a:p>
            <a:r>
              <a:rPr lang="en-US" dirty="0" smtClean="0">
                <a:solidFill>
                  <a:srgbClr val="FF0000"/>
                </a:solidFill>
              </a:rPr>
              <a:t>THANK 	Q</a:t>
            </a:r>
            <a:endParaRPr lang="en-IN"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IN" b="1" dirty="0"/>
          </a:p>
        </p:txBody>
      </p:sp>
      <p:sp>
        <p:nvSpPr>
          <p:cNvPr id="3" name="Content Placeholder 2"/>
          <p:cNvSpPr>
            <a:spLocks noGrp="1"/>
          </p:cNvSpPr>
          <p:nvPr>
            <p:ph idx="1"/>
          </p:nvPr>
        </p:nvSpPr>
        <p:spPr/>
        <p:txBody>
          <a:bodyPr>
            <a:normAutofit fontScale="92500" lnSpcReduction="10000"/>
          </a:bodyPr>
          <a:lstStyle/>
          <a:p>
            <a:pPr lvl="1" algn="just">
              <a:buFont typeface="Wingdings" pitchFamily="2" charset="2"/>
              <a:buChar char="Ø"/>
            </a:pPr>
            <a:r>
              <a:rPr lang="en-US" dirty="0" smtClean="0"/>
              <a:t>The advancement of technology has made man dependent on the Internet for all his needs.  Internet has given man easy access to everything while sitting at one place. </a:t>
            </a:r>
          </a:p>
          <a:p>
            <a:pPr lvl="1" algn="just">
              <a:buFont typeface="Wingdings" pitchFamily="2" charset="2"/>
              <a:buChar char="Ø"/>
            </a:pPr>
            <a:r>
              <a:rPr lang="en-US" dirty="0" smtClean="0">
                <a:solidFill>
                  <a:srgbClr val="FF0000"/>
                </a:solidFill>
              </a:rPr>
              <a:t>Social networking, online shopping, storing data, gaming, online studying, online jobs, every possible thing that man can think of can be done through the medium of internet.</a:t>
            </a:r>
          </a:p>
          <a:p>
            <a:pPr lvl="1" algn="just">
              <a:buFont typeface="Wingdings" pitchFamily="2" charset="2"/>
              <a:buChar char="Ø"/>
            </a:pPr>
            <a:r>
              <a:rPr lang="en-US" dirty="0" smtClean="0">
                <a:solidFill>
                  <a:srgbClr val="002060"/>
                </a:solidFill>
              </a:rPr>
              <a:t>Internet is used in almost every sphere. </a:t>
            </a:r>
          </a:p>
          <a:p>
            <a:pPr lvl="1" algn="just">
              <a:buFont typeface="Wingdings" pitchFamily="2" charset="2"/>
              <a:buChar char="Ø"/>
            </a:pPr>
            <a:r>
              <a:rPr lang="en-US" dirty="0" smtClean="0">
                <a:solidFill>
                  <a:srgbClr val="C00000"/>
                </a:solidFill>
              </a:rPr>
              <a:t>With the development of the internet and its related benefits also developed the concept of cyber crimes.</a:t>
            </a:r>
          </a:p>
          <a:p>
            <a:pPr lvl="1">
              <a:buNone/>
            </a:pP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Contd.,</a:t>
            </a:r>
            <a:endParaRPr lang="en-IN" dirty="0"/>
          </a:p>
        </p:txBody>
      </p:sp>
      <p:sp>
        <p:nvSpPr>
          <p:cNvPr id="3" name="Content Placeholder 2"/>
          <p:cNvSpPr>
            <a:spLocks noGrp="1"/>
          </p:cNvSpPr>
          <p:nvPr>
            <p:ph idx="1"/>
          </p:nvPr>
        </p:nvSpPr>
        <p:spPr>
          <a:xfrm>
            <a:off x="457200" y="990600"/>
            <a:ext cx="8229600" cy="5135563"/>
          </a:xfrm>
        </p:spPr>
        <p:txBody>
          <a:bodyPr>
            <a:normAutofit lnSpcReduction="10000"/>
          </a:bodyPr>
          <a:lstStyle/>
          <a:p>
            <a:pPr algn="just">
              <a:buFont typeface="Wingdings" pitchFamily="2" charset="2"/>
              <a:buChar char="Ø"/>
            </a:pPr>
            <a:r>
              <a:rPr lang="en-US" dirty="0" smtClean="0">
                <a:solidFill>
                  <a:srgbClr val="FF0000"/>
                </a:solidFill>
              </a:rPr>
              <a:t>Technology has come to play a major role not only in the life of a consumer but also in the delivery of the services.</a:t>
            </a:r>
          </a:p>
          <a:p>
            <a:pPr algn="just">
              <a:buFont typeface="Wingdings" pitchFamily="2" charset="2"/>
              <a:buChar char="Ø"/>
            </a:pPr>
            <a:r>
              <a:rPr lang="en-US" dirty="0" smtClean="0">
                <a:solidFill>
                  <a:srgbClr val="00B050"/>
                </a:solidFill>
              </a:rPr>
              <a:t>The Government’s push for digital India is a step towards ensuring access to technology to every Indian</a:t>
            </a:r>
            <a:r>
              <a:rPr lang="en-US" dirty="0" smtClean="0"/>
              <a:t>.</a:t>
            </a:r>
          </a:p>
          <a:p>
            <a:pPr algn="just">
              <a:buFont typeface="Wingdings" pitchFamily="2" charset="2"/>
              <a:buChar char="Ø"/>
            </a:pPr>
            <a:r>
              <a:rPr lang="en-US" dirty="0" smtClean="0">
                <a:solidFill>
                  <a:srgbClr val="002060"/>
                </a:solidFill>
              </a:rPr>
              <a:t>Electronic commerce has become a new form of strategic competition where the internet is used for communicating with customers and buying, selling product</a:t>
            </a:r>
            <a:r>
              <a:rPr lang="en-US" dirty="0" smtClean="0"/>
              <a:t>.</a:t>
            </a:r>
          </a:p>
          <a:p>
            <a:pPr>
              <a:buNone/>
            </a:pPr>
            <a:endParaRPr lang="en-US" dirty="0" smtClean="0"/>
          </a:p>
          <a:p>
            <a:pPr>
              <a:buFont typeface="Wingdings" pitchFamily="2" charset="2"/>
              <a:buChar char="Ø"/>
            </a:pP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761999"/>
          </a:xfrm>
        </p:spPr>
        <p:txBody>
          <a:bodyPr>
            <a:normAutofit fontScale="90000"/>
          </a:bodyPr>
          <a:lstStyle/>
          <a:p>
            <a:r>
              <a:rPr lang="en-US" b="1" dirty="0" smtClean="0">
                <a:solidFill>
                  <a:srgbClr val="00B0F0"/>
                </a:solidFill>
              </a:rPr>
              <a:t>Cyber Space</a:t>
            </a:r>
            <a:endParaRPr lang="en-IN" b="1" dirty="0">
              <a:solidFill>
                <a:srgbClr val="00B0F0"/>
              </a:solidFill>
            </a:endParaRPr>
          </a:p>
        </p:txBody>
      </p:sp>
      <p:sp>
        <p:nvSpPr>
          <p:cNvPr id="3" name="Subtitle 2"/>
          <p:cNvSpPr>
            <a:spLocks noGrp="1"/>
          </p:cNvSpPr>
          <p:nvPr>
            <p:ph type="subTitle" idx="1"/>
          </p:nvPr>
        </p:nvSpPr>
        <p:spPr>
          <a:xfrm>
            <a:off x="609600" y="1143000"/>
            <a:ext cx="8153400" cy="4495800"/>
          </a:xfrm>
        </p:spPr>
        <p:txBody>
          <a:bodyPr>
            <a:normAutofit fontScale="77500" lnSpcReduction="20000"/>
          </a:bodyPr>
          <a:lstStyle/>
          <a:p>
            <a:pPr algn="just"/>
            <a:r>
              <a:rPr lang="en-US" dirty="0" smtClean="0">
                <a:solidFill>
                  <a:schemeClr val="tx1"/>
                </a:solidFill>
              </a:rPr>
              <a:t>	The convergence of computer network and telecommunications facilitated by the digital technologies has given birth to a common space called ‘cyber space’.  This cyber space has become a platform for a galaxy of human activities which converge on the internet. </a:t>
            </a:r>
          </a:p>
          <a:p>
            <a:pPr algn="just"/>
            <a:r>
              <a:rPr lang="en-US" dirty="0" smtClean="0">
                <a:solidFill>
                  <a:schemeClr val="tx1"/>
                </a:solidFill>
              </a:rPr>
              <a:t>The </a:t>
            </a:r>
            <a:r>
              <a:rPr lang="en-US" i="1" dirty="0" smtClean="0">
                <a:solidFill>
                  <a:srgbClr val="FF0000"/>
                </a:solidFill>
              </a:rPr>
              <a:t>cyber </a:t>
            </a:r>
            <a:r>
              <a:rPr lang="en-US" i="1" dirty="0" err="1" smtClean="0">
                <a:solidFill>
                  <a:srgbClr val="FF0000"/>
                </a:solidFill>
              </a:rPr>
              <a:t>manthan</a:t>
            </a:r>
            <a:r>
              <a:rPr lang="en-US" i="1" dirty="0" smtClean="0">
                <a:solidFill>
                  <a:srgbClr val="FF0000"/>
                </a:solidFill>
              </a:rPr>
              <a:t> </a:t>
            </a:r>
            <a:r>
              <a:rPr lang="en-US" dirty="0" smtClean="0">
                <a:solidFill>
                  <a:schemeClr val="tx1"/>
                </a:solidFill>
              </a:rPr>
              <a:t>has bestowed many gifts to humanity but they come with unexpected pitfalls.  </a:t>
            </a:r>
          </a:p>
          <a:p>
            <a:pPr algn="just"/>
            <a:r>
              <a:rPr lang="en-US" dirty="0" smtClean="0">
                <a:solidFill>
                  <a:schemeClr val="tx1"/>
                </a:solidFill>
              </a:rPr>
              <a:t>It has become a place to do all sort of activities which are prohibited by law.  It is increasingly being used for </a:t>
            </a:r>
            <a:r>
              <a:rPr lang="en-US" dirty="0" smtClean="0">
                <a:solidFill>
                  <a:srgbClr val="C00000"/>
                </a:solidFill>
              </a:rPr>
              <a:t>pornography, </a:t>
            </a:r>
            <a:r>
              <a:rPr lang="en-US" dirty="0" smtClean="0">
                <a:solidFill>
                  <a:srgbClr val="C00000"/>
                </a:solidFill>
              </a:rPr>
              <a:t>gambling, trafficking in human organs and prohibited drugs, hacking, infringing copyright, terrorism, violating individual privacy, money laundering, fraud, software piracy and corporate espionage.</a:t>
            </a:r>
            <a:endParaRPr lang="en-IN"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b="1" dirty="0" smtClean="0"/>
              <a:t>Cyber Crime</a:t>
            </a:r>
            <a:endParaRPr lang="en-IN" b="1" dirty="0"/>
          </a:p>
        </p:txBody>
      </p:sp>
      <p:sp>
        <p:nvSpPr>
          <p:cNvPr id="3" name="Subtitle 2"/>
          <p:cNvSpPr>
            <a:spLocks noGrp="1"/>
          </p:cNvSpPr>
          <p:nvPr>
            <p:ph type="subTitle" idx="1"/>
          </p:nvPr>
        </p:nvSpPr>
        <p:spPr>
          <a:xfrm>
            <a:off x="304800" y="1066800"/>
            <a:ext cx="8610600" cy="4572000"/>
          </a:xfrm>
        </p:spPr>
        <p:txBody>
          <a:bodyPr>
            <a:normAutofit fontScale="85000" lnSpcReduction="20000"/>
          </a:bodyPr>
          <a:lstStyle/>
          <a:p>
            <a:pPr algn="just"/>
            <a:r>
              <a:rPr lang="en-US" dirty="0" smtClean="0">
                <a:solidFill>
                  <a:schemeClr val="tx1"/>
                </a:solidFill>
              </a:rPr>
              <a:t>	</a:t>
            </a:r>
            <a:r>
              <a:rPr lang="en-US" dirty="0" smtClean="0">
                <a:solidFill>
                  <a:srgbClr val="FF0000"/>
                </a:solidFill>
              </a:rPr>
              <a:t>Cyber crime is not a matter of concern for India only but it is a global problem and therefore the world at large has to come forward to curb this problem.</a:t>
            </a:r>
          </a:p>
          <a:p>
            <a:pPr algn="just"/>
            <a:r>
              <a:rPr lang="en-US" dirty="0" smtClean="0">
                <a:solidFill>
                  <a:schemeClr val="tx1"/>
                </a:solidFill>
              </a:rPr>
              <a:t>	India has witnessed a huge increase in Cyber crimes whether they pertain to Trojan attacks, salami attacks, e-mail bombing, DOS attacks, information theft, or the most common offence of hacking the data or system to commit crime. </a:t>
            </a:r>
          </a:p>
          <a:p>
            <a:pPr algn="just"/>
            <a:r>
              <a:rPr lang="en-US" dirty="0" smtClean="0">
                <a:solidFill>
                  <a:schemeClr val="tx1"/>
                </a:solidFill>
              </a:rPr>
              <a:t>	</a:t>
            </a:r>
            <a:r>
              <a:rPr lang="en-US" dirty="0" smtClean="0">
                <a:solidFill>
                  <a:srgbClr val="002060"/>
                </a:solidFill>
              </a:rPr>
              <a:t>Despite the technological measures being adopted by corporate </a:t>
            </a:r>
            <a:r>
              <a:rPr lang="en-US" dirty="0" err="1" smtClean="0">
                <a:solidFill>
                  <a:srgbClr val="002060"/>
                </a:solidFill>
              </a:rPr>
              <a:t>organisations</a:t>
            </a:r>
            <a:r>
              <a:rPr lang="en-US" dirty="0" smtClean="0">
                <a:solidFill>
                  <a:srgbClr val="002060"/>
                </a:solidFill>
              </a:rPr>
              <a:t> and individuals, we have witnessed that the frequency of cyber crimes has increased over the last decade.</a:t>
            </a:r>
            <a:endParaRPr lang="en-IN"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838199"/>
          </a:xfrm>
        </p:spPr>
        <p:txBody>
          <a:bodyPr/>
          <a:lstStyle/>
          <a:p>
            <a:r>
              <a:rPr lang="en-US" b="1" dirty="0" smtClean="0"/>
              <a:t>Meaning and Definition</a:t>
            </a:r>
            <a:endParaRPr lang="en-IN" b="1" dirty="0"/>
          </a:p>
        </p:txBody>
      </p:sp>
      <p:sp>
        <p:nvSpPr>
          <p:cNvPr id="3" name="Subtitle 2"/>
          <p:cNvSpPr>
            <a:spLocks noGrp="1"/>
          </p:cNvSpPr>
          <p:nvPr>
            <p:ph type="subTitle" idx="1"/>
          </p:nvPr>
        </p:nvSpPr>
        <p:spPr>
          <a:xfrm>
            <a:off x="685800" y="1143000"/>
            <a:ext cx="8458200" cy="4495800"/>
          </a:xfrm>
        </p:spPr>
        <p:txBody>
          <a:bodyPr>
            <a:normAutofit fontScale="77500" lnSpcReduction="20000"/>
          </a:bodyPr>
          <a:lstStyle/>
          <a:p>
            <a:pPr algn="l"/>
            <a:r>
              <a:rPr lang="en-US" b="1" dirty="0" smtClean="0">
                <a:solidFill>
                  <a:schemeClr val="tx1"/>
                </a:solidFill>
              </a:rPr>
              <a:t>Meaning</a:t>
            </a:r>
            <a:r>
              <a:rPr lang="en-US" b="1" dirty="0" smtClean="0">
                <a:solidFill>
                  <a:srgbClr val="C00000"/>
                </a:solidFill>
              </a:rPr>
              <a:t>:</a:t>
            </a:r>
            <a:r>
              <a:rPr lang="en-US" dirty="0" smtClean="0">
                <a:solidFill>
                  <a:srgbClr val="C00000"/>
                </a:solidFill>
              </a:rPr>
              <a:t>  In general, cyber crime refers to the act of performing a criminal act using computer or cyberspace (the Internet network), as the communication vehicle. </a:t>
            </a:r>
          </a:p>
          <a:p>
            <a:pPr algn="l"/>
            <a:r>
              <a:rPr lang="en-US" dirty="0" smtClean="0">
                <a:solidFill>
                  <a:schemeClr val="tx1"/>
                </a:solidFill>
              </a:rPr>
              <a:t>	Cyber </a:t>
            </a:r>
            <a:r>
              <a:rPr lang="en-US" dirty="0" smtClean="0">
                <a:solidFill>
                  <a:schemeClr val="tx1"/>
                </a:solidFill>
              </a:rPr>
              <a:t>crimes can be defined as </a:t>
            </a:r>
            <a:r>
              <a:rPr lang="en-US" dirty="0" smtClean="0">
                <a:solidFill>
                  <a:schemeClr val="tx2">
                    <a:lumMod val="75000"/>
                  </a:schemeClr>
                </a:solidFill>
              </a:rPr>
              <a:t>the unlawful acts where the computer is used either as a tool or a target or both.  </a:t>
            </a:r>
            <a:r>
              <a:rPr lang="en-US" dirty="0" smtClean="0">
                <a:solidFill>
                  <a:schemeClr val="tx1"/>
                </a:solidFill>
              </a:rPr>
              <a:t>It covers crimes like phishing, credit card frauds, bank robbery, illegal downloading, industrial espionage, child pornography, scams, cyber terrorism, creation and distribution of viruses, spam and so on.</a:t>
            </a:r>
          </a:p>
          <a:p>
            <a:pPr algn="l"/>
            <a:r>
              <a:rPr lang="en-US" dirty="0" smtClean="0">
                <a:solidFill>
                  <a:schemeClr val="tx1"/>
                </a:solidFill>
              </a:rPr>
              <a:t>Though there is no technical definition by any statutory body for Cyber crime, it is broadly defined by the Computer Crime Research Center as</a:t>
            </a:r>
            <a:r>
              <a:rPr lang="en-US" dirty="0" smtClean="0">
                <a:solidFill>
                  <a:srgbClr val="FF0000"/>
                </a:solidFill>
              </a:rPr>
              <a:t>, </a:t>
            </a:r>
            <a:r>
              <a:rPr lang="en-US" b="1" dirty="0" smtClean="0">
                <a:solidFill>
                  <a:srgbClr val="FF0000"/>
                </a:solidFill>
              </a:rPr>
              <a:t>“Crimes committed on the internet using the computer either as a tool or a targeted victim”.</a:t>
            </a:r>
          </a:p>
          <a:p>
            <a:pPr algn="l"/>
            <a:endParaRPr lang="en-IN"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lstStyle/>
          <a:p>
            <a:r>
              <a:rPr lang="en-US" b="1" dirty="0" smtClean="0"/>
              <a:t>Types of Cyber Crimes</a:t>
            </a:r>
            <a:endParaRPr lang="en-IN" b="1" dirty="0"/>
          </a:p>
        </p:txBody>
      </p:sp>
      <p:sp>
        <p:nvSpPr>
          <p:cNvPr id="3" name="Subtitle 2"/>
          <p:cNvSpPr>
            <a:spLocks noGrp="1"/>
          </p:cNvSpPr>
          <p:nvPr>
            <p:ph type="subTitle" idx="1"/>
          </p:nvPr>
        </p:nvSpPr>
        <p:spPr>
          <a:xfrm>
            <a:off x="381000" y="990600"/>
            <a:ext cx="8305800" cy="4648200"/>
          </a:xfrm>
        </p:spPr>
        <p:txBody>
          <a:bodyPr>
            <a:normAutofit fontScale="85000" lnSpcReduction="20000"/>
          </a:bodyPr>
          <a:lstStyle/>
          <a:p>
            <a:pPr algn="just"/>
            <a:r>
              <a:rPr lang="en-US" dirty="0" smtClean="0">
                <a:solidFill>
                  <a:schemeClr val="tx1"/>
                </a:solidFill>
              </a:rPr>
              <a:t>Cyber crimes can be basically divided into four categories:</a:t>
            </a:r>
          </a:p>
          <a:p>
            <a:pPr marL="571500" indent="-571500" algn="just">
              <a:buAutoNum type="romanUcPeriod"/>
            </a:pPr>
            <a:r>
              <a:rPr lang="en-US" b="1" dirty="0" smtClean="0">
                <a:solidFill>
                  <a:srgbClr val="C00000"/>
                </a:solidFill>
              </a:rPr>
              <a:t>Cyber crimes against persons: </a:t>
            </a:r>
            <a:r>
              <a:rPr lang="en-US" dirty="0" smtClean="0">
                <a:solidFill>
                  <a:srgbClr val="C00000"/>
                </a:solidFill>
              </a:rPr>
              <a:t>These include various crimes like transmission of child pornography, cyber porn, harassment of a person using a computer such as through e-mail, fake escrow scams.  The trafficking, distribution, posting and dissemination of obscene material including pornography and indecent exposure, constitutes one of the most important cyber crimes known today.</a:t>
            </a:r>
          </a:p>
          <a:p>
            <a:pPr marL="571500" indent="-571500" algn="just">
              <a:buAutoNum type="romanUcPeriod"/>
            </a:pPr>
            <a:r>
              <a:rPr lang="en-US" dirty="0" smtClean="0">
                <a:solidFill>
                  <a:schemeClr val="tx1"/>
                </a:solidFill>
              </a:rPr>
              <a:t> </a:t>
            </a:r>
            <a:r>
              <a:rPr lang="en-US" b="1" dirty="0" smtClean="0">
                <a:solidFill>
                  <a:srgbClr val="00B050"/>
                </a:solidFill>
              </a:rPr>
              <a:t>Cyber crimes against property:  </a:t>
            </a:r>
            <a:r>
              <a:rPr lang="en-US" dirty="0" smtClean="0">
                <a:solidFill>
                  <a:srgbClr val="00B050"/>
                </a:solidFill>
              </a:rPr>
              <a:t>These crimes include computer vandalism (destruction of others’ property) and transmission of harmful viruses or </a:t>
            </a:r>
            <a:r>
              <a:rPr lang="en-US" dirty="0" err="1" smtClean="0">
                <a:solidFill>
                  <a:srgbClr val="00B050"/>
                </a:solidFill>
              </a:rPr>
              <a:t>programmes</a:t>
            </a:r>
            <a:r>
              <a:rPr lang="en-US" dirty="0" smtClean="0">
                <a:solidFill>
                  <a:srgbClr val="00B050"/>
                </a:solidFill>
              </a:rPr>
              <a:t>.</a:t>
            </a:r>
            <a:endParaRPr lang="en-IN" dirty="0">
              <a:solidFill>
                <a:srgbClr val="00B05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t>Types of cyber crimes contd.,</a:t>
            </a:r>
            <a:endParaRPr lang="en-IN" dirty="0"/>
          </a:p>
        </p:txBody>
      </p:sp>
      <p:sp>
        <p:nvSpPr>
          <p:cNvPr id="3" name="Subtitle 2"/>
          <p:cNvSpPr>
            <a:spLocks noGrp="1"/>
          </p:cNvSpPr>
          <p:nvPr>
            <p:ph type="subTitle" idx="1"/>
          </p:nvPr>
        </p:nvSpPr>
        <p:spPr>
          <a:xfrm>
            <a:off x="304800" y="914400"/>
            <a:ext cx="8458200" cy="4724400"/>
          </a:xfrm>
        </p:spPr>
        <p:txBody>
          <a:bodyPr>
            <a:normAutofit fontScale="92500" lnSpcReduction="20000"/>
          </a:bodyPr>
          <a:lstStyle/>
          <a:p>
            <a:pPr algn="just"/>
            <a:r>
              <a:rPr lang="en-US" dirty="0" smtClean="0">
                <a:solidFill>
                  <a:schemeClr val="tx1"/>
                </a:solidFill>
              </a:rPr>
              <a:t>III</a:t>
            </a:r>
            <a:r>
              <a:rPr lang="en-US" dirty="0" smtClean="0">
                <a:solidFill>
                  <a:srgbClr val="0070C0"/>
                </a:solidFill>
              </a:rPr>
              <a:t>. </a:t>
            </a:r>
            <a:r>
              <a:rPr lang="en-US" b="1" dirty="0" smtClean="0">
                <a:solidFill>
                  <a:srgbClr val="0070C0"/>
                </a:solidFill>
              </a:rPr>
              <a:t>Cyber crimes against government:  </a:t>
            </a:r>
            <a:r>
              <a:rPr lang="en-US" dirty="0" smtClean="0">
                <a:solidFill>
                  <a:srgbClr val="0070C0"/>
                </a:solidFill>
              </a:rPr>
              <a:t>These types of crime manifests itself into terrorism when an individual “cracks” into a government or military maintained website.  The parliament attack in Delhi and the Mumbai attack fall under this category.</a:t>
            </a:r>
          </a:p>
          <a:p>
            <a:pPr algn="just"/>
            <a:r>
              <a:rPr lang="en-US" dirty="0" smtClean="0">
                <a:solidFill>
                  <a:schemeClr val="tx1"/>
                </a:solidFill>
              </a:rPr>
              <a:t>IV</a:t>
            </a:r>
            <a:r>
              <a:rPr lang="en-US" b="1" dirty="0" smtClean="0">
                <a:solidFill>
                  <a:schemeClr val="tx1"/>
                </a:solidFill>
              </a:rPr>
              <a:t>. </a:t>
            </a:r>
            <a:r>
              <a:rPr lang="en-US" b="1" dirty="0" smtClean="0">
                <a:solidFill>
                  <a:srgbClr val="00B050"/>
                </a:solidFill>
              </a:rPr>
              <a:t>Cyber crimes against society at large.  </a:t>
            </a:r>
            <a:r>
              <a:rPr lang="en-US" dirty="0" smtClean="0">
                <a:solidFill>
                  <a:srgbClr val="00B050"/>
                </a:solidFill>
              </a:rPr>
              <a:t>An unlawful act done with the intention of causing harm to the cyberspace will affect large number of persons.  </a:t>
            </a:r>
          </a:p>
          <a:p>
            <a:pPr algn="just"/>
            <a:r>
              <a:rPr lang="en-US" b="1" dirty="0" smtClean="0">
                <a:solidFill>
                  <a:schemeClr val="tx1"/>
                </a:solidFill>
              </a:rPr>
              <a:t>Note: </a:t>
            </a:r>
            <a:r>
              <a:rPr lang="en-US" dirty="0" smtClean="0">
                <a:solidFill>
                  <a:schemeClr val="tx1"/>
                </a:solidFill>
              </a:rPr>
              <a:t>A brief discussion of different  types of cyber crimes follows:</a:t>
            </a:r>
            <a:endParaRPr lang="en-IN"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1566</Words>
  <Application>Microsoft Office PowerPoint</Application>
  <PresentationFormat>On-screen Show (4:3)</PresentationFormat>
  <Paragraphs>122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Cyber Crimes and its Prevention</vt:lpstr>
      <vt:lpstr>CYBER CRIMES &amp; ITS PREVENTION</vt:lpstr>
      <vt:lpstr>Introduction</vt:lpstr>
      <vt:lpstr>Contd.,</vt:lpstr>
      <vt:lpstr>Cyber Space</vt:lpstr>
      <vt:lpstr>Cyber Crime</vt:lpstr>
      <vt:lpstr>Meaning and Definition</vt:lpstr>
      <vt:lpstr>Types of Cyber Crimes</vt:lpstr>
      <vt:lpstr>Types of cyber crimes contd.,</vt:lpstr>
      <vt:lpstr>I. Cyber crimes against persons</vt:lpstr>
      <vt:lpstr>Contd.,</vt:lpstr>
      <vt:lpstr>Contd.,</vt:lpstr>
      <vt:lpstr>II. Cyber crimes against property</vt:lpstr>
      <vt:lpstr>Contd.,</vt:lpstr>
      <vt:lpstr>III. Cyber crimes against government</vt:lpstr>
      <vt:lpstr>IV. Cyber crimes against society at large </vt:lpstr>
      <vt:lpstr>Contd.,</vt:lpstr>
      <vt:lpstr>Prevention of Cyber Crimes:  Prevention is always better than cure.  It is always better to take certain precautions while working on the net. </vt:lpstr>
      <vt:lpstr>Cyber Crimes under I T Act</vt:lpstr>
      <vt:lpstr>Cyber Crimes under IPC and Special Laws</vt:lpstr>
      <vt:lpstr>Miscellaneous</vt:lpstr>
      <vt:lpstr>Contd.,</vt:lpstr>
      <vt:lpstr>Conclusion</vt:lpstr>
      <vt:lpstr>Bibiliography</vt:lpstr>
      <vt:lpstr>Thank you one and all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 CRIMES &amp; ITS PREVENTION</dc:title>
  <dc:creator>HP</dc:creator>
  <cp:lastModifiedBy>HP</cp:lastModifiedBy>
  <cp:revision>112</cp:revision>
  <dcterms:created xsi:type="dcterms:W3CDTF">2006-08-16T00:00:00Z</dcterms:created>
  <dcterms:modified xsi:type="dcterms:W3CDTF">2020-04-28T07:42:23Z</dcterms:modified>
</cp:coreProperties>
</file>