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0627" autoAdjust="0"/>
    <p:restoredTop sz="94660"/>
  </p:normalViewPr>
  <p:slideViewPr>
    <p:cSldViewPr>
      <p:cViewPr>
        <p:scale>
          <a:sx n="75" d="100"/>
          <a:sy n="75" d="100"/>
        </p:scale>
        <p:origin x="-1434" y="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8815D8AF-735E-41BB-8CB6-F5524478499E}" type="datetimeFigureOut">
              <a:rPr lang="en-US" smtClean="0"/>
              <a:t>4/20/2020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7112CC4-005E-4D69-B8F8-0588DCDAF880}"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8815D8AF-735E-41BB-8CB6-F5524478499E}" type="datetimeFigureOut">
              <a:rPr lang="en-US" smtClean="0"/>
              <a:t>4/20/2020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7112CC4-005E-4D69-B8F8-0588DCDAF880}"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8815D8AF-735E-41BB-8CB6-F5524478499E}" type="datetimeFigureOut">
              <a:rPr lang="en-US" smtClean="0"/>
              <a:t>4/20/2020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7112CC4-005E-4D69-B8F8-0588DCDAF880}"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8815D8AF-735E-41BB-8CB6-F5524478499E}" type="datetimeFigureOut">
              <a:rPr lang="en-US" smtClean="0"/>
              <a:t>4/20/2020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7112CC4-005E-4D69-B8F8-0588DCDAF880}"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15D8AF-735E-41BB-8CB6-F5524478499E}" type="datetimeFigureOut">
              <a:rPr lang="en-US" smtClean="0"/>
              <a:t>4/20/2020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7112CC4-005E-4D69-B8F8-0588DCDAF880}"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8815D8AF-735E-41BB-8CB6-F5524478499E}" type="datetimeFigureOut">
              <a:rPr lang="en-US" smtClean="0"/>
              <a:t>4/20/2020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7112CC4-005E-4D69-B8F8-0588DCDAF880}"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8815D8AF-735E-41BB-8CB6-F5524478499E}" type="datetimeFigureOut">
              <a:rPr lang="en-US" smtClean="0"/>
              <a:t>4/20/2020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7112CC4-005E-4D69-B8F8-0588DCDAF880}"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8815D8AF-735E-41BB-8CB6-F5524478499E}" type="datetimeFigureOut">
              <a:rPr lang="en-US" smtClean="0"/>
              <a:t>4/20/2020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7112CC4-005E-4D69-B8F8-0588DCDAF880}"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5D8AF-735E-41BB-8CB6-F5524478499E}" type="datetimeFigureOut">
              <a:rPr lang="en-US" smtClean="0"/>
              <a:t>4/20/2020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7112CC4-005E-4D69-B8F8-0588DCDAF880}"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15D8AF-735E-41BB-8CB6-F5524478499E}" type="datetimeFigureOut">
              <a:rPr lang="en-US" smtClean="0"/>
              <a:t>4/20/2020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7112CC4-005E-4D69-B8F8-0588DCDAF880}"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15D8AF-735E-41BB-8CB6-F5524478499E}" type="datetimeFigureOut">
              <a:rPr lang="en-US" smtClean="0"/>
              <a:t>4/20/2020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7112CC4-005E-4D69-B8F8-0588DCDAF880}"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15D8AF-735E-41BB-8CB6-F5524478499E}" type="datetimeFigureOut">
              <a:rPr lang="en-US" smtClean="0"/>
              <a:t>4/20/2020</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112CC4-005E-4D69-B8F8-0588DCDAF880}"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71547"/>
            <a:ext cx="7772400" cy="642941"/>
          </a:xfrm>
        </p:spPr>
        <p:txBody>
          <a:bodyPr>
            <a:normAutofit fontScale="90000"/>
          </a:bodyPr>
          <a:lstStyle/>
          <a:p>
            <a:r>
              <a:rPr lang="en-US" sz="4000" b="1" dirty="0" smtClean="0"/>
              <a:t>Contract of Sale of Goods Act 1930</a:t>
            </a:r>
            <a:endParaRPr lang="en-IN" sz="4000" b="1" dirty="0"/>
          </a:p>
        </p:txBody>
      </p:sp>
      <p:sp>
        <p:nvSpPr>
          <p:cNvPr id="3" name="Subtitle 2"/>
          <p:cNvSpPr>
            <a:spLocks noGrp="1"/>
          </p:cNvSpPr>
          <p:nvPr>
            <p:ph type="subTitle" idx="1"/>
          </p:nvPr>
        </p:nvSpPr>
        <p:spPr>
          <a:xfrm>
            <a:off x="1371600" y="1785926"/>
            <a:ext cx="6400800" cy="3852874"/>
          </a:xfrm>
        </p:spPr>
        <p:txBody>
          <a:bodyPr>
            <a:normAutofit fontScale="85000" lnSpcReduction="20000"/>
          </a:bodyPr>
          <a:lstStyle/>
          <a:p>
            <a:pPr algn="l"/>
            <a:r>
              <a:rPr lang="en-US" b="1" dirty="0" smtClean="0">
                <a:solidFill>
                  <a:schemeClr val="tx1"/>
                </a:solidFill>
              </a:rPr>
              <a:t>Introduction:</a:t>
            </a:r>
          </a:p>
          <a:p>
            <a:pPr algn="l">
              <a:buFont typeface="Courier New" pitchFamily="49" charset="0"/>
              <a:buChar char="o"/>
            </a:pPr>
            <a:r>
              <a:rPr lang="en-US" dirty="0" smtClean="0">
                <a:solidFill>
                  <a:schemeClr val="tx1"/>
                </a:solidFill>
              </a:rPr>
              <a:t>It came into existence  1</a:t>
            </a:r>
            <a:r>
              <a:rPr lang="en-US" baseline="30000" dirty="0" smtClean="0">
                <a:solidFill>
                  <a:schemeClr val="tx1"/>
                </a:solidFill>
              </a:rPr>
              <a:t>st</a:t>
            </a:r>
            <a:r>
              <a:rPr lang="en-US" dirty="0" smtClean="0">
                <a:solidFill>
                  <a:schemeClr val="tx1"/>
                </a:solidFill>
              </a:rPr>
              <a:t> July, 1930</a:t>
            </a:r>
          </a:p>
          <a:p>
            <a:pPr algn="l">
              <a:buFont typeface="Courier New" pitchFamily="49" charset="0"/>
              <a:buChar char="o"/>
            </a:pPr>
            <a:r>
              <a:rPr lang="en-US" dirty="0" smtClean="0">
                <a:solidFill>
                  <a:schemeClr val="tx1"/>
                </a:solidFill>
              </a:rPr>
              <a:t>It is </a:t>
            </a:r>
            <a:r>
              <a:rPr lang="en-US" dirty="0" err="1" smtClean="0">
                <a:solidFill>
                  <a:schemeClr val="tx1"/>
                </a:solidFill>
              </a:rPr>
              <a:t>apllicable</a:t>
            </a:r>
            <a:r>
              <a:rPr lang="en-US" dirty="0" smtClean="0">
                <a:solidFill>
                  <a:schemeClr val="tx1"/>
                </a:solidFill>
              </a:rPr>
              <a:t> to whole of India except the state of Jammu and Kashmir</a:t>
            </a:r>
          </a:p>
          <a:p>
            <a:pPr algn="l">
              <a:buFont typeface="Courier New" pitchFamily="49" charset="0"/>
              <a:buChar char="o"/>
            </a:pPr>
            <a:r>
              <a:rPr lang="en-US" dirty="0" smtClean="0">
                <a:solidFill>
                  <a:schemeClr val="tx1"/>
                </a:solidFill>
              </a:rPr>
              <a:t>The law relating to this statute is contained their in Chapter VII of the Indian Contract Act of 1872</a:t>
            </a:r>
          </a:p>
          <a:p>
            <a:pPr algn="l">
              <a:buFont typeface="Courier New" pitchFamily="49" charset="0"/>
              <a:buChar char="o"/>
            </a:pPr>
            <a:r>
              <a:rPr lang="en-US" dirty="0" smtClean="0">
                <a:solidFill>
                  <a:schemeClr val="tx1"/>
                </a:solidFill>
              </a:rPr>
              <a:t>Where the Sale of Goods Act is silent on any part, the Indian Contract Act of 1872 will apply.</a:t>
            </a:r>
            <a:endParaRPr lang="en-IN"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00042"/>
            <a:ext cx="7772400" cy="642942"/>
          </a:xfrm>
        </p:spPr>
        <p:txBody>
          <a:bodyPr>
            <a:normAutofit fontScale="90000"/>
          </a:bodyPr>
          <a:lstStyle/>
          <a:p>
            <a:r>
              <a:rPr lang="en-US" dirty="0" smtClean="0"/>
              <a:t>8. Delivery</a:t>
            </a:r>
            <a:endParaRPr lang="en-IN" dirty="0"/>
          </a:p>
        </p:txBody>
      </p:sp>
      <p:sp>
        <p:nvSpPr>
          <p:cNvPr id="3" name="Subtitle 2"/>
          <p:cNvSpPr>
            <a:spLocks noGrp="1"/>
          </p:cNvSpPr>
          <p:nvPr>
            <p:ph type="subTitle" idx="1"/>
          </p:nvPr>
        </p:nvSpPr>
        <p:spPr>
          <a:xfrm>
            <a:off x="1371600" y="1285860"/>
            <a:ext cx="6400800" cy="4352940"/>
          </a:xfrm>
        </p:spPr>
        <p:txBody>
          <a:bodyPr>
            <a:normAutofit fontScale="70000" lnSpcReduction="20000"/>
          </a:bodyPr>
          <a:lstStyle/>
          <a:p>
            <a:pPr algn="l"/>
            <a:r>
              <a:rPr lang="en-US" dirty="0" smtClean="0">
                <a:solidFill>
                  <a:schemeClr val="tx1"/>
                </a:solidFill>
              </a:rPr>
              <a:t>“</a:t>
            </a:r>
            <a:r>
              <a:rPr lang="en-US" b="1" dirty="0" smtClean="0">
                <a:solidFill>
                  <a:schemeClr val="tx1"/>
                </a:solidFill>
              </a:rPr>
              <a:t>Delivery</a:t>
            </a:r>
            <a:r>
              <a:rPr lang="en-US" dirty="0" smtClean="0">
                <a:solidFill>
                  <a:schemeClr val="tx1"/>
                </a:solidFill>
              </a:rPr>
              <a:t>” means voluntary transfer of possession from one person to another” [Section 2 (2)]. Therefore, in case of theft, there is no delivery, though there is a transfer of possession.</a:t>
            </a:r>
          </a:p>
          <a:p>
            <a:pPr algn="l">
              <a:buFont typeface="Wingdings" pitchFamily="2" charset="2"/>
              <a:buChar char="Ø"/>
            </a:pPr>
            <a:r>
              <a:rPr lang="en-US" b="1" dirty="0" smtClean="0">
                <a:solidFill>
                  <a:schemeClr val="tx1"/>
                </a:solidFill>
              </a:rPr>
              <a:t>Actual Delivery</a:t>
            </a:r>
            <a:r>
              <a:rPr lang="en-US" dirty="0" smtClean="0">
                <a:solidFill>
                  <a:schemeClr val="tx1"/>
                </a:solidFill>
              </a:rPr>
              <a:t>: When the goods are actually physically delivered to the buyer.</a:t>
            </a:r>
          </a:p>
          <a:p>
            <a:pPr algn="l">
              <a:buFont typeface="Wingdings" pitchFamily="2" charset="2"/>
              <a:buChar char="Ø"/>
            </a:pPr>
            <a:r>
              <a:rPr lang="en-US" b="1" dirty="0" smtClean="0">
                <a:solidFill>
                  <a:schemeClr val="tx1"/>
                </a:solidFill>
              </a:rPr>
              <a:t>Symbolic Delivery</a:t>
            </a:r>
            <a:r>
              <a:rPr lang="en-US" dirty="0" smtClean="0">
                <a:solidFill>
                  <a:schemeClr val="tx1"/>
                </a:solidFill>
              </a:rPr>
              <a:t>: When there is a delivery of a thing in token of a transfer of something else. E.g., Handing over car keys, handing over documents of title.</a:t>
            </a:r>
          </a:p>
          <a:p>
            <a:pPr algn="l">
              <a:buFont typeface="Wingdings" pitchFamily="2" charset="2"/>
              <a:buChar char="Ø"/>
            </a:pPr>
            <a:r>
              <a:rPr lang="en-US" dirty="0">
                <a:solidFill>
                  <a:schemeClr val="tx1"/>
                </a:solidFill>
              </a:rPr>
              <a:t> </a:t>
            </a:r>
            <a:r>
              <a:rPr lang="en-US" b="1" dirty="0" smtClean="0">
                <a:solidFill>
                  <a:schemeClr val="tx1"/>
                </a:solidFill>
              </a:rPr>
              <a:t>Constructive Delivery</a:t>
            </a:r>
            <a:r>
              <a:rPr lang="en-US" dirty="0" smtClean="0">
                <a:solidFill>
                  <a:schemeClr val="tx1"/>
                </a:solidFill>
              </a:rPr>
              <a:t>:  When it is affected without any change in the custody or actual  possession.  </a:t>
            </a:r>
            <a:r>
              <a:rPr lang="en-US" dirty="0" err="1" smtClean="0">
                <a:solidFill>
                  <a:schemeClr val="tx1"/>
                </a:solidFill>
              </a:rPr>
              <a:t>E.g</a:t>
            </a:r>
            <a:r>
              <a:rPr lang="en-US" dirty="0" smtClean="0">
                <a:solidFill>
                  <a:schemeClr val="tx1"/>
                </a:solidFill>
              </a:rPr>
              <a:t>, where a warehouseman holding the goods of A agrees to hold them on behalf of B, at A’s request. </a:t>
            </a:r>
            <a:endParaRPr lang="en-IN"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Essential Elements of a valid Contract of Sale</a:t>
            </a:r>
            <a:endParaRPr lang="en-IN"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		Following are the essential elements of a valid contract of sale:</a:t>
            </a:r>
          </a:p>
          <a:p>
            <a:pPr marL="514350" indent="-514350">
              <a:buAutoNum type="arabicPeriod"/>
            </a:pPr>
            <a:r>
              <a:rPr lang="en-US" b="1" dirty="0" smtClean="0"/>
              <a:t>All the requirements of a valid contract must be fulfilled. </a:t>
            </a:r>
            <a:r>
              <a:rPr lang="en-US" dirty="0" smtClean="0"/>
              <a:t>A Contract of sale must fulfill all the requirements of a valid contract, e.g., free consent, consideration, competency of the parties, lawful object and consideration.  If any of the essential elements of valid contract is missing then the contract of sale will not be valid. </a:t>
            </a:r>
          </a:p>
          <a:p>
            <a:pPr marL="514350" indent="-514350">
              <a:buAutoNum type="arabicPeriod"/>
            </a:pPr>
            <a:r>
              <a:rPr lang="en-US" b="1" dirty="0" smtClean="0"/>
              <a:t>There must be two parties to the contract of sale:  </a:t>
            </a:r>
            <a:r>
              <a:rPr lang="en-US" dirty="0" smtClean="0"/>
              <a:t>There must be two parties, one seller and the other buyer.  The reason for the same is that in a contract of sale, the ownership of the goods has to pass from one person to another.</a:t>
            </a:r>
          </a:p>
          <a:p>
            <a:pPr marL="514350" indent="-514350">
              <a:buAutoNum type="arabicPeriod"/>
            </a:pPr>
            <a:r>
              <a:rPr lang="en-US" b="1" dirty="0" smtClean="0"/>
              <a:t>There must be some goods as a subject-matter. </a:t>
            </a:r>
            <a:r>
              <a:rPr lang="en-US" dirty="0" smtClean="0"/>
              <a:t>The ‘goods’ as defined in Section 2 (7) of  the Sale of Goods Act.</a:t>
            </a:r>
            <a:endParaRPr lang="en-IN"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42919"/>
            <a:ext cx="7772400" cy="857255"/>
          </a:xfrm>
        </p:spPr>
        <p:txBody>
          <a:bodyPr>
            <a:normAutofit fontScale="90000"/>
          </a:bodyPr>
          <a:lstStyle/>
          <a:p>
            <a:r>
              <a:rPr lang="en-US" dirty="0" smtClean="0"/>
              <a:t>4.  The property in the goods must be transferred to the buyer.</a:t>
            </a:r>
            <a:endParaRPr lang="en-IN" dirty="0"/>
          </a:p>
        </p:txBody>
      </p:sp>
      <p:sp>
        <p:nvSpPr>
          <p:cNvPr id="3" name="Subtitle 2"/>
          <p:cNvSpPr>
            <a:spLocks noGrp="1"/>
          </p:cNvSpPr>
          <p:nvPr>
            <p:ph type="subTitle" idx="1"/>
          </p:nvPr>
        </p:nvSpPr>
        <p:spPr>
          <a:xfrm>
            <a:off x="928662" y="1714488"/>
            <a:ext cx="7143800" cy="3924312"/>
          </a:xfrm>
        </p:spPr>
        <p:txBody>
          <a:bodyPr>
            <a:normAutofit fontScale="92500"/>
          </a:bodyPr>
          <a:lstStyle/>
          <a:p>
            <a:pPr algn="l"/>
            <a:r>
              <a:rPr lang="en-US" dirty="0" smtClean="0">
                <a:solidFill>
                  <a:schemeClr val="tx1"/>
                </a:solidFill>
              </a:rPr>
              <a:t>The term ‘property’ in the goods means the ownership of the good.  In every contract of sale, the ownership of he goods must be transferred by the seller to the buyer, or there should be an agreement by the seller to transfer the ownership to the buyer.  The term ‘property’ here means the general property and not merely a special property.</a:t>
            </a:r>
            <a:endParaRPr lang="en-IN"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481"/>
            <a:ext cx="7772400" cy="3429024"/>
          </a:xfrm>
        </p:spPr>
        <p:txBody>
          <a:bodyPr>
            <a:normAutofit/>
          </a:bodyPr>
          <a:lstStyle/>
          <a:p>
            <a:pPr algn="l"/>
            <a:r>
              <a:rPr lang="en-US" sz="3200" dirty="0" smtClean="0"/>
              <a:t>5. </a:t>
            </a:r>
            <a:r>
              <a:rPr lang="en-US" sz="3200" b="1" dirty="0" smtClean="0"/>
              <a:t>There must be some price for the goods.  	</a:t>
            </a:r>
            <a:r>
              <a:rPr lang="en-US" sz="3200" dirty="0" smtClean="0"/>
              <a:t>The goods must be sold for some price. 	The price is defined in Section 2(10)</a:t>
            </a:r>
            <a:endParaRPr lang="en-IN" sz="3200" dirty="0"/>
          </a:p>
        </p:txBody>
      </p:sp>
      <p:sp>
        <p:nvSpPr>
          <p:cNvPr id="3" name="Subtitle 2"/>
          <p:cNvSpPr>
            <a:spLocks noGrp="1"/>
          </p:cNvSpPr>
          <p:nvPr>
            <p:ph type="subTitle" idx="1"/>
          </p:nvPr>
        </p:nvSpPr>
        <p:spPr>
          <a:xfrm>
            <a:off x="785786" y="3143248"/>
            <a:ext cx="7358114" cy="3071834"/>
          </a:xfrm>
        </p:spPr>
        <p:txBody>
          <a:bodyPr/>
          <a:lstStyle/>
          <a:p>
            <a:pPr algn="l"/>
            <a:r>
              <a:rPr lang="en-US" dirty="0" smtClean="0">
                <a:solidFill>
                  <a:schemeClr val="tx1"/>
                </a:solidFill>
              </a:rPr>
              <a:t>6</a:t>
            </a:r>
            <a:r>
              <a:rPr lang="en-US" b="1" dirty="0" smtClean="0">
                <a:solidFill>
                  <a:schemeClr val="tx1"/>
                </a:solidFill>
              </a:rPr>
              <a:t>.  A contract of sale can be absolute or conditional </a:t>
            </a:r>
            <a:r>
              <a:rPr lang="en-US" dirty="0" smtClean="0">
                <a:solidFill>
                  <a:schemeClr val="tx1"/>
                </a:solidFill>
              </a:rPr>
              <a:t>[Section 4(2)].</a:t>
            </a:r>
            <a:endParaRPr lang="en-IN" dirty="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Distinguish between Sale and Agreement to Sell</a:t>
            </a:r>
            <a:endParaRPr lang="en-IN" dirty="0"/>
          </a:p>
        </p:txBody>
      </p:sp>
      <p:sp>
        <p:nvSpPr>
          <p:cNvPr id="3" name="Text Placeholder 2"/>
          <p:cNvSpPr>
            <a:spLocks noGrp="1"/>
          </p:cNvSpPr>
          <p:nvPr>
            <p:ph type="body" idx="1"/>
          </p:nvPr>
        </p:nvSpPr>
        <p:spPr/>
        <p:txBody>
          <a:bodyPr/>
          <a:lstStyle/>
          <a:p>
            <a:pPr algn="ctr"/>
            <a:r>
              <a:rPr lang="en-US" dirty="0" smtClean="0"/>
              <a:t>SALE</a:t>
            </a:r>
            <a:endParaRPr lang="en-IN" dirty="0"/>
          </a:p>
        </p:txBody>
      </p:sp>
      <p:sp>
        <p:nvSpPr>
          <p:cNvPr id="4" name="Content Placeholder 3"/>
          <p:cNvSpPr>
            <a:spLocks noGrp="1"/>
          </p:cNvSpPr>
          <p:nvPr>
            <p:ph sz="half" idx="2"/>
          </p:nvPr>
        </p:nvSpPr>
        <p:spPr/>
        <p:txBody>
          <a:bodyPr>
            <a:normAutofit fontScale="92500" lnSpcReduction="20000"/>
          </a:bodyPr>
          <a:lstStyle/>
          <a:p>
            <a:pPr marL="457200" indent="-457200">
              <a:buAutoNum type="arabicPeriod"/>
            </a:pPr>
            <a:r>
              <a:rPr lang="en-US" sz="2000" b="1" dirty="0" smtClean="0"/>
              <a:t>Transfer of property: </a:t>
            </a:r>
            <a:r>
              <a:rPr lang="en-US" sz="2000" dirty="0" smtClean="0"/>
              <a:t>the property in goods passes from the seller to the buyer immediately.</a:t>
            </a:r>
          </a:p>
          <a:p>
            <a:pPr marL="457200" indent="-457200">
              <a:buAutoNum type="arabicPeriod"/>
            </a:pPr>
            <a:endParaRPr lang="en-US" sz="2000" dirty="0"/>
          </a:p>
          <a:p>
            <a:pPr marL="457200" indent="-457200">
              <a:buNone/>
            </a:pPr>
            <a:endParaRPr lang="en-US" sz="2000" dirty="0" smtClean="0"/>
          </a:p>
          <a:p>
            <a:pPr marL="457200" indent="-457200">
              <a:buNone/>
            </a:pPr>
            <a:endParaRPr lang="en-US" sz="2000" dirty="0" smtClean="0"/>
          </a:p>
          <a:p>
            <a:pPr marL="457200" indent="-457200">
              <a:buNone/>
            </a:pPr>
            <a:r>
              <a:rPr lang="en-US" sz="2000" b="1" dirty="0" smtClean="0"/>
              <a:t>2.Nature of Contract</a:t>
            </a:r>
            <a:r>
              <a:rPr lang="en-US" sz="2000" dirty="0" smtClean="0"/>
              <a:t>: A sale is an executed contract.</a:t>
            </a:r>
          </a:p>
          <a:p>
            <a:pPr marL="457200" indent="-457200">
              <a:buNone/>
            </a:pPr>
            <a:endParaRPr lang="en-US" sz="2000" dirty="0" smtClean="0"/>
          </a:p>
          <a:p>
            <a:pPr marL="457200" indent="-457200">
              <a:buNone/>
            </a:pPr>
            <a:r>
              <a:rPr lang="en-US" sz="2000" b="1" dirty="0" smtClean="0"/>
              <a:t>3. Consequences of Breach by buyer: </a:t>
            </a:r>
            <a:r>
              <a:rPr lang="en-US" sz="2000" dirty="0" smtClean="0"/>
              <a:t>In a sale, if the buyer fails to pay for the goods, the seller can: a. sue him for recovery of price or else b. claim damages</a:t>
            </a:r>
            <a:r>
              <a:rPr lang="en-US" dirty="0" smtClean="0"/>
              <a:t>.</a:t>
            </a:r>
            <a:endParaRPr lang="en-IN" dirty="0"/>
          </a:p>
        </p:txBody>
      </p:sp>
      <p:sp>
        <p:nvSpPr>
          <p:cNvPr id="5" name="Text Placeholder 4"/>
          <p:cNvSpPr>
            <a:spLocks noGrp="1"/>
          </p:cNvSpPr>
          <p:nvPr>
            <p:ph type="body" sz="quarter" idx="3"/>
          </p:nvPr>
        </p:nvSpPr>
        <p:spPr/>
        <p:txBody>
          <a:bodyPr/>
          <a:lstStyle/>
          <a:p>
            <a:pPr algn="ctr"/>
            <a:r>
              <a:rPr lang="en-US" dirty="0" smtClean="0"/>
              <a:t>AGREEMENT TO SELL</a:t>
            </a:r>
            <a:endParaRPr lang="en-IN" dirty="0"/>
          </a:p>
        </p:txBody>
      </p:sp>
      <p:sp>
        <p:nvSpPr>
          <p:cNvPr id="6" name="Content Placeholder 5"/>
          <p:cNvSpPr>
            <a:spLocks noGrp="1"/>
          </p:cNvSpPr>
          <p:nvPr>
            <p:ph sz="quarter" idx="4"/>
          </p:nvPr>
        </p:nvSpPr>
        <p:spPr/>
        <p:txBody>
          <a:bodyPr>
            <a:normAutofit fontScale="85000" lnSpcReduction="10000"/>
          </a:bodyPr>
          <a:lstStyle/>
          <a:p>
            <a:pPr marL="457200" indent="-457200">
              <a:buAutoNum type="arabicPeriod"/>
            </a:pPr>
            <a:r>
              <a:rPr lang="en-US" b="1" dirty="0" smtClean="0"/>
              <a:t>Transfer of property: </a:t>
            </a:r>
            <a:r>
              <a:rPr lang="en-US" dirty="0" smtClean="0"/>
              <a:t>In agreement to sell, the ownership of the property will pass from the seller to the buyer at the some future time or on fulfillment of some conditions. </a:t>
            </a:r>
          </a:p>
          <a:p>
            <a:pPr marL="457200" indent="-457200">
              <a:buAutoNum type="arabicPeriod"/>
            </a:pPr>
            <a:r>
              <a:rPr lang="en-US" b="1" dirty="0" smtClean="0"/>
              <a:t>Nature of Contract: </a:t>
            </a:r>
            <a:r>
              <a:rPr lang="en-US" dirty="0" smtClean="0"/>
              <a:t>An agreement to sell is an </a:t>
            </a:r>
            <a:r>
              <a:rPr lang="en-US" dirty="0" err="1" smtClean="0"/>
              <a:t>executory</a:t>
            </a:r>
            <a:r>
              <a:rPr lang="en-US" dirty="0" smtClean="0"/>
              <a:t> contract. </a:t>
            </a:r>
          </a:p>
          <a:p>
            <a:pPr marL="457200" indent="-457200">
              <a:buAutoNum type="arabicPeriod"/>
            </a:pPr>
            <a:r>
              <a:rPr lang="en-US" b="1" dirty="0" smtClean="0"/>
              <a:t>Consequences of Breach by buyer:  </a:t>
            </a:r>
            <a:r>
              <a:rPr lang="en-US" dirty="0" smtClean="0"/>
              <a:t>In an agreement to sell, the seller can only sue for damages for breach of contract.</a:t>
            </a:r>
            <a:endParaRPr lang="en-IN"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IN" dirty="0"/>
          </a:p>
        </p:txBody>
      </p:sp>
      <p:sp>
        <p:nvSpPr>
          <p:cNvPr id="3" name="Text Placeholder 2"/>
          <p:cNvSpPr>
            <a:spLocks noGrp="1"/>
          </p:cNvSpPr>
          <p:nvPr>
            <p:ph type="body" idx="1"/>
          </p:nvPr>
        </p:nvSpPr>
        <p:spPr/>
        <p:txBody>
          <a:bodyPr/>
          <a:lstStyle/>
          <a:p>
            <a:pPr algn="ctr"/>
            <a:r>
              <a:rPr lang="en-US" dirty="0" smtClean="0"/>
              <a:t>SALE</a:t>
            </a:r>
            <a:endParaRPr lang="en-IN" dirty="0"/>
          </a:p>
        </p:txBody>
      </p:sp>
      <p:sp>
        <p:nvSpPr>
          <p:cNvPr id="4" name="Content Placeholder 3"/>
          <p:cNvSpPr>
            <a:spLocks noGrp="1"/>
          </p:cNvSpPr>
          <p:nvPr>
            <p:ph sz="half" idx="2"/>
          </p:nvPr>
        </p:nvSpPr>
        <p:spPr/>
        <p:txBody>
          <a:bodyPr>
            <a:normAutofit fontScale="85000" lnSpcReduction="20000"/>
          </a:bodyPr>
          <a:lstStyle/>
          <a:p>
            <a:pPr marL="457200" indent="-457200">
              <a:buAutoNum type="arabicPeriod" startAt="4"/>
            </a:pPr>
            <a:r>
              <a:rPr lang="en-US" b="1" dirty="0" smtClean="0"/>
              <a:t>Consequences of breach by seller:  </a:t>
            </a:r>
            <a:r>
              <a:rPr lang="en-US" dirty="0" smtClean="0"/>
              <a:t>In a sale, if the seller defaults, i.e., commits a breach, the buyer can: </a:t>
            </a:r>
            <a:r>
              <a:rPr lang="en-IN" dirty="0" smtClean="0"/>
              <a:t>1. claim delivery of the goods from third party and 2. sue for damages.</a:t>
            </a:r>
          </a:p>
          <a:p>
            <a:pPr marL="457200" indent="-457200">
              <a:buAutoNum type="arabicPeriod" startAt="4"/>
            </a:pPr>
            <a:r>
              <a:rPr lang="en-US" b="1" dirty="0" smtClean="0"/>
              <a:t>Transfer of risk:  </a:t>
            </a:r>
            <a:r>
              <a:rPr lang="en-US" dirty="0" smtClean="0"/>
              <a:t>In a sale, if the goods are destroyed, the loss falls on the buyer even though they are in the possession of the seller.</a:t>
            </a:r>
          </a:p>
          <a:p>
            <a:pPr marL="457200" indent="-457200">
              <a:buAutoNum type="arabicPeriod" startAt="4"/>
            </a:pPr>
            <a:r>
              <a:rPr lang="en-US" b="1" dirty="0" smtClean="0"/>
              <a:t>Subsequent destruction:  </a:t>
            </a:r>
            <a:r>
              <a:rPr lang="en-US" dirty="0" smtClean="0"/>
              <a:t>A subsequent loss or destruction of the goods is the liability of the buyer. </a:t>
            </a:r>
          </a:p>
        </p:txBody>
      </p:sp>
      <p:sp>
        <p:nvSpPr>
          <p:cNvPr id="5" name="Text Placeholder 4"/>
          <p:cNvSpPr>
            <a:spLocks noGrp="1"/>
          </p:cNvSpPr>
          <p:nvPr>
            <p:ph type="body" sz="quarter" idx="3"/>
          </p:nvPr>
        </p:nvSpPr>
        <p:spPr/>
        <p:txBody>
          <a:bodyPr/>
          <a:lstStyle/>
          <a:p>
            <a:pPr algn="ctr"/>
            <a:r>
              <a:rPr lang="en-US" dirty="0" smtClean="0"/>
              <a:t>AGREEMENT TO SELL</a:t>
            </a:r>
            <a:endParaRPr lang="en-IN" dirty="0"/>
          </a:p>
        </p:txBody>
      </p:sp>
      <p:sp>
        <p:nvSpPr>
          <p:cNvPr id="6" name="Content Placeholder 5"/>
          <p:cNvSpPr>
            <a:spLocks noGrp="1"/>
          </p:cNvSpPr>
          <p:nvPr>
            <p:ph sz="quarter" idx="4"/>
          </p:nvPr>
        </p:nvSpPr>
        <p:spPr/>
        <p:txBody>
          <a:bodyPr>
            <a:normAutofit fontScale="85000" lnSpcReduction="10000"/>
          </a:bodyPr>
          <a:lstStyle/>
          <a:p>
            <a:pPr marL="457200" indent="-457200">
              <a:buAutoNum type="arabicPeriod" startAt="4"/>
            </a:pPr>
            <a:r>
              <a:rPr lang="en-US" b="1" dirty="0" smtClean="0"/>
              <a:t>Consequences of breach by seller:  </a:t>
            </a:r>
            <a:r>
              <a:rPr lang="en-US" dirty="0" smtClean="0"/>
              <a:t>In the case of an agreement to sell, if the seller commits a breach, the buyer can only claim damages.</a:t>
            </a:r>
          </a:p>
          <a:p>
            <a:pPr marL="457200" indent="-457200">
              <a:buAutoNum type="arabicPeriod" startAt="4"/>
            </a:pPr>
            <a:r>
              <a:rPr lang="en-US" b="1" dirty="0" smtClean="0"/>
              <a:t>Transfer of risk:  </a:t>
            </a:r>
            <a:r>
              <a:rPr lang="en-US" dirty="0" smtClean="0"/>
              <a:t>In an agreement to sell, if the goods are destroyed, the loss falls on the seller, even though they are in the possession of the buyer.</a:t>
            </a:r>
          </a:p>
          <a:p>
            <a:pPr marL="457200" indent="-457200">
              <a:buAutoNum type="arabicPeriod" startAt="4"/>
            </a:pPr>
            <a:r>
              <a:rPr lang="en-US" b="1" dirty="0" smtClean="0"/>
              <a:t>Subsequent destruction:  </a:t>
            </a:r>
            <a:r>
              <a:rPr lang="en-US" dirty="0" smtClean="0"/>
              <a:t>Such loss or destruction is the liability of the seller.</a:t>
            </a:r>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1000108"/>
            <a:ext cx="7772400" cy="1000132"/>
          </a:xfrm>
        </p:spPr>
        <p:txBody>
          <a:bodyPr>
            <a:normAutofit/>
          </a:bodyPr>
          <a:lstStyle/>
          <a:p>
            <a:r>
              <a:rPr lang="en-US" dirty="0" smtClean="0"/>
              <a:t>Contract of Sale</a:t>
            </a:r>
            <a:endParaRPr lang="en-IN" dirty="0"/>
          </a:p>
        </p:txBody>
      </p:sp>
      <p:sp>
        <p:nvSpPr>
          <p:cNvPr id="3" name="Subtitle 2"/>
          <p:cNvSpPr>
            <a:spLocks noGrp="1"/>
          </p:cNvSpPr>
          <p:nvPr>
            <p:ph type="subTitle" idx="1"/>
          </p:nvPr>
        </p:nvSpPr>
        <p:spPr>
          <a:xfrm>
            <a:off x="1371600" y="2071678"/>
            <a:ext cx="7272366" cy="3567122"/>
          </a:xfrm>
        </p:spPr>
        <p:txBody>
          <a:bodyPr>
            <a:normAutofit fontScale="92500" lnSpcReduction="20000"/>
          </a:bodyPr>
          <a:lstStyle/>
          <a:p>
            <a:pPr algn="l"/>
            <a:r>
              <a:rPr lang="en-US" b="1" dirty="0" smtClean="0">
                <a:solidFill>
                  <a:schemeClr val="tx1"/>
                </a:solidFill>
              </a:rPr>
              <a:t>Sale</a:t>
            </a:r>
            <a:r>
              <a:rPr lang="en-US" dirty="0" smtClean="0">
                <a:solidFill>
                  <a:schemeClr val="tx1"/>
                </a:solidFill>
              </a:rPr>
              <a:t>				</a:t>
            </a:r>
            <a:r>
              <a:rPr lang="en-US" b="1" dirty="0" smtClean="0">
                <a:solidFill>
                  <a:schemeClr val="tx1"/>
                </a:solidFill>
              </a:rPr>
              <a:t>Agreement to Sale</a:t>
            </a:r>
          </a:p>
          <a:p>
            <a:pPr algn="l"/>
            <a:r>
              <a:rPr lang="en-US" dirty="0" smtClean="0">
                <a:solidFill>
                  <a:schemeClr val="tx1"/>
                </a:solidFill>
              </a:rPr>
              <a:t>(</a:t>
            </a:r>
            <a:r>
              <a:rPr lang="en-US" i="1" dirty="0" smtClean="0">
                <a:solidFill>
                  <a:schemeClr val="tx1"/>
                </a:solidFill>
              </a:rPr>
              <a:t>Executed</a:t>
            </a:r>
            <a:r>
              <a:rPr lang="en-US" dirty="0" smtClean="0">
                <a:solidFill>
                  <a:schemeClr val="tx1"/>
                </a:solidFill>
              </a:rPr>
              <a:t>)			     (</a:t>
            </a:r>
            <a:r>
              <a:rPr lang="en-US" i="1" dirty="0" err="1" smtClean="0">
                <a:solidFill>
                  <a:schemeClr val="tx1"/>
                </a:solidFill>
              </a:rPr>
              <a:t>Executory</a:t>
            </a:r>
            <a:r>
              <a:rPr lang="en-US" dirty="0" smtClean="0">
                <a:solidFill>
                  <a:schemeClr val="tx1"/>
                </a:solidFill>
              </a:rPr>
              <a:t>)</a:t>
            </a:r>
          </a:p>
          <a:p>
            <a:pPr algn="l"/>
            <a:r>
              <a:rPr lang="en-US" dirty="0" smtClean="0">
                <a:solidFill>
                  <a:schemeClr val="tx1"/>
                </a:solidFill>
              </a:rPr>
              <a:t>The term ‘Contract of Sale’ is defined under Section 4 of Sale of Goods Act as under:</a:t>
            </a:r>
          </a:p>
          <a:p>
            <a:pPr algn="l"/>
            <a:r>
              <a:rPr lang="en-US" dirty="0" smtClean="0">
                <a:solidFill>
                  <a:schemeClr val="tx1"/>
                </a:solidFill>
              </a:rPr>
              <a:t>“A contract of sale of goods is a contract whereby the seller transfers or agrees to transfer the property in the goods to the buyer for a price”.</a:t>
            </a:r>
            <a:endParaRPr lang="en-IN" dirty="0">
              <a:solidFill>
                <a:schemeClr val="tx1"/>
              </a:solidFill>
            </a:endParaRPr>
          </a:p>
        </p:txBody>
      </p:sp>
      <p:cxnSp>
        <p:nvCxnSpPr>
          <p:cNvPr id="5" name="Straight Connector 4"/>
          <p:cNvCxnSpPr/>
          <p:nvPr/>
        </p:nvCxnSpPr>
        <p:spPr>
          <a:xfrm rot="5400000">
            <a:off x="4501356" y="1714488"/>
            <a:ext cx="142082"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10800000">
            <a:off x="2000232" y="1785926"/>
            <a:ext cx="250033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500562" y="1785926"/>
            <a:ext cx="278608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1893075" y="1964521"/>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7179487" y="1893083"/>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IN"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1. </a:t>
            </a:r>
            <a:r>
              <a:rPr lang="en-US" b="1" dirty="0" smtClean="0"/>
              <a:t>Buyer: </a:t>
            </a:r>
            <a:r>
              <a:rPr lang="en-US" dirty="0" smtClean="0"/>
              <a:t>“Buyer means a person who buys or agrees to buy goods”. [Sec.2(1)]</a:t>
            </a:r>
          </a:p>
          <a:p>
            <a:pPr>
              <a:buNone/>
            </a:pPr>
            <a:r>
              <a:rPr lang="en-US" dirty="0" smtClean="0"/>
              <a:t>2. </a:t>
            </a:r>
            <a:r>
              <a:rPr lang="en-US" b="1" dirty="0" smtClean="0"/>
              <a:t>Seller:</a:t>
            </a:r>
            <a:r>
              <a:rPr lang="en-US" dirty="0" smtClean="0"/>
              <a:t> “Seller means person who sells or agrees to sell goods”. [Sec.2(13)]</a:t>
            </a:r>
          </a:p>
          <a:p>
            <a:pPr>
              <a:buNone/>
            </a:pPr>
            <a:r>
              <a:rPr lang="en-US" dirty="0" smtClean="0"/>
              <a:t>3</a:t>
            </a:r>
            <a:r>
              <a:rPr lang="en-US" b="1" dirty="0" smtClean="0"/>
              <a:t>. Goods: </a:t>
            </a:r>
            <a:r>
              <a:rPr lang="en-US" dirty="0" smtClean="0"/>
              <a:t>“Goods means every kind of movable property other than actionable claims and money; and includes stocks and shares, growing crops, grass and things attached to or forming part of the land which are agreed to the severed before sale of under the contract of sale. [Sec.2 (7)]</a:t>
            </a:r>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4291"/>
            <a:ext cx="7772400" cy="714379"/>
          </a:xfrm>
        </p:spPr>
        <p:txBody>
          <a:bodyPr>
            <a:normAutofit fontScale="90000"/>
          </a:bodyPr>
          <a:lstStyle/>
          <a:p>
            <a:r>
              <a:rPr lang="en-US" b="1" dirty="0" smtClean="0"/>
              <a:t>Elements </a:t>
            </a:r>
            <a:endParaRPr lang="en-IN" b="1" dirty="0"/>
          </a:p>
        </p:txBody>
      </p:sp>
      <p:sp>
        <p:nvSpPr>
          <p:cNvPr id="3" name="Subtitle 2"/>
          <p:cNvSpPr>
            <a:spLocks noGrp="1"/>
          </p:cNvSpPr>
          <p:nvPr>
            <p:ph type="subTitle" idx="1"/>
          </p:nvPr>
        </p:nvSpPr>
        <p:spPr>
          <a:xfrm>
            <a:off x="357158" y="1142984"/>
            <a:ext cx="8501122" cy="5357850"/>
          </a:xfrm>
        </p:spPr>
        <p:txBody>
          <a:bodyPr>
            <a:normAutofit fontScale="62500" lnSpcReduction="20000"/>
          </a:bodyPr>
          <a:lstStyle/>
          <a:p>
            <a:pPr algn="l">
              <a:buFont typeface="Wingdings" pitchFamily="2" charset="2"/>
              <a:buChar char="Ø"/>
            </a:pPr>
            <a:r>
              <a:rPr lang="en-US" dirty="0" smtClean="0">
                <a:solidFill>
                  <a:schemeClr val="tx1"/>
                </a:solidFill>
              </a:rPr>
              <a:t> An actionable claim is a claim to any debt. For example  a money debt, book debts, etc.</a:t>
            </a:r>
          </a:p>
          <a:p>
            <a:pPr algn="l">
              <a:buFont typeface="Wingdings" pitchFamily="2" charset="2"/>
              <a:buChar char="Ø"/>
            </a:pPr>
            <a:r>
              <a:rPr lang="en-US" dirty="0" smtClean="0">
                <a:solidFill>
                  <a:schemeClr val="tx1"/>
                </a:solidFill>
              </a:rPr>
              <a:t>Money here means legal tender of money, i.e., the </a:t>
            </a:r>
            <a:r>
              <a:rPr lang="en-US" dirty="0" err="1" smtClean="0">
                <a:solidFill>
                  <a:schemeClr val="tx1"/>
                </a:solidFill>
              </a:rPr>
              <a:t>recognised</a:t>
            </a:r>
            <a:r>
              <a:rPr lang="en-US" dirty="0" smtClean="0">
                <a:solidFill>
                  <a:schemeClr val="tx1"/>
                </a:solidFill>
              </a:rPr>
              <a:t> circulation in the country; but not old rare coins.</a:t>
            </a:r>
          </a:p>
          <a:p>
            <a:pPr algn="l">
              <a:buFont typeface="Wingdings" pitchFamily="2" charset="2"/>
              <a:buChar char="Ø"/>
            </a:pPr>
            <a:r>
              <a:rPr lang="en-US" dirty="0" smtClean="0">
                <a:solidFill>
                  <a:schemeClr val="tx1"/>
                </a:solidFill>
              </a:rPr>
              <a:t>Things attached to the earth are not movables, but trees, growing crops which can be easily severed from the earth before sale.  Fruits, vegetables and flowers which can be separated from the trees, are included in ‘goods’.</a:t>
            </a:r>
          </a:p>
          <a:p>
            <a:pPr algn="l">
              <a:buFont typeface="Wingdings" pitchFamily="2" charset="2"/>
              <a:buChar char="Ø"/>
            </a:pPr>
            <a:r>
              <a:rPr lang="en-US" dirty="0" smtClean="0">
                <a:solidFill>
                  <a:schemeClr val="tx1"/>
                </a:solidFill>
              </a:rPr>
              <a:t>Livestock i.e., cows, buffaloes, cats etc., are goods.</a:t>
            </a:r>
          </a:p>
          <a:p>
            <a:pPr algn="l">
              <a:buFont typeface="Wingdings" pitchFamily="2" charset="2"/>
              <a:buChar char="Ø"/>
            </a:pPr>
            <a:r>
              <a:rPr lang="en-US" dirty="0" smtClean="0">
                <a:solidFill>
                  <a:schemeClr val="tx1"/>
                </a:solidFill>
              </a:rPr>
              <a:t>Patents, copyrights, goodwill, trade-marks, are all considered goods which can be the subject matter of a contract.</a:t>
            </a:r>
          </a:p>
          <a:p>
            <a:pPr algn="l">
              <a:buFont typeface="Wingdings" pitchFamily="2" charset="2"/>
              <a:buChar char="Ø"/>
            </a:pPr>
            <a:r>
              <a:rPr lang="en-US" dirty="0" smtClean="0">
                <a:solidFill>
                  <a:schemeClr val="tx1"/>
                </a:solidFill>
              </a:rPr>
              <a:t>A ship has also been considered to come within the definition of the word ‘goods’.  Similarly, water, gas and electricity are included in the definition, though some writers doubt if they can be classified among ‘goods’.</a:t>
            </a:r>
          </a:p>
          <a:p>
            <a:pPr algn="l">
              <a:buFont typeface="Wingdings" pitchFamily="2" charset="2"/>
              <a:buChar char="Ø"/>
            </a:pPr>
            <a:r>
              <a:rPr lang="en-US" dirty="0" smtClean="0">
                <a:solidFill>
                  <a:schemeClr val="tx1"/>
                </a:solidFill>
              </a:rPr>
              <a:t>As per English law, ‘shares and stock’ are not treated as ‘goods’.</a:t>
            </a:r>
          </a:p>
          <a:p>
            <a:pPr algn="l">
              <a:buFont typeface="Wingdings" pitchFamily="2" charset="2"/>
              <a:buChar char="Ø"/>
            </a:pPr>
            <a:r>
              <a:rPr lang="en-US" dirty="0" smtClean="0">
                <a:solidFill>
                  <a:schemeClr val="tx1"/>
                </a:solidFill>
              </a:rPr>
              <a:t>To conclude, everything movable is goods, except the following;</a:t>
            </a:r>
          </a:p>
          <a:p>
            <a:pPr algn="l"/>
            <a:r>
              <a:rPr lang="en-US" dirty="0" err="1" smtClean="0">
                <a:solidFill>
                  <a:schemeClr val="tx1"/>
                </a:solidFill>
              </a:rPr>
              <a:t>i</a:t>
            </a:r>
            <a:r>
              <a:rPr lang="en-US" dirty="0" smtClean="0">
                <a:solidFill>
                  <a:schemeClr val="tx1"/>
                </a:solidFill>
              </a:rPr>
              <a:t>. Money, ii. Actionable claims, iii. Immovable assets and iv. Services.</a:t>
            </a:r>
            <a:endParaRPr lang="en-IN"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4291"/>
            <a:ext cx="7772400" cy="642941"/>
          </a:xfrm>
        </p:spPr>
        <p:txBody>
          <a:bodyPr>
            <a:normAutofit fontScale="90000"/>
          </a:bodyPr>
          <a:lstStyle/>
          <a:p>
            <a:r>
              <a:rPr lang="en-US" dirty="0" smtClean="0"/>
              <a:t>Classification of Goods</a:t>
            </a:r>
            <a:endParaRPr lang="en-IN" dirty="0"/>
          </a:p>
        </p:txBody>
      </p:sp>
      <p:sp>
        <p:nvSpPr>
          <p:cNvPr id="3" name="Subtitle 2"/>
          <p:cNvSpPr>
            <a:spLocks noGrp="1"/>
          </p:cNvSpPr>
          <p:nvPr>
            <p:ph type="subTitle" idx="1"/>
          </p:nvPr>
        </p:nvSpPr>
        <p:spPr>
          <a:xfrm>
            <a:off x="642910" y="857232"/>
            <a:ext cx="8072494" cy="5643602"/>
          </a:xfrm>
        </p:spPr>
        <p:txBody>
          <a:bodyPr>
            <a:normAutofit lnSpcReduction="10000"/>
          </a:bodyPr>
          <a:lstStyle/>
          <a:p>
            <a:pPr marL="514350" indent="-514350" algn="l">
              <a:buAutoNum type="arabicPeriod"/>
            </a:pPr>
            <a:r>
              <a:rPr lang="en-US" b="1" dirty="0" smtClean="0">
                <a:solidFill>
                  <a:schemeClr val="tx1"/>
                </a:solidFill>
              </a:rPr>
              <a:t>Existing Goods:  </a:t>
            </a:r>
            <a:r>
              <a:rPr lang="en-US" dirty="0" smtClean="0">
                <a:solidFill>
                  <a:schemeClr val="tx1"/>
                </a:solidFill>
              </a:rPr>
              <a:t>Goods which are already in existence at the time of contract of sale are called existing goods.</a:t>
            </a:r>
            <a:r>
              <a:rPr lang="en-IN" dirty="0" smtClean="0">
                <a:solidFill>
                  <a:schemeClr val="tx1"/>
                </a:solidFill>
              </a:rPr>
              <a:t>  Existing goods may be either specific/ascertained goods or general/unascertained goods.</a:t>
            </a:r>
          </a:p>
          <a:p>
            <a:pPr marL="514350" indent="-514350" algn="l"/>
            <a:r>
              <a:rPr lang="en-US" dirty="0" smtClean="0">
                <a:solidFill>
                  <a:schemeClr val="tx1"/>
                </a:solidFill>
              </a:rPr>
              <a:t>	</a:t>
            </a:r>
            <a:r>
              <a:rPr lang="en-US" b="1" i="1" dirty="0" smtClean="0">
                <a:solidFill>
                  <a:schemeClr val="tx1"/>
                </a:solidFill>
              </a:rPr>
              <a:t>Specific /Ascertained Goods : </a:t>
            </a:r>
            <a:r>
              <a:rPr lang="en-US" dirty="0" smtClean="0">
                <a:solidFill>
                  <a:schemeClr val="tx1"/>
                </a:solidFill>
              </a:rPr>
              <a:t>Goods which are identified and agreed upon at the time of a contract e.g., a particular painting.</a:t>
            </a:r>
          </a:p>
          <a:p>
            <a:pPr marL="514350" indent="-514350" algn="l"/>
            <a:r>
              <a:rPr lang="en-US" dirty="0">
                <a:solidFill>
                  <a:schemeClr val="tx1"/>
                </a:solidFill>
              </a:rPr>
              <a:t>	</a:t>
            </a:r>
            <a:r>
              <a:rPr lang="en-US" b="1" i="1" dirty="0" smtClean="0">
                <a:solidFill>
                  <a:schemeClr val="tx1"/>
                </a:solidFill>
              </a:rPr>
              <a:t>General/Unascertained Goods:  </a:t>
            </a:r>
            <a:r>
              <a:rPr lang="en-US" dirty="0" smtClean="0">
                <a:solidFill>
                  <a:schemeClr val="tx1"/>
                </a:solidFill>
              </a:rPr>
              <a:t>Goods which are no specifically identified but indicated by description at the time of contract e.g., any one pen out 10 pens.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 Future Goods &amp; 3. Contingent Goods</a:t>
            </a:r>
            <a:endParaRPr lang="en-IN" dirty="0"/>
          </a:p>
        </p:txBody>
      </p:sp>
      <p:sp>
        <p:nvSpPr>
          <p:cNvPr id="3" name="Content Placeholder 2"/>
          <p:cNvSpPr>
            <a:spLocks noGrp="1"/>
          </p:cNvSpPr>
          <p:nvPr>
            <p:ph idx="1"/>
          </p:nvPr>
        </p:nvSpPr>
        <p:spPr/>
        <p:txBody>
          <a:bodyPr>
            <a:normAutofit fontScale="92500"/>
          </a:bodyPr>
          <a:lstStyle/>
          <a:p>
            <a:pPr>
              <a:buNone/>
            </a:pPr>
            <a:r>
              <a:rPr lang="en-US" dirty="0" smtClean="0"/>
              <a:t>2. </a:t>
            </a:r>
            <a:r>
              <a:rPr lang="en-US" b="1" dirty="0" smtClean="0"/>
              <a:t>Future Goods:  </a:t>
            </a:r>
            <a:r>
              <a:rPr lang="en-US" dirty="0" smtClean="0"/>
              <a:t>Goods which are yet to be manufactured in future. </a:t>
            </a:r>
          </a:p>
          <a:p>
            <a:pPr>
              <a:buNone/>
            </a:pPr>
            <a:r>
              <a:rPr lang="en-US" dirty="0"/>
              <a:t>	</a:t>
            </a:r>
            <a:r>
              <a:rPr lang="en-US" dirty="0" smtClean="0"/>
              <a:t>e.g., A contract to sell to B all the apples which will be harvested in his garden next year. </a:t>
            </a:r>
          </a:p>
          <a:p>
            <a:pPr>
              <a:buNone/>
            </a:pPr>
            <a:r>
              <a:rPr lang="en-US" dirty="0" smtClean="0"/>
              <a:t>3. </a:t>
            </a:r>
            <a:r>
              <a:rPr lang="en-US" b="1" dirty="0" smtClean="0"/>
              <a:t>Contingent Goods:  </a:t>
            </a:r>
            <a:r>
              <a:rPr lang="en-US" dirty="0" smtClean="0"/>
              <a:t>Acquisition of such goods depends upon a contingency which may or may not happen. </a:t>
            </a:r>
          </a:p>
          <a:p>
            <a:pPr>
              <a:buNone/>
            </a:pPr>
            <a:r>
              <a:rPr lang="en-US" dirty="0"/>
              <a:t>	</a:t>
            </a:r>
            <a:r>
              <a:rPr lang="en-US" dirty="0" smtClean="0"/>
              <a:t>e.g., A agrees to sell to B a certain car provided he is able to purchase it from its present owner.</a:t>
            </a:r>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4291"/>
            <a:ext cx="7772400" cy="857255"/>
          </a:xfrm>
        </p:spPr>
        <p:txBody>
          <a:bodyPr/>
          <a:lstStyle/>
          <a:p>
            <a:r>
              <a:rPr lang="en-US" dirty="0" smtClean="0"/>
              <a:t>4. Price &amp; 5. Property</a:t>
            </a:r>
            <a:endParaRPr lang="en-IN" dirty="0"/>
          </a:p>
        </p:txBody>
      </p:sp>
      <p:sp>
        <p:nvSpPr>
          <p:cNvPr id="3" name="Subtitle 2"/>
          <p:cNvSpPr>
            <a:spLocks noGrp="1"/>
          </p:cNvSpPr>
          <p:nvPr>
            <p:ph type="subTitle" idx="1"/>
          </p:nvPr>
        </p:nvSpPr>
        <p:spPr>
          <a:xfrm>
            <a:off x="357158" y="1000108"/>
            <a:ext cx="8358246" cy="5572164"/>
          </a:xfrm>
        </p:spPr>
        <p:txBody>
          <a:bodyPr>
            <a:normAutofit fontScale="77500" lnSpcReduction="20000"/>
          </a:bodyPr>
          <a:lstStyle/>
          <a:p>
            <a:pPr algn="l"/>
            <a:r>
              <a:rPr lang="en-US" dirty="0" smtClean="0">
                <a:solidFill>
                  <a:schemeClr val="tx1"/>
                </a:solidFill>
              </a:rPr>
              <a:t>4. </a:t>
            </a:r>
            <a:r>
              <a:rPr lang="en-US" b="1" dirty="0" smtClean="0">
                <a:solidFill>
                  <a:schemeClr val="tx1"/>
                </a:solidFill>
              </a:rPr>
              <a:t>Price: </a:t>
            </a:r>
            <a:r>
              <a:rPr lang="en-US" dirty="0" smtClean="0">
                <a:solidFill>
                  <a:schemeClr val="tx1"/>
                </a:solidFill>
              </a:rPr>
              <a:t>Price means “the money consideration for sale of goods”. [Sec.2(10)]</a:t>
            </a:r>
          </a:p>
          <a:p>
            <a:pPr algn="l">
              <a:buFont typeface="Wingdings" pitchFamily="2" charset="2"/>
              <a:buChar char="ü"/>
            </a:pPr>
            <a:r>
              <a:rPr lang="en-US" dirty="0" smtClean="0">
                <a:solidFill>
                  <a:schemeClr val="tx1"/>
                </a:solidFill>
              </a:rPr>
              <a:t>No Sale can take place without a price.</a:t>
            </a:r>
          </a:p>
          <a:p>
            <a:pPr algn="l">
              <a:buFont typeface="Wingdings" pitchFamily="2" charset="2"/>
              <a:buChar char="ü"/>
            </a:pPr>
            <a:r>
              <a:rPr lang="en-US" dirty="0" smtClean="0">
                <a:solidFill>
                  <a:schemeClr val="tx1"/>
                </a:solidFill>
              </a:rPr>
              <a:t>Therefore, </a:t>
            </a:r>
          </a:p>
          <a:p>
            <a:pPr algn="l"/>
            <a:r>
              <a:rPr lang="en-US" dirty="0">
                <a:solidFill>
                  <a:schemeClr val="tx1"/>
                </a:solidFill>
              </a:rPr>
              <a:t>	</a:t>
            </a:r>
            <a:r>
              <a:rPr lang="en-US" dirty="0" smtClean="0">
                <a:solidFill>
                  <a:schemeClr val="tx1"/>
                </a:solidFill>
              </a:rPr>
              <a:t>a. Exchange of goods for goods will not be considered as 	    sale </a:t>
            </a:r>
          </a:p>
          <a:p>
            <a:pPr algn="l"/>
            <a:r>
              <a:rPr lang="en-US" dirty="0">
                <a:solidFill>
                  <a:schemeClr val="tx1"/>
                </a:solidFill>
              </a:rPr>
              <a:t>	</a:t>
            </a:r>
            <a:r>
              <a:rPr lang="en-US" dirty="0" smtClean="0">
                <a:solidFill>
                  <a:schemeClr val="tx1"/>
                </a:solidFill>
              </a:rPr>
              <a:t>b. Gift of goods will not be considered as sale.</a:t>
            </a:r>
          </a:p>
          <a:p>
            <a:pPr algn="l"/>
            <a:r>
              <a:rPr lang="en-US" dirty="0">
                <a:solidFill>
                  <a:schemeClr val="tx1"/>
                </a:solidFill>
              </a:rPr>
              <a:t>	</a:t>
            </a:r>
            <a:r>
              <a:rPr lang="en-US" dirty="0" smtClean="0">
                <a:solidFill>
                  <a:schemeClr val="tx1"/>
                </a:solidFill>
              </a:rPr>
              <a:t>c. Exchange of goods for goods along with price will 	    considered as sale.</a:t>
            </a:r>
          </a:p>
          <a:p>
            <a:pPr algn="l"/>
            <a:r>
              <a:rPr lang="en-US" dirty="0" smtClean="0">
                <a:solidFill>
                  <a:schemeClr val="tx1"/>
                </a:solidFill>
              </a:rPr>
              <a:t>5</a:t>
            </a:r>
            <a:r>
              <a:rPr lang="en-US" b="1" dirty="0" smtClean="0">
                <a:solidFill>
                  <a:schemeClr val="tx1"/>
                </a:solidFill>
              </a:rPr>
              <a:t>. Property: </a:t>
            </a:r>
            <a:r>
              <a:rPr lang="en-US" dirty="0" smtClean="0">
                <a:solidFill>
                  <a:schemeClr val="tx1"/>
                </a:solidFill>
              </a:rPr>
              <a:t>Property may be either General property (ownership) or else Special property (interest)</a:t>
            </a:r>
          </a:p>
          <a:p>
            <a:pPr algn="l"/>
            <a:r>
              <a:rPr lang="en-US" dirty="0">
                <a:solidFill>
                  <a:schemeClr val="tx1"/>
                </a:solidFill>
              </a:rPr>
              <a:t>	</a:t>
            </a:r>
            <a:r>
              <a:rPr lang="en-US" dirty="0" smtClean="0">
                <a:solidFill>
                  <a:schemeClr val="tx1"/>
                </a:solidFill>
              </a:rPr>
              <a:t>But in Sale of Goods Act, ‘property’ means the general property in goods and not merely a special property. E.g., A who owns the goods pledges them to B, then A has the general property in the goods, while B has a special property or interest in them.</a:t>
            </a:r>
            <a:endParaRPr lang="en-IN"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1571611"/>
          </a:xfrm>
        </p:spPr>
        <p:txBody>
          <a:bodyPr>
            <a:normAutofit fontScale="90000"/>
          </a:bodyPr>
          <a:lstStyle/>
          <a:p>
            <a:r>
              <a:rPr lang="en-US" sz="4000" dirty="0" smtClean="0"/>
              <a:t>6. Documents showing Title to Goods/ Documents of Title to Goods</a:t>
            </a:r>
            <a:r>
              <a:rPr lang="en-US" dirty="0" smtClean="0"/>
              <a:t>.</a:t>
            </a:r>
            <a:endParaRPr lang="en-IN" dirty="0"/>
          </a:p>
        </p:txBody>
      </p:sp>
      <p:sp>
        <p:nvSpPr>
          <p:cNvPr id="3" name="Subtitle 2"/>
          <p:cNvSpPr>
            <a:spLocks noGrp="1"/>
          </p:cNvSpPr>
          <p:nvPr>
            <p:ph type="subTitle" idx="1"/>
          </p:nvPr>
        </p:nvSpPr>
        <p:spPr>
          <a:xfrm>
            <a:off x="785786" y="1714488"/>
            <a:ext cx="7715304" cy="3924312"/>
          </a:xfrm>
        </p:spPr>
        <p:txBody>
          <a:bodyPr>
            <a:normAutofit fontScale="92500"/>
          </a:bodyPr>
          <a:lstStyle/>
          <a:p>
            <a:pPr algn="l">
              <a:buFont typeface="Wingdings" pitchFamily="2" charset="2"/>
              <a:buChar char="q"/>
            </a:pPr>
            <a:r>
              <a:rPr lang="en-US" b="1" dirty="0" smtClean="0">
                <a:solidFill>
                  <a:schemeClr val="tx1"/>
                </a:solidFill>
              </a:rPr>
              <a:t>Title to Goods </a:t>
            </a:r>
            <a:r>
              <a:rPr lang="en-US" dirty="0" smtClean="0">
                <a:solidFill>
                  <a:schemeClr val="tx1"/>
                </a:solidFill>
              </a:rPr>
              <a:t>is a document which shows the ownership of goods.  It includes share certificate, RC book of vehicle, Receipts, etc.</a:t>
            </a:r>
          </a:p>
          <a:p>
            <a:pPr algn="l">
              <a:buFont typeface="Wingdings" pitchFamily="2" charset="2"/>
              <a:buChar char="q"/>
            </a:pPr>
            <a:r>
              <a:rPr lang="en-US" b="1" dirty="0" smtClean="0">
                <a:solidFill>
                  <a:schemeClr val="tx1"/>
                </a:solidFill>
              </a:rPr>
              <a:t>Documents of Title to Goods </a:t>
            </a:r>
            <a:r>
              <a:rPr lang="en-US" dirty="0" smtClean="0">
                <a:solidFill>
                  <a:schemeClr val="tx1"/>
                </a:solidFill>
              </a:rPr>
              <a:t>is a document which is used as proof of the possession or control of goods.  It includes a Bill of lading, Dock Warrant, Warehouse keeper’s Certificate, Railway Receipt, Lorry Receipt, etc.</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57167"/>
            <a:ext cx="7772400" cy="928693"/>
          </a:xfrm>
        </p:spPr>
        <p:txBody>
          <a:bodyPr/>
          <a:lstStyle/>
          <a:p>
            <a:r>
              <a:rPr lang="en-US" dirty="0" smtClean="0"/>
              <a:t>7. Mercantile Agent</a:t>
            </a:r>
            <a:endParaRPr lang="en-IN" dirty="0"/>
          </a:p>
        </p:txBody>
      </p:sp>
      <p:sp>
        <p:nvSpPr>
          <p:cNvPr id="3" name="Subtitle 2"/>
          <p:cNvSpPr>
            <a:spLocks noGrp="1"/>
          </p:cNvSpPr>
          <p:nvPr>
            <p:ph type="subTitle" idx="1"/>
          </p:nvPr>
        </p:nvSpPr>
        <p:spPr>
          <a:xfrm>
            <a:off x="642910" y="1928802"/>
            <a:ext cx="7929618" cy="4214842"/>
          </a:xfrm>
        </p:spPr>
        <p:txBody>
          <a:bodyPr>
            <a:normAutofit fontScale="92500" lnSpcReduction="20000"/>
          </a:bodyPr>
          <a:lstStyle/>
          <a:p>
            <a:pPr algn="l"/>
            <a:r>
              <a:rPr lang="en-US" dirty="0" smtClean="0">
                <a:solidFill>
                  <a:schemeClr val="tx1"/>
                </a:solidFill>
              </a:rPr>
              <a:t>“</a:t>
            </a:r>
            <a:r>
              <a:rPr lang="en-US" b="1" dirty="0" smtClean="0">
                <a:solidFill>
                  <a:schemeClr val="tx1"/>
                </a:solidFill>
              </a:rPr>
              <a:t>Mercantile Agent</a:t>
            </a:r>
            <a:r>
              <a:rPr lang="en-US" dirty="0" smtClean="0">
                <a:solidFill>
                  <a:schemeClr val="tx1"/>
                </a:solidFill>
              </a:rPr>
              <a:t>’ means an agent having in the customary course of business as such agent, authority either to sell goods, or to consign goods for the purpose sale, or, to buy goods, or to raise money on the security of goods”. [Section 2(9)].  </a:t>
            </a:r>
          </a:p>
          <a:p>
            <a:pPr algn="l"/>
            <a:r>
              <a:rPr lang="en-US" dirty="0">
                <a:solidFill>
                  <a:schemeClr val="tx1"/>
                </a:solidFill>
              </a:rPr>
              <a:t>	</a:t>
            </a:r>
            <a:r>
              <a:rPr lang="en-US" dirty="0" smtClean="0">
                <a:solidFill>
                  <a:schemeClr val="tx1"/>
                </a:solidFill>
              </a:rPr>
              <a:t>If a person is not carrying on business as such agent, he would not fall under this definition.  Thus, a contractor, a warehouseman, a carrier or a servant and a friend would be excluded.  </a:t>
            </a:r>
            <a:endParaRPr lang="en-IN"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1199</Words>
  <Application>Microsoft Office PowerPoint</Application>
  <PresentationFormat>On-screen Show (4:3)</PresentationFormat>
  <Paragraphs>85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Contract of Sale of Goods Act 1930</vt:lpstr>
      <vt:lpstr>Contract of Sale</vt:lpstr>
      <vt:lpstr>Definitions</vt:lpstr>
      <vt:lpstr>Elements </vt:lpstr>
      <vt:lpstr>Classification of Goods</vt:lpstr>
      <vt:lpstr>2. Future Goods &amp; 3. Contingent Goods</vt:lpstr>
      <vt:lpstr>4. Price &amp; 5. Property</vt:lpstr>
      <vt:lpstr>6. Documents showing Title to Goods/ Documents of Title to Goods.</vt:lpstr>
      <vt:lpstr>7. Mercantile Agent</vt:lpstr>
      <vt:lpstr>8. Delivery</vt:lpstr>
      <vt:lpstr>Essential Elements of a valid Contract of Sale</vt:lpstr>
      <vt:lpstr>4.  The property in the goods must be transferred to the buyer.</vt:lpstr>
      <vt:lpstr>5. There must be some price for the goods.   The goods must be sold for some price.  The price is defined in Section 2(10)</vt:lpstr>
      <vt:lpstr>Distinguish between Sale and Agreement to Sell</vt:lpstr>
      <vt:lpstr>Contd.,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Contract of Sale of Goods Act 1930</dc:title>
  <dc:creator>HP</dc:creator>
  <cp:lastModifiedBy>HP</cp:lastModifiedBy>
  <cp:revision>33</cp:revision>
  <dcterms:created xsi:type="dcterms:W3CDTF">2020-04-20T13:44:38Z</dcterms:created>
  <dcterms:modified xsi:type="dcterms:W3CDTF">2020-04-20T15:41:56Z</dcterms:modified>
</cp:coreProperties>
</file>