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9C0EA2F-C894-4841-B9B3-1AF11441551F}" type="datetimeFigureOut">
              <a:rPr lang="en-US" smtClean="0"/>
              <a:t>01-Aug-18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DDD37E8-AABD-40F8-9EB7-B1B0222888B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C0EA2F-C894-4841-B9B3-1AF11441551F}" type="datetimeFigureOut">
              <a:rPr lang="en-US" smtClean="0"/>
              <a:t>01-Aug-18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C0EA2F-C894-4841-B9B3-1AF11441551F}" type="datetimeFigureOut">
              <a:rPr lang="en-US" smtClean="0"/>
              <a:t>01-Aug-18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C0EA2F-C894-4841-B9B3-1AF11441551F}" type="datetimeFigureOut">
              <a:rPr lang="en-US" smtClean="0"/>
              <a:t>01-Aug-18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9C0EA2F-C894-4841-B9B3-1AF11441551F}" type="datetimeFigureOut">
              <a:rPr lang="en-US" smtClean="0"/>
              <a:t>01-Aug-18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D37E8-AABD-40F8-9EB7-B1B0222888B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9C0EA2F-C894-4841-B9B3-1AF11441551F}" type="datetimeFigureOut">
              <a:rPr lang="en-US" smtClean="0"/>
              <a:t>01-Aug-18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9C0EA2F-C894-4841-B9B3-1AF11441551F}" type="datetimeFigureOut">
              <a:rPr lang="en-US" smtClean="0"/>
              <a:t>01-Aug-18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9C0EA2F-C894-4841-B9B3-1AF11441551F}" type="datetimeFigureOut">
              <a:rPr lang="en-US" smtClean="0"/>
              <a:t>01-Aug-18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0EA2F-C894-4841-B9B3-1AF11441551F}" type="datetimeFigureOut">
              <a:rPr lang="en-US" smtClean="0"/>
              <a:t>01-Aug-18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9C0EA2F-C894-4841-B9B3-1AF11441551F}" type="datetimeFigureOut">
              <a:rPr lang="en-US" smtClean="0"/>
              <a:t>01-Aug-18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D37E8-AABD-40F8-9EB7-B1B0222888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C0EA2F-C894-4841-B9B3-1AF11441551F}" type="datetimeFigureOut">
              <a:rPr lang="en-US" smtClean="0"/>
              <a:t>01-Aug-18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DDD37E8-AABD-40F8-9EB7-B1B0222888B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9C0EA2F-C894-4841-B9B3-1AF11441551F}" type="datetimeFigureOut">
              <a:rPr lang="en-US" smtClean="0"/>
              <a:t>01-Aug-18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DDD37E8-AABD-40F8-9EB7-B1B0222888B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BRANCH ACCOUNTING</a:t>
            </a:r>
            <a:endParaRPr lang="en-US" dirty="0"/>
          </a:p>
        </p:txBody>
      </p:sp>
      <p:sp>
        <p:nvSpPr>
          <p:cNvPr id="3" name="Subtitle 2"/>
          <p:cNvSpPr>
            <a:spLocks noGrp="1"/>
          </p:cNvSpPr>
          <p:nvPr>
            <p:ph type="subTitle" idx="1"/>
          </p:nvPr>
        </p:nvSpPr>
        <p:spPr/>
        <p:txBody>
          <a:bodyPr>
            <a:normAutofit/>
          </a:bodyPr>
          <a:lstStyle/>
          <a:p>
            <a:pPr algn="ctr"/>
            <a:r>
              <a:rPr lang="en-US" sz="3200" dirty="0" smtClean="0"/>
              <a:t>Dependent Branches</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buNone/>
            </a:pPr>
            <a:r>
              <a:rPr lang="en-US" dirty="0" smtClean="0"/>
              <a:t>In any business undertaking as the business grows it often establishes branches in order to market its products over a large territory. Expansion of business activities may result in opening of new parts or divisions. Under the same management different parts or divisions located at different places are known as branches.</a:t>
            </a:r>
          </a:p>
          <a:p>
            <a:pPr>
              <a:buNone/>
            </a:pPr>
            <a:endParaRPr lang="en-US" dirty="0" smtClean="0"/>
          </a:p>
          <a:p>
            <a:pPr>
              <a:buNone/>
            </a:pPr>
            <a:r>
              <a:rPr lang="en-US" dirty="0" smtClean="0"/>
              <a:t>The office/undertaking which operates in different places are called branches, the one which controls these operations is called as Head office.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a:bodyPr>
          <a:lstStyle/>
          <a:p>
            <a:r>
              <a:rPr lang="en-US" dirty="0" smtClean="0"/>
              <a:t>Types of Branches:</a:t>
            </a:r>
          </a:p>
          <a:p>
            <a:pPr marL="514350" indent="-514350">
              <a:buAutoNum type="arabicPeriod"/>
            </a:pPr>
            <a:r>
              <a:rPr lang="en-US" dirty="0" smtClean="0"/>
              <a:t>Dependent branches</a:t>
            </a:r>
          </a:p>
          <a:p>
            <a:pPr marL="514350" indent="-514350">
              <a:buAutoNum type="arabicPeriod"/>
            </a:pPr>
            <a:r>
              <a:rPr lang="en-US" dirty="0" smtClean="0"/>
              <a:t>Independent branches</a:t>
            </a:r>
          </a:p>
          <a:p>
            <a:pPr marL="514350" indent="-514350">
              <a:buAutoNum type="arabicPeriod"/>
            </a:pPr>
            <a:r>
              <a:rPr lang="en-US" dirty="0" smtClean="0"/>
              <a:t>Foreign branches</a:t>
            </a:r>
          </a:p>
          <a:p>
            <a:pPr marL="514350" indent="-514350">
              <a:buNone/>
            </a:pPr>
            <a:endParaRPr lang="en-US" dirty="0" smtClean="0"/>
          </a:p>
          <a:p>
            <a:pPr marL="514350" indent="-514350"/>
            <a:r>
              <a:rPr lang="en-US" dirty="0" smtClean="0"/>
              <a:t>Dependent branches: These branches depend on head office, they don’t maintain separate set of books of account. They depend on H.O for the supply of goods.</a:t>
            </a:r>
          </a:p>
          <a:p>
            <a:pPr marL="514350" indent="-514350">
              <a:buNone/>
            </a:pPr>
            <a:r>
              <a:rPr lang="en-US" dirty="0" smtClean="0"/>
              <a:t>Features:</a:t>
            </a:r>
          </a:p>
          <a:p>
            <a:pPr marL="514350" indent="-514350">
              <a:buAutoNum type="arabicPeriod"/>
            </a:pPr>
            <a:r>
              <a:rPr lang="en-US" dirty="0" smtClean="0"/>
              <a:t>Depends on H.O for the supply of goods and cash for day to day expense.</a:t>
            </a:r>
          </a:p>
          <a:p>
            <a:pPr marL="514350" indent="-514350">
              <a:buAutoNum type="arabicPeriod"/>
            </a:pPr>
            <a:r>
              <a:rPr lang="en-US" dirty="0" smtClean="0"/>
              <a:t>They sell only goods which are supplied by H.O, they are not allowed to purchase from outsiders.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buNone/>
            </a:pPr>
            <a:r>
              <a:rPr lang="en-US" dirty="0" smtClean="0"/>
              <a:t>3. Branch expenses that are regular in nature, i.e., shop rent, salary, advertisement etc are paid by H.O</a:t>
            </a:r>
          </a:p>
          <a:p>
            <a:pPr>
              <a:buNone/>
            </a:pPr>
            <a:r>
              <a:rPr lang="en-US" dirty="0" smtClean="0"/>
              <a:t>4. Petty expenses, carriage etc are paid by the branch out of petty cash balance.</a:t>
            </a:r>
          </a:p>
          <a:p>
            <a:pPr>
              <a:buNone/>
            </a:pPr>
            <a:r>
              <a:rPr lang="en-US" dirty="0" smtClean="0"/>
              <a:t>5. Sales can be made on cash or credit.</a:t>
            </a:r>
          </a:p>
          <a:p>
            <a:pPr>
              <a:buNone/>
            </a:pPr>
            <a:r>
              <a:rPr lang="en-US" dirty="0" smtClean="0"/>
              <a:t>6. All accounts of branches are maintained by H.O.</a:t>
            </a:r>
          </a:p>
          <a:p>
            <a:pPr>
              <a:buNone/>
            </a:pPr>
            <a:r>
              <a:rPr lang="en-US" dirty="0" smtClean="0"/>
              <a:t>7. Branch has to remit their cash collections to the H.O immediately.</a:t>
            </a:r>
          </a:p>
          <a:p>
            <a:pPr>
              <a:buNone/>
            </a:pPr>
            <a:r>
              <a:rPr lang="en-US" dirty="0" smtClean="0"/>
              <a:t>8. Goods are supplied by H.O at cost price or invoice price.</a:t>
            </a:r>
          </a:p>
          <a:p>
            <a:pPr>
              <a:buNone/>
            </a:pPr>
            <a:r>
              <a:rPr lang="en-US" dirty="0" smtClean="0"/>
              <a:t>9. It does not maintain separate set of books of accounts.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20000"/>
          </a:bodyPr>
          <a:lstStyle/>
          <a:p>
            <a:pPr>
              <a:buNone/>
            </a:pPr>
            <a:r>
              <a:rPr lang="en-US" dirty="0" smtClean="0"/>
              <a:t>Methods of maintaining accounts under dependent branches:</a:t>
            </a:r>
          </a:p>
          <a:p>
            <a:r>
              <a:rPr lang="en-US" dirty="0" smtClean="0"/>
              <a:t>Debtor System: Under this system the H.O opens only one account for one branch called “Branch A/c”</a:t>
            </a:r>
          </a:p>
          <a:p>
            <a:pPr>
              <a:buNone/>
            </a:pPr>
            <a:endParaRPr lang="en-US" dirty="0" smtClean="0"/>
          </a:p>
          <a:p>
            <a:r>
              <a:rPr lang="en-US" dirty="0" smtClean="0"/>
              <a:t>Stock and Debtor System: Under this system H.O opens the following 5 accounts:</a:t>
            </a:r>
          </a:p>
          <a:p>
            <a:pPr marL="514350" indent="-514350">
              <a:buAutoNum type="alphaLcPeriod"/>
            </a:pPr>
            <a:r>
              <a:rPr lang="en-US" dirty="0" smtClean="0"/>
              <a:t>Branch Stock A/c</a:t>
            </a:r>
          </a:p>
          <a:p>
            <a:pPr marL="514350" indent="-514350">
              <a:buAutoNum type="alphaLcPeriod"/>
            </a:pPr>
            <a:r>
              <a:rPr lang="en-US" dirty="0" smtClean="0"/>
              <a:t>Branch Debtors A/c</a:t>
            </a:r>
          </a:p>
          <a:p>
            <a:pPr marL="514350" indent="-514350">
              <a:buAutoNum type="alphaLcPeriod"/>
            </a:pPr>
            <a:r>
              <a:rPr lang="en-US" dirty="0" smtClean="0"/>
              <a:t>Branch Expenses A/c</a:t>
            </a:r>
          </a:p>
          <a:p>
            <a:pPr marL="514350" indent="-514350">
              <a:buAutoNum type="alphaLcPeriod"/>
            </a:pPr>
            <a:r>
              <a:rPr lang="en-US" dirty="0" smtClean="0"/>
              <a:t>Goods sent to branch A/c</a:t>
            </a:r>
          </a:p>
          <a:p>
            <a:pPr marL="514350" indent="-514350">
              <a:buAutoNum type="alphaLcPeriod"/>
            </a:pPr>
            <a:r>
              <a:rPr lang="en-US" dirty="0" smtClean="0"/>
              <a:t>Branch adjustment A/c</a:t>
            </a:r>
          </a:p>
          <a:p>
            <a:pPr marL="514350" indent="-514350">
              <a:buNone/>
            </a:pPr>
            <a:endParaRPr lang="en-US" dirty="0" smtClean="0"/>
          </a:p>
          <a:p>
            <a:pPr marL="514350" indent="-514350"/>
            <a:r>
              <a:rPr lang="en-US" dirty="0" smtClean="0"/>
              <a:t>Final Account System: Under this system H.O opens </a:t>
            </a:r>
          </a:p>
          <a:p>
            <a:pPr marL="514350" indent="-514350">
              <a:buAutoNum type="alphaLcPeriod"/>
            </a:pPr>
            <a:r>
              <a:rPr lang="en-US" dirty="0" smtClean="0"/>
              <a:t>Branch trading and profit &amp; loss A/c</a:t>
            </a:r>
          </a:p>
          <a:p>
            <a:pPr marL="514350" indent="-514350">
              <a:buAutoNum type="alphaLcPeriod"/>
            </a:pPr>
            <a:r>
              <a:rPr lang="en-US" dirty="0" smtClean="0"/>
              <a:t>Branch A/c</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TotalTime>
  <Words>340</Words>
  <Application>Microsoft Office PowerPoint</Application>
  <PresentationFormat>On-screen Show (4:3)</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BRANCH ACCOUNTING</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 ACCOUNTING</dc:title>
  <dc:creator>Windows User</dc:creator>
  <cp:lastModifiedBy>Windows User</cp:lastModifiedBy>
  <cp:revision>5</cp:revision>
  <dcterms:created xsi:type="dcterms:W3CDTF">2018-08-01T08:48:02Z</dcterms:created>
  <dcterms:modified xsi:type="dcterms:W3CDTF">2018-08-01T09:32:23Z</dcterms:modified>
</cp:coreProperties>
</file>